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604" r:id="rId2"/>
    <p:sldId id="597" r:id="rId3"/>
    <p:sldId id="598" r:id="rId4"/>
    <p:sldId id="601" r:id="rId5"/>
    <p:sldId id="489" r:id="rId6"/>
    <p:sldId id="487" r:id="rId7"/>
    <p:sldId id="490" r:id="rId8"/>
    <p:sldId id="491" r:id="rId9"/>
    <p:sldId id="492" r:id="rId10"/>
    <p:sldId id="493" r:id="rId11"/>
    <p:sldId id="494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474" r:id="rId20"/>
    <p:sldId id="475" r:id="rId21"/>
    <p:sldId id="477" r:id="rId22"/>
    <p:sldId id="478" r:id="rId23"/>
    <p:sldId id="430" r:id="rId24"/>
    <p:sldId id="466" r:id="rId25"/>
  </p:sldIdLst>
  <p:sldSz cx="9144000" cy="6858000" type="screen4x3"/>
  <p:notesSz cx="6797675" cy="9926638"/>
  <p:custDataLst>
    <p:tags r:id="rId28"/>
  </p:custDataLst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FF"/>
    <a:srgbClr val="A5F48C"/>
    <a:srgbClr val="FFFF00"/>
    <a:srgbClr val="275F5C"/>
    <a:srgbClr val="268282"/>
    <a:srgbClr val="3E9894"/>
    <a:srgbClr val="41A32D"/>
  </p:clrMru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98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94DB970-2779-489D-95EE-C7C0E6B3AA09}" type="datetimeFigureOut">
              <a:rPr lang="tr-TR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13718E6-6EC5-444B-8051-4D2F59C3E7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23B9A0-273A-4141-801F-FF438D21877C}" type="datetimeFigureOut">
              <a:rPr lang="tr-TR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E68F95-41A2-4563-97B9-ED4785E64E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68F95-41A2-4563-97B9-ED4785E64E23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738C4-CC97-4D59-86AF-5BFC239AED62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0"/>
            <a:ext cx="8001000" cy="7950200"/>
            <a:chOff x="685798" y="0"/>
            <a:chExt cx="8001004" cy="7950200"/>
          </a:xfrm>
        </p:grpSpPr>
        <p:sp>
          <p:nvSpPr>
            <p:cNvPr id="5" name="Pie 7"/>
            <p:cNvSpPr/>
            <p:nvPr/>
          </p:nvSpPr>
          <p:spPr>
            <a:xfrm flipH="1" flipV="1">
              <a:off x="1257298" y="5778500"/>
              <a:ext cx="2171701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685798" y="0"/>
              <a:ext cx="8001004" cy="6856413"/>
              <a:chOff x="685798" y="0"/>
              <a:chExt cx="8001004" cy="6856413"/>
            </a:xfrm>
          </p:grpSpPr>
          <p:sp>
            <p:nvSpPr>
              <p:cNvPr id="7" name="Freeform 9"/>
              <p:cNvSpPr/>
              <p:nvPr/>
            </p:nvSpPr>
            <p:spPr>
              <a:xfrm>
                <a:off x="685798" y="588010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2590799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38198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0" name="Oval 12"/>
              <p:cNvSpPr/>
              <p:nvPr/>
            </p:nvSpPr>
            <p:spPr>
              <a:xfrm>
                <a:off x="2362199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" name="Oval 13"/>
              <p:cNvSpPr/>
              <p:nvPr/>
            </p:nvSpPr>
            <p:spPr>
              <a:xfrm>
                <a:off x="1676398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4"/>
              <p:cNvSpPr/>
              <p:nvPr/>
            </p:nvSpPr>
            <p:spPr>
              <a:xfrm>
                <a:off x="1981199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Oval 15"/>
              <p:cNvSpPr/>
              <p:nvPr/>
            </p:nvSpPr>
            <p:spPr>
              <a:xfrm>
                <a:off x="1943099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6"/>
              <p:cNvSpPr/>
              <p:nvPr/>
            </p:nvSpPr>
            <p:spPr>
              <a:xfrm>
                <a:off x="2362199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Oval 17"/>
              <p:cNvSpPr/>
              <p:nvPr/>
            </p:nvSpPr>
            <p:spPr>
              <a:xfrm>
                <a:off x="3009899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Oval 18"/>
              <p:cNvSpPr/>
              <p:nvPr/>
            </p:nvSpPr>
            <p:spPr>
              <a:xfrm>
                <a:off x="2971799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9"/>
              <p:cNvSpPr/>
              <p:nvPr/>
            </p:nvSpPr>
            <p:spPr>
              <a:xfrm>
                <a:off x="3314699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0"/>
              <p:cNvSpPr/>
              <p:nvPr/>
            </p:nvSpPr>
            <p:spPr>
              <a:xfrm>
                <a:off x="3619499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1"/>
              <p:cNvSpPr/>
              <p:nvPr/>
            </p:nvSpPr>
            <p:spPr>
              <a:xfrm>
                <a:off x="13842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22"/>
              <p:cNvSpPr/>
              <p:nvPr/>
            </p:nvSpPr>
            <p:spPr>
              <a:xfrm>
                <a:off x="3505199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Oval 23"/>
              <p:cNvSpPr/>
              <p:nvPr/>
            </p:nvSpPr>
            <p:spPr>
              <a:xfrm>
                <a:off x="1295398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Oval 24"/>
              <p:cNvSpPr/>
              <p:nvPr/>
            </p:nvSpPr>
            <p:spPr>
              <a:xfrm>
                <a:off x="1447798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1600198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Oval 26"/>
              <p:cNvSpPr/>
              <p:nvPr/>
            </p:nvSpPr>
            <p:spPr>
              <a:xfrm>
                <a:off x="3352799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Freeform 27"/>
              <p:cNvSpPr/>
              <p:nvPr/>
            </p:nvSpPr>
            <p:spPr>
              <a:xfrm flipV="1">
                <a:off x="5486400" y="0"/>
                <a:ext cx="1143001" cy="9763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Oval 28"/>
              <p:cNvSpPr/>
              <p:nvPr/>
            </p:nvSpPr>
            <p:spPr>
              <a:xfrm flipV="1">
                <a:off x="7391401" y="760413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Oval 29"/>
              <p:cNvSpPr/>
              <p:nvPr/>
            </p:nvSpPr>
            <p:spPr>
              <a:xfrm flipV="1">
                <a:off x="5638800" y="6080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Oval 30"/>
              <p:cNvSpPr/>
              <p:nvPr/>
            </p:nvSpPr>
            <p:spPr>
              <a:xfrm flipV="1">
                <a:off x="7162801" y="1508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31"/>
              <p:cNvSpPr/>
              <p:nvPr/>
            </p:nvSpPr>
            <p:spPr>
              <a:xfrm flipV="1">
                <a:off x="6477001" y="773113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Oval 32"/>
              <p:cNvSpPr/>
              <p:nvPr/>
            </p:nvSpPr>
            <p:spPr>
              <a:xfrm flipV="1">
                <a:off x="6781801" y="11668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1" name="Oval 33"/>
              <p:cNvSpPr/>
              <p:nvPr/>
            </p:nvSpPr>
            <p:spPr>
              <a:xfrm flipV="1">
                <a:off x="6743701" y="8620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2" name="Oval 34"/>
              <p:cNvSpPr/>
              <p:nvPr/>
            </p:nvSpPr>
            <p:spPr>
              <a:xfrm flipV="1">
                <a:off x="7162801" y="1065213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3" name="Oval 35"/>
              <p:cNvSpPr/>
              <p:nvPr/>
            </p:nvSpPr>
            <p:spPr>
              <a:xfrm flipV="1">
                <a:off x="7810502" y="2081213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4" name="Oval 36"/>
              <p:cNvSpPr/>
              <p:nvPr/>
            </p:nvSpPr>
            <p:spPr>
              <a:xfrm flipV="1">
                <a:off x="7772402" y="1776413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5" name="Oval 37"/>
              <p:cNvSpPr/>
              <p:nvPr/>
            </p:nvSpPr>
            <p:spPr>
              <a:xfrm flipV="1">
                <a:off x="8115302" y="1928813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6" name="Oval 38"/>
              <p:cNvSpPr/>
              <p:nvPr/>
            </p:nvSpPr>
            <p:spPr>
              <a:xfrm flipV="1">
                <a:off x="8420102" y="16240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7" name="Oval 39"/>
              <p:cNvSpPr/>
              <p:nvPr/>
            </p:nvSpPr>
            <p:spPr>
              <a:xfrm flipV="1">
                <a:off x="61849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8" name="Oval 40"/>
              <p:cNvSpPr/>
              <p:nvPr/>
            </p:nvSpPr>
            <p:spPr>
              <a:xfrm flipV="1">
                <a:off x="8305802" y="1395413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9" name="Oval 41"/>
              <p:cNvSpPr/>
              <p:nvPr/>
            </p:nvSpPr>
            <p:spPr>
              <a:xfrm flipV="1">
                <a:off x="6096001" y="10652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0" name="Oval 42"/>
              <p:cNvSpPr/>
              <p:nvPr/>
            </p:nvSpPr>
            <p:spPr>
              <a:xfrm flipV="1">
                <a:off x="6248401" y="1217613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1" name="Oval 43"/>
              <p:cNvSpPr/>
              <p:nvPr/>
            </p:nvSpPr>
            <p:spPr>
              <a:xfrm flipV="1">
                <a:off x="6400801" y="1243013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42" name="Oval 44"/>
              <p:cNvSpPr/>
              <p:nvPr/>
            </p:nvSpPr>
            <p:spPr>
              <a:xfrm flipV="1">
                <a:off x="8153402" y="379413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43" name="Oval 45"/>
          <p:cNvSpPr/>
          <p:nvPr/>
        </p:nvSpPr>
        <p:spPr>
          <a:xfrm>
            <a:off x="86360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4" name="Oval 46"/>
          <p:cNvSpPr/>
          <p:nvPr/>
        </p:nvSpPr>
        <p:spPr>
          <a:xfrm>
            <a:off x="8788400" y="658971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45" name="Oval 47"/>
          <p:cNvSpPr/>
          <p:nvPr/>
        </p:nvSpPr>
        <p:spPr>
          <a:xfrm>
            <a:off x="8940800" y="65897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450"/>
            <a:ext cx="2133600" cy="2603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C6028E4-FA7E-436C-81DE-F31147D3F6BA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2850"/>
            <a:ext cx="609600" cy="2603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87FD9C5-6907-4D8B-9C97-7573128A68B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7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62DD-9795-4B9C-B4EA-559F812A21FB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1646-8353-4B1D-B125-FF4017C1DA9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1536-DE9F-4200-A2D3-EF098714D4E0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051E-D9EC-44EC-BE62-E06D22485C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6D3A-4AE1-472A-B1E9-48024A8FFDDE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71E0-3385-4B28-866B-7EA2722EDA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164C-492A-4AFA-8992-3B6E02785665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C572-14CD-401E-AA93-E1C631BF22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4B51-E237-47E3-83FA-A365EFEDDAB5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5249-C24F-425A-B5D0-BE3F2F669A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92638" y="2133600"/>
            <a:ext cx="3865562" cy="4171950"/>
            <a:chOff x="0" y="0"/>
            <a:chExt cx="1600200" cy="1727200"/>
          </a:xfrm>
        </p:grpSpPr>
        <p:sp>
          <p:nvSpPr>
            <p:cNvPr id="5" name="Oval 7"/>
            <p:cNvSpPr/>
            <p:nvPr/>
          </p:nvSpPr>
          <p:spPr>
            <a:xfrm>
              <a:off x="686082" y="152477"/>
              <a:ext cx="914118" cy="91420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8"/>
            <p:cNvSpPr/>
            <p:nvPr/>
          </p:nvSpPr>
          <p:spPr>
            <a:xfrm>
              <a:off x="381157" y="1206674"/>
              <a:ext cx="456730" cy="4567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9"/>
            <p:cNvSpPr/>
            <p:nvPr/>
          </p:nvSpPr>
          <p:spPr>
            <a:xfrm>
              <a:off x="686082" y="914207"/>
              <a:ext cx="355527" cy="3555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0"/>
            <p:cNvSpPr/>
            <p:nvPr/>
          </p:nvSpPr>
          <p:spPr>
            <a:xfrm>
              <a:off x="647966" y="1142923"/>
              <a:ext cx="431758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1"/>
            <p:cNvSpPr/>
            <p:nvPr/>
          </p:nvSpPr>
          <p:spPr>
            <a:xfrm>
              <a:off x="457388" y="0"/>
              <a:ext cx="761656" cy="76173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1028465" y="1524116"/>
              <a:ext cx="203722" cy="2030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88717" y="1066684"/>
              <a:ext cx="127490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8"/>
            <p:cNvSpPr/>
            <p:nvPr/>
          </p:nvSpPr>
          <p:spPr>
            <a:xfrm>
              <a:off x="0" y="1244793"/>
              <a:ext cx="126833" cy="12684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9"/>
            <p:cNvSpPr/>
            <p:nvPr/>
          </p:nvSpPr>
          <p:spPr>
            <a:xfrm>
              <a:off x="152463" y="1092316"/>
              <a:ext cx="126833" cy="126846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20"/>
            <p:cNvSpPr/>
            <p:nvPr/>
          </p:nvSpPr>
          <p:spPr>
            <a:xfrm>
              <a:off x="304925" y="1066684"/>
              <a:ext cx="126833" cy="12684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609600" y="990600"/>
            <a:ext cx="1179513" cy="1357313"/>
            <a:chOff x="266700" y="914400"/>
            <a:chExt cx="1179761" cy="1356814"/>
          </a:xfrm>
        </p:grpSpPr>
        <p:sp>
          <p:nvSpPr>
            <p:cNvPr id="16" name="Oval 22"/>
            <p:cNvSpPr/>
            <p:nvPr/>
          </p:nvSpPr>
          <p:spPr>
            <a:xfrm>
              <a:off x="555686" y="1380953"/>
              <a:ext cx="890775" cy="890261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25"/>
            <p:cNvSpPr/>
            <p:nvPr/>
          </p:nvSpPr>
          <p:spPr>
            <a:xfrm flipV="1">
              <a:off x="304808" y="1219088"/>
              <a:ext cx="355675" cy="35546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26"/>
            <p:cNvSpPr/>
            <p:nvPr/>
          </p:nvSpPr>
          <p:spPr>
            <a:xfrm flipV="1">
              <a:off x="266700" y="914400"/>
              <a:ext cx="431891" cy="43164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7"/>
            <p:cNvSpPr/>
            <p:nvPr/>
          </p:nvSpPr>
          <p:spPr>
            <a:xfrm flipV="1">
              <a:off x="609672" y="1066744"/>
              <a:ext cx="203243" cy="2031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Ctr="0"/>
          <a:lstStyle>
            <a:lvl1pPr algn="l">
              <a:defRPr sz="3600" b="0" cap="none" baseline="0"/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16A6-C6BB-437D-A153-9C0FBB37ED01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EE67-4EA3-4283-96B7-D194042E38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2649-6A57-43F3-B18D-2260D0EE1FD0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2E0F-56C1-495C-BE3A-535A60A270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3345-2EF8-4B6C-A6CC-58C97A218B10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AD88-BD2A-458E-BC99-A78EF17FDD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CBAD7-5DFF-4822-BC3B-DC2C5A951126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0807-BEAA-4D27-B943-CD091B1312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7B3A-C328-4458-807B-928EC31E6C2F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0969-1902-478A-ABEC-3351D723CF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95825" y="2133600"/>
            <a:ext cx="4448175" cy="4019550"/>
            <a:chOff x="4695702" y="2133600"/>
            <a:chExt cx="4448298" cy="4018808"/>
          </a:xfrm>
        </p:grpSpPr>
        <p:sp>
          <p:nvSpPr>
            <p:cNvPr id="6" name="Oval 9"/>
            <p:cNvSpPr/>
            <p:nvPr/>
          </p:nvSpPr>
          <p:spPr>
            <a:xfrm>
              <a:off x="4695702" y="5047712"/>
              <a:ext cx="1104931" cy="1104696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10"/>
            <p:cNvSpPr/>
            <p:nvPr/>
          </p:nvSpPr>
          <p:spPr>
            <a:xfrm>
              <a:off x="7065906" y="4571550"/>
              <a:ext cx="858861" cy="8586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11"/>
            <p:cNvSpPr/>
            <p:nvPr/>
          </p:nvSpPr>
          <p:spPr>
            <a:xfrm>
              <a:off x="5340245" y="4895340"/>
              <a:ext cx="1043017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2"/>
            <p:cNvSpPr/>
            <p:nvPr/>
          </p:nvSpPr>
          <p:spPr>
            <a:xfrm>
              <a:off x="6694420" y="3047831"/>
              <a:ext cx="1839963" cy="184116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3"/>
            <p:cNvSpPr/>
            <p:nvPr/>
          </p:nvSpPr>
          <p:spPr>
            <a:xfrm>
              <a:off x="7916829" y="2133600"/>
              <a:ext cx="858861" cy="8586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4"/>
            <p:cNvSpPr/>
            <p:nvPr/>
          </p:nvSpPr>
          <p:spPr>
            <a:xfrm>
              <a:off x="7824752" y="2685948"/>
              <a:ext cx="1043016" cy="104279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5"/>
            <p:cNvSpPr/>
            <p:nvPr/>
          </p:nvSpPr>
          <p:spPr>
            <a:xfrm>
              <a:off x="8653449" y="2870064"/>
              <a:ext cx="490551" cy="4904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7"/>
            <p:cNvSpPr/>
            <p:nvPr/>
          </p:nvSpPr>
          <p:spPr>
            <a:xfrm>
              <a:off x="6551541" y="5120723"/>
              <a:ext cx="307984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9"/>
            <p:cNvSpPr/>
            <p:nvPr/>
          </p:nvSpPr>
          <p:spPr>
            <a:xfrm>
              <a:off x="6781735" y="5561967"/>
              <a:ext cx="306396" cy="30791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20"/>
            <p:cNvSpPr/>
            <p:nvPr/>
          </p:nvSpPr>
          <p:spPr>
            <a:xfrm>
              <a:off x="6705533" y="5181037"/>
              <a:ext cx="306396" cy="30791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21"/>
            <p:cNvSpPr/>
            <p:nvPr/>
          </p:nvSpPr>
          <p:spPr>
            <a:xfrm>
              <a:off x="7073843" y="5120723"/>
              <a:ext cx="306396" cy="306331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Oval 25"/>
          <p:cNvSpPr/>
          <p:nvPr/>
        </p:nvSpPr>
        <p:spPr>
          <a:xfrm>
            <a:off x="3319463" y="5148263"/>
            <a:ext cx="185737" cy="18573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9" name="Oval 23"/>
          <p:cNvSpPr/>
          <p:nvPr/>
        </p:nvSpPr>
        <p:spPr>
          <a:xfrm>
            <a:off x="3225800" y="5103813"/>
            <a:ext cx="185738" cy="18573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lIns="0" rIns="0"/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7E17-7B13-4099-8DBE-B3279782F6E0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06454-F730-42FF-8984-6F976E8BAC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75075" y="2133600"/>
            <a:ext cx="5368925" cy="4724400"/>
            <a:chOff x="0" y="0"/>
            <a:chExt cx="2222500" cy="1955800"/>
          </a:xfrm>
        </p:grpSpPr>
        <p:sp>
          <p:nvSpPr>
            <p:cNvPr id="6" name="Oval 7"/>
            <p:cNvSpPr/>
            <p:nvPr/>
          </p:nvSpPr>
          <p:spPr>
            <a:xfrm>
              <a:off x="686070" y="152468"/>
              <a:ext cx="914104" cy="91415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Oval 8"/>
            <p:cNvSpPr/>
            <p:nvPr/>
          </p:nvSpPr>
          <p:spPr>
            <a:xfrm>
              <a:off x="381150" y="1206602"/>
              <a:ext cx="456723" cy="457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9"/>
            <p:cNvSpPr/>
            <p:nvPr/>
          </p:nvSpPr>
          <p:spPr>
            <a:xfrm>
              <a:off x="686070" y="914153"/>
              <a:ext cx="355521" cy="35554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10"/>
            <p:cNvSpPr/>
            <p:nvPr/>
          </p:nvSpPr>
          <p:spPr>
            <a:xfrm>
              <a:off x="647955" y="1142855"/>
              <a:ext cx="431751" cy="431774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11"/>
            <p:cNvSpPr/>
            <p:nvPr/>
          </p:nvSpPr>
          <p:spPr>
            <a:xfrm>
              <a:off x="457380" y="0"/>
              <a:ext cx="761643" cy="761684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2"/>
            <p:cNvSpPr/>
            <p:nvPr/>
          </p:nvSpPr>
          <p:spPr>
            <a:xfrm>
              <a:off x="1714519" y="0"/>
              <a:ext cx="355521" cy="35554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3"/>
            <p:cNvSpPr/>
            <p:nvPr/>
          </p:nvSpPr>
          <p:spPr>
            <a:xfrm>
              <a:off x="1676404" y="228702"/>
              <a:ext cx="431751" cy="43177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Oval 14"/>
            <p:cNvSpPr/>
            <p:nvPr/>
          </p:nvSpPr>
          <p:spPr>
            <a:xfrm>
              <a:off x="2019439" y="304937"/>
              <a:ext cx="203061" cy="20307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Oval 15"/>
            <p:cNvSpPr/>
            <p:nvPr/>
          </p:nvSpPr>
          <p:spPr>
            <a:xfrm>
              <a:off x="1028449" y="1524026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6"/>
            <p:cNvSpPr/>
            <p:nvPr/>
          </p:nvSpPr>
          <p:spPr>
            <a:xfrm>
              <a:off x="88716" y="1066621"/>
              <a:ext cx="127488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7"/>
            <p:cNvSpPr/>
            <p:nvPr/>
          </p:nvSpPr>
          <p:spPr>
            <a:xfrm>
              <a:off x="914104" y="1752728"/>
              <a:ext cx="203718" cy="20307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8"/>
            <p:cNvSpPr/>
            <p:nvPr/>
          </p:nvSpPr>
          <p:spPr>
            <a:xfrm>
              <a:off x="0" y="1244719"/>
              <a:ext cx="126831" cy="126838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9"/>
            <p:cNvSpPr/>
            <p:nvPr/>
          </p:nvSpPr>
          <p:spPr>
            <a:xfrm>
              <a:off x="152460" y="1092251"/>
              <a:ext cx="126831" cy="126838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20"/>
            <p:cNvSpPr/>
            <p:nvPr/>
          </p:nvSpPr>
          <p:spPr>
            <a:xfrm>
              <a:off x="304920" y="1066621"/>
              <a:ext cx="126831" cy="12749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noProof="0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244D-FCEF-4E6D-8789-E9FC853F0798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3757C-2606-44E2-B591-53E80D85EB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825"/>
            <a:ext cx="6629400" cy="422433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7A6E51-7CBA-437E-B56E-07E01D4AAB8C}" type="datetime1">
              <a:rPr lang="tr-TR" smtClean="0"/>
              <a:pPr>
                <a:defRPr/>
              </a:pPr>
              <a:t>15.09.2012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450"/>
            <a:ext cx="2895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450"/>
            <a:ext cx="2133600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7830F-8381-4ED7-B5F6-184EBB1930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738" y="5568950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4413" y="4733925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1" name="Oval 80"/>
          <p:cNvSpPr/>
          <p:nvPr/>
        </p:nvSpPr>
        <p:spPr>
          <a:xfrm rot="6197586" flipV="1">
            <a:off x="8293100" y="495300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3763" y="4976813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538" y="529590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4" name="Oval 83"/>
          <p:cNvSpPr/>
          <p:nvPr/>
        </p:nvSpPr>
        <p:spPr>
          <a:xfrm rot="6197586" flipV="1">
            <a:off x="200025" y="5915025"/>
            <a:ext cx="215900" cy="2159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8225" y="5767388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038" y="60960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7" name="Oval 86"/>
          <p:cNvSpPr/>
          <p:nvPr/>
        </p:nvSpPr>
        <p:spPr>
          <a:xfrm rot="6197586" flipV="1">
            <a:off x="7639050" y="6462713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425" y="438467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8288" y="6403975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100" y="4338638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1" name="Oval 90"/>
          <p:cNvSpPr/>
          <p:nvPr/>
        </p:nvSpPr>
        <p:spPr>
          <a:xfrm rot="6197586" flipV="1">
            <a:off x="8616950" y="445135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2" name="Oval 91"/>
          <p:cNvSpPr/>
          <p:nvPr/>
        </p:nvSpPr>
        <p:spPr>
          <a:xfrm rot="6197586" flipV="1">
            <a:off x="8558213" y="459422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2888" y="624205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63" y="6196013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7" name="Oval 96"/>
          <p:cNvSpPr/>
          <p:nvPr/>
        </p:nvSpPr>
        <p:spPr>
          <a:xfrm rot="6197586" flipV="1">
            <a:off x="254000" y="6308725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8" name="Oval 97"/>
          <p:cNvSpPr/>
          <p:nvPr/>
        </p:nvSpPr>
        <p:spPr>
          <a:xfrm rot="6197586" flipV="1">
            <a:off x="193675" y="6451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1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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1000"/>
        </a:spcBef>
        <a:spcAft>
          <a:spcPct val="0"/>
        </a:spcAft>
        <a:buFont typeface="Wingdings" pitchFamily="2" charset="2"/>
        <a:buChar char="l"/>
        <a:defRPr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G%C3%B6reme_Valley_in_Cappadoci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G%C3%B6reme_Valley_in_Cappadoci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8/89/G%C3%B6reme_Valley_in_Cappadocia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>
          <a:xfrm>
            <a:off x="1428728" y="2500306"/>
            <a:ext cx="6500858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KONAKLAMA 			İŞLETMELERİ</a:t>
            </a:r>
            <a:endParaRPr kumimoji="0" lang="tr-TR" sz="4000" b="0" i="0" u="none" strike="noStrike" kern="1200" cap="none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285720" y="2214554"/>
            <a:ext cx="8352928" cy="4176464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tr-TR" sz="22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çevreye duyarlılık konusunda 	bilinçlendirmeyi, eğitim sağlanmasını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enerji verimliliğinin arttırılmasını, 	yenilenebilir enerji kaynaklarının kullanımının teşvik edilmesini</a:t>
            </a:r>
            <a:endParaRPr 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tesisin çevreye uyumunu, çevreyi güzelleştirici düzenleme ve etkinlikleri, 	ekolojik mimariyi, </a:t>
            </a:r>
          </a:p>
          <a:p>
            <a:pPr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enerji, su, çevreye zararlı maddelerin tüketiminin             ve atık miktarının azaltılmasını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57158" y="285728"/>
            <a:ext cx="6786610" cy="7858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u="sng" dirty="0" smtClean="0">
                <a:solidFill>
                  <a:srgbClr val="FFFF00"/>
                </a:solidFill>
              </a:rPr>
              <a:t/>
            </a:r>
            <a:br>
              <a:rPr lang="tr-TR" u="sng" dirty="0" smtClean="0">
                <a:solidFill>
                  <a:srgbClr val="FFFF00"/>
                </a:solidFill>
              </a:rPr>
            </a:br>
            <a:r>
              <a:rPr lang="tr-TR" u="sng" dirty="0" smtClean="0">
                <a:solidFill>
                  <a:srgbClr val="FFFF00"/>
                </a:solidFill>
              </a:rPr>
              <a:t>Yeşil Yıldız </a:t>
            </a:r>
            <a:r>
              <a:rPr lang="tr-TR" sz="2700" u="sng" dirty="0" smtClean="0">
                <a:solidFill>
                  <a:srgbClr val="FFFF00"/>
                </a:solidFill>
              </a:rPr>
              <a:t>Kültür ve Turizm Bakanlığı </a:t>
            </a:r>
            <a:br>
              <a:rPr lang="tr-TR" sz="2700" u="sng" dirty="0" smtClean="0">
                <a:solidFill>
                  <a:srgbClr val="FFFF00"/>
                </a:solidFill>
              </a:rPr>
            </a:br>
            <a:r>
              <a:rPr lang="tr-TR" u="sng" dirty="0" smtClean="0">
                <a:solidFill>
                  <a:srgbClr val="FFFF00"/>
                </a:solidFill>
              </a:rPr>
              <a:t/>
            </a:r>
            <a:br>
              <a:rPr lang="tr-TR" u="sng" dirty="0" smtClean="0">
                <a:solidFill>
                  <a:srgbClr val="FFFF00"/>
                </a:solidFill>
              </a:rPr>
            </a:br>
            <a:r>
              <a:rPr lang="tr-TR" sz="2400" b="1" dirty="0" smtClean="0"/>
              <a:t>Çevreye Duyarlı Konaklama Tesisi Belgesi</a:t>
            </a:r>
            <a:endParaRPr lang="tr-TR" sz="2700" dirty="0">
              <a:solidFill>
                <a:srgbClr val="FFFF00"/>
              </a:solidFill>
            </a:endParaRPr>
          </a:p>
        </p:txBody>
      </p:sp>
      <p:pic>
        <p:nvPicPr>
          <p:cNvPr id="7" name="Picture 2" descr="http://t0.gstatic.com/images?q=tbn:ANd9GcRx8VPIQEWkp-QWwblosbgcM5CCxFU8Gq-mUxHxHl4GN3jAA69J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868" r="11868"/>
          <a:stretch>
            <a:fillRect/>
          </a:stretch>
        </p:blipFill>
        <p:spPr bwMode="auto">
          <a:xfrm>
            <a:off x="7236296" y="404664"/>
            <a:ext cx="1643649" cy="1512168"/>
          </a:xfr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1285852" y="3000372"/>
            <a:ext cx="216024" cy="21602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1428728" y="4572008"/>
            <a:ext cx="216024" cy="21602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1500166" y="5500702"/>
            <a:ext cx="216024" cy="21602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82E0F-56C1-495C-BE3A-535A60A270BF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7216640" y="1916832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177800"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22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otel</a:t>
            </a:r>
            <a:endParaRPr lang="tr-TR" sz="2400" b="1" dirty="0">
              <a:latin typeface="Arial Black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357158" y="1857364"/>
            <a:ext cx="7992888" cy="4378808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		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Çevre Bilinci, </a:t>
            </a:r>
          </a:p>
          <a:p>
            <a:pPr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		Çevre Yönetim Sistemi, </a:t>
            </a:r>
          </a:p>
          <a:p>
            <a:pPr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		Çevre Uyumu ve Çevre Düzenleme 	Etkinlikleri, Ekolojik Mimari, </a:t>
            </a:r>
          </a:p>
          <a:p>
            <a:pPr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		Enerji, Su, Hava, Atık,</a:t>
            </a:r>
          </a:p>
          <a:p>
            <a:pPr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		Deterjan, Dezenfektan ve Tehlikeli 	Kimyasallar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332656"/>
            <a:ext cx="6125344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u="sng" dirty="0" smtClean="0">
                <a:solidFill>
                  <a:srgbClr val="FFFF00"/>
                </a:solidFill>
              </a:rPr>
              <a:t>Beyaz Yıldız-TUROFED</a:t>
            </a:r>
            <a:br>
              <a:rPr lang="tr-TR" u="sng" dirty="0" smtClean="0">
                <a:solidFill>
                  <a:srgbClr val="FFFF00"/>
                </a:solidFill>
              </a:rPr>
            </a:br>
            <a:r>
              <a:rPr lang="tr-TR" sz="2000" dirty="0" smtClean="0">
                <a:solidFill>
                  <a:srgbClr val="FFFF00"/>
                </a:solidFill>
              </a:rPr>
              <a:t>Yaşanabilir Çevre projesi</a:t>
            </a:r>
            <a:endParaRPr lang="tr-TR" sz="2000" u="sng" dirty="0">
              <a:solidFill>
                <a:srgbClr val="FFFF00"/>
              </a:solidFill>
            </a:endParaRPr>
          </a:p>
        </p:txBody>
      </p:sp>
      <p:pic>
        <p:nvPicPr>
          <p:cNvPr id="7" name="Picture 2" descr="beyaz_yild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927598" cy="165618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43182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254">
            <a:off x="2000232" y="3071810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643314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357694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beyaz_yild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857760"/>
            <a:ext cx="335234" cy="28803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82E0F-56C1-495C-BE3A-535A60A270BF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7199784" y="2060848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88900" algn="ctr">
              <a:lnSpc>
                <a:spcPct val="100000"/>
              </a:lnSpc>
              <a:spcAft>
                <a:spcPts val="0"/>
              </a:spcAft>
            </a:pPr>
            <a:r>
              <a:rPr lang="en-US" sz="2400" b="1" dirty="0" smtClean="0">
                <a:latin typeface="Arial Black" pitchFamily="34" charset="0"/>
                <a:cs typeface="Arial" pitchFamily="34" charset="0"/>
              </a:rPr>
              <a:t>40 </a:t>
            </a:r>
            <a:r>
              <a:rPr lang="en-US" sz="2400" b="1" dirty="0" err="1" smtClean="0">
                <a:latin typeface="Arial Black" pitchFamily="34" charset="0"/>
                <a:cs typeface="Arial" pitchFamily="34" charset="0"/>
              </a:rPr>
              <a:t>otel</a:t>
            </a:r>
            <a:endParaRPr lang="tr-TR" sz="2400" b="1" dirty="0">
              <a:latin typeface="Arial Black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://t0.gstatic.com/images?q=tbn:ANd9GcSn81PvlVmAcyPGcfw89IJ-pZi15w4CuX3CWniuDrjl7WtwFIzt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10096" r="10096"/>
          <a:stretch>
            <a:fillRect/>
          </a:stretch>
        </p:blipFill>
        <p:spPr bwMode="auto">
          <a:xfrm>
            <a:off x="3779912" y="404664"/>
            <a:ext cx="1872208" cy="1872208"/>
          </a:xfr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http://t3.gstatic.com/images?q=tbn:ANd9GcRJkus0Vg58s1oxkpj7CNKLdW2-XXZSd43NcnbR3giDeqhth1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00372"/>
            <a:ext cx="2757674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Dikdörtgen"/>
          <p:cNvSpPr/>
          <p:nvPr/>
        </p:nvSpPr>
        <p:spPr>
          <a:xfrm>
            <a:off x="323850" y="2565400"/>
            <a:ext cx="2665413" cy="39549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  <a:defRPr/>
            </a:pPr>
            <a:endParaRPr lang="tr-TR" sz="3200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Impact"/>
              <a:cs typeface="+mn-cs"/>
            </a:endParaRP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3200" dirty="0" smtClean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Impact"/>
                <a:cs typeface="+mn-cs"/>
              </a:rPr>
              <a:t>Uluslararası EKOLABEL</a:t>
            </a:r>
            <a:endParaRPr lang="tr-TR" sz="3200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Impact"/>
              <a:cs typeface="+mn-cs"/>
            </a:endParaRP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2000" b="1" dirty="0" smtClean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Mavi bayrak</a:t>
            </a:r>
            <a:endParaRPr lang="tr-TR" sz="2000" b="1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Greenings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Hotels</a:t>
            </a:r>
            <a:endParaRPr lang="tr-TR" sz="2000" b="1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Green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</a:t>
            </a:r>
            <a:endParaRPr lang="tr-TR" sz="2000" b="1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ts val="1800"/>
              </a:spcBef>
              <a:defRPr/>
            </a:pP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Green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err="1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Globe</a:t>
            </a:r>
            <a:r>
              <a:rPr lang="tr-TR" sz="2000" b="1" dirty="0">
                <a:solidFill>
                  <a:srgbClr val="FFFFFF"/>
                </a:solidFill>
                <a:effectLst>
                  <a:outerShdw blurRad="76200" sx="101000" sy="101000" algn="ctr" rotWithShape="0">
                    <a:srgbClr val="FFFFFF">
                      <a:lumMod val="85000"/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21</a:t>
            </a:r>
            <a:endParaRPr lang="tr-TR" sz="3200" b="1" dirty="0">
              <a:solidFill>
                <a:srgbClr val="FFFFFF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Impact"/>
              <a:cs typeface="+mn-cs"/>
            </a:endParaRPr>
          </a:p>
        </p:txBody>
      </p:sp>
      <p:pic>
        <p:nvPicPr>
          <p:cNvPr id="30725" name="Picture 7" descr="http://nept.files.wordpress.com/2010/01/greenkey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786063"/>
            <a:ext cx="223202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AutoShape 9" descr="data:image/jpeg;base64,/9j/4AAQSkZJRgABAQAAAQABAAD/2wCEAAkGBhQSERQUExQVFBUWGB0aFxYXGBweHhwcHB4cHB0YHCIaICggIRklGyEYIC8iIycqLDgsIh4xNTAqNSYsLCwBCQoKDgwOGg8PGjIgHyQsKTUwMjUvLio1MjUxLC0vLCw1KiosLDQvKSwsLSwpMDA1LCwtNCw1LC0pLC4pKTQsLP/AABEIAG8AbwMBIgACEQEDEQH/xAAcAAACAwEBAQEAAAAAAAAAAAAFBgAEBwMCCAH/xABBEAACAQIDBAYJAgMFCQAAAAABAgMEEQASIQUGMUETIlFhcYEHMkJSYpGhscEU0SNy4SQzQ5LwNGNkgpSistLx/8QAGgEAAgMBAQAAAAAAAAAAAAAAAgMBBAUABv/EADERAAEDAgQDBgYCAwAAAAAAAAEAAhEDIQQSMUETUWEycYGRsfAFIqHB0eGC8RQjQv/aAAwDAQACEQMRAD8A3HExMTHLlMDtsbehpVzTOF7BxY+A4nC1vl6Qlp80MFmmGjN7Kfu3dw7ezGbPT1FSJZyJJQmskh1t/wDOwcBhjWTcrLxPxAUzkpjM70Tjtf0tObiniCj3pNT5AaDzJwsybx11S2USzOT7Mdx9Ewyej7dmkqYHeVGd1YqQWNgLXBAXnb6jBfdfdlqOrzxN01LOtg41K+0pa2hHEZh28sFLQqXDxFfK57vlPLbwWWSzMT1ixPeT+cSKpZdVZl8CR9sF99Nm9BWzLyZs6+D6/e4wQ9G+xUqKomQBljXNlOoJvYXHMDj8sMm0rObRea3CGswh1DvnWQ2yzuR2Ocw/7r4btj+lrgKmL/nj/Kn8Hyx7qd8ZJKt6eKkjmhjJDJluxVTZmHLwFsLW+9BTI6PSnKGuHiIZShFtcrAEA6/LAWOoV7NVoNLqdSQOf2nVa9sza0VQmeF1de7iO4jiD44uY+f6OoqKUpMmeLPqjagMAdR2ML8jjVdz9+kqwI3sk4HDk1uJX9vvgHMi4Wlhce2qcjxDvVNeJiYmFrSUwk+kLfP9OvQQtaZh1mHsL/7Hl3a9mGXb+2Fpad5m9kaDtY8F8zjGtkUEm0KwBiSZGLSN2LxY/geWGMbuVmY/EObFKn2nLrudu8tbUZHkCqBmYX6zDmF/Jw77ToSoaOS1Hs6E2Kg9ac8eI1yn5n7K20NkdHJNV0REcNO4VGLE5mGjZL8RfS3O+Gjam89M0EUtZCRURG6wNcHOR61j/hnQ3N+zUi2Cdcqlh2spsc11jz2I/HTdD90pf0MryyK0FHUX6MyHUFdUuBrqpa2AVDvg9FUS/p26SnLsVja4Fib6X1U8vxjhVz1G0ZDNM6pGumZtEQe6o4lvqeeP1uihVXjgLqf8ae2tuJRLgHzxMc0g1XQOGYAkg79bDb3Kp7xbxSVsokdUUgZQEB4Xvrcknnjxu/t6SjmEqWOlmU8GXsP3Bw3UlW0iBoxVBTwyJBGPIdmOdbLMFPVmf4Zkp2Xz1Bx2bZQaLs3FzGecftdqPevZ3Tfqck8Mx1ZUJysed8psQT228MXK6gXatcpVs1LAoDOPaY9YoPLKD2W78J0nQOcs0f6ZzweM3S/xJc2Hgcetm7Yn2bN1HR1axKhgyOO3TUH647LyTBiP+aoBbN4t5hFvSHvSkuWlgy9FEdSALFhoFXsVe0cfAapkUpVgykqwNwRoQRzGGzbezqWq6KSiOWaZ8rU3YbXLfCo434dlrYNL6LYERVlqSsraC2ULfsAbVvmPLEggBLqUK2IqFwg9Zt0R7cXe4VcWRz/HQdb4h74/Pf44acYUUm2ZWi/rxm/c6n8EXHj3jG2bOrlmiSVDdXUEefLxHDCnti4WvgcQajSx/aas69LW17vFTjgozt4nRR5C588V/R3tKkRJYpWaOWbq5ybDLwCq3stqTrzt2YX96Kkz18xGt5Si+RyD7YepvR5RP/Z0kKzoFZyGuxXmSpNhf6XGGGA2FnMNSriHVWQYtf3rCv127ixinBZVoqVTIwJ6zOuoLaWI5+N9OGM9qKg7QqpJpSUiUZmPuRjgo+I8PEnBXfCm/R06U8VU8scpN0JUhQljYZRcAk8OGmAlYDHTwwL60v8AFfle+ka692vmMc0IcU8F2WIAgka30A7v2qm1NrmUqAoSJNI4xwA7+1jzOGjduiikpUMiLfOzaoWvY/Dbq/Ccct1N1VZVllGa+qrm4d5A5+eGeukSGFj6qot7Bsug1sCOeIcRoEWGoOvVqbhKG8dREwMaiGIg6kxFXIAuMvHQnTl8sKmC0+0YZGYyJMxPtmQZu4EWtYfjB3cPdNaqYzMp/Txtore03EL3gaX7dBzODnKLqmWHEVAGRdXdy/R0s0az1OYK2qRjS495jxseQFtMet8NqUsDCkgjRFvaeSNVzAc0Uketbj8sMe/m9gpIujjP8aQHLb2Bwz/gd/hjIqdC2a7DtOZ8tz268TgGy65V3EOp4cCjSF9yjOy2/QbQiZzdFa+ccDG4IzjyN/I4K75brVc1azojTJJYxuPVC2FlvwUD+uAZPTUZB1amYWPbG5tbya3zww7lba2i8bR04jkWOw/inVb3sBqCRoeN8EZ1SKWR3+ozBuI+oXX0l0WSCj6Rg04Uoze8ABc+TffvwR9E2180UlOeMZzr/K3EeTa+eBm0NwNoVUhknkiLd7GwHYAFsBgJuHtDoK5CdAQ6t8ifuBgYlsJ+d1PFCoWloNr+X7VPd8CSuhzEAGYMSTYaHNrfwxq43ZPT1VQkoLVEWRdNE0te4OouByxitTFldlPJiPkSMOm7u4knSlJZ2pyI1lyxnUqxIOtwAVI10PEYJ43lKwVQiWZM1+cRb+0tbf3fekm6F2Rmyg3W9rG4HEDXDDPQSPWSNGrnoTEq5QtrKBdSWOhy3sOB54pb/bIanqV1ldWQZZJGzFiOOvdppgmk8Yq5WYxL0iJIrNnvZk5ZdLDjriCbIW0w2o5ptcb9Duimy954ZmKglHBsFewJ8LaX7uOP3ePZ7zwMi5r6ECwsSORPHGaywlSeYBIDjgSOYPPtw8bB2l/ZOkmdWsW1bOTYcASOJ7PEYgti4T6WJ4wNOoNksUW7E8lStOUKO2uvALzfTiB99MbBLJFs6kUKpIQBUQes7ngP5mOp88VN1NkdDG1TMAssgzG50jjGoTXhYanv8MKdVt0VtQ8jZehj6sKuJLfE/wDDHrHTjwBGIJzJ9Gm3Cskdp2k7D3+EK2hsWoqJnknWbMygnLGCA2tkHW9QcO3u1wJ2ds57M2SYEG3ViDDvBzEWIIthhqTF/wAN5rU4Cv0XW/2b1jxE30vywYJWfUY3NPfuvexIz0lRGc3XgkvmXKdBmBt4jBb0dTOI64REiTocyW45hmtbvucCNhEBqiQZQEgf1b2u3VHHXicXfR/HVLLJLSosmRQrozZcwbUAHt0vjjoV1Aw9n8tOXuU9bJNU52fI3SZTG/6gHTWwylgba37sZTWDo6mQD2ZHH1YYb9u77bSikYtF+nUiwBTMB8QY6Fvpw0wlQ5pJNbszEknmTqSccwQjxlVroY2ZB37gPtKJ740fQ104tpnzjwbrfcnDlvXUVhmiqKVGkilgyjKmewfrMCO/q6nTHL0tbH/uqgD/AHb/AHU/+Q+WFzd/f6opI+jXLIg9VXv1fAgg27sRqAQjcW0Kr6byQCQQR76o3vHsx49jU6z6SpIMoPEA5ur/AJbfLuxR3PSKqnpo5hmyo6Fb2zZSGQN2rYnTuwD3g3nnrGBlYWX1UUWUX+t+8nFfYe0egqIpfccE+HBh/lvicphJdiGGsCB8thfoti3y2AKiieNF6yDNGFHNfZAHaLjzwvbqbOWqdCFYUsAUhW4PLx+ScT8Rw/xyBgCDcEXB7QeeB239rilgL5czE5Y0HtO3Bfnqe6+Eg7Lfq0WZuKdAL+GiWt/9qNLejgZQxAaYlgoC8kueZ427B34D0imGNY1LgKOVTEuvEm3LXHelRkUllkZ3JeRjSlrs3HUngOA7hjzUVHwN/wBDf84PoqDzmcah18NOSDba23Ioyo8wbjf9SrgAcdE5+eF9trTNfNLIe27n84NbR2mouDlHcaNF+7Yp0FAuQT1ACwroigANKR7I7u1sGIAWZVzPfAPvwUnXoaQKf7yoIYjmI19W/wDM1z5Ybt31kpqKlSI5ZqucG9gbJzNjyCAHzwgbRr2mkaR+J5DgByUdwGmLNJvHURvG6ysTECI83WCg6EAHlbElpIXUsQym+bxEDzue83Wp1m9Jy7QJRejp+ojcczkeqQdLBiPnhB9HezemrVuLqiszfIqPqcVJ96C1EabJYvKZJJL+uSb6i2muXnyw9einY+SB5yNZTZf5V/dr/IYCMoKutf8A5Vdm4Fz56egTdtbZi1ELxP6ri3geRHeDY4wXamznp5XicWZDY9/YR3Ea4+hsKm/W5/6uPPGAJ04csw90/g/vgWOhXfiGE4zcze0PqsaxMe5YirFWBVgbEHQgjke/HjFheYT9u36TBT06RSxu5TRWUj1eQN+zh8sUdt71rXTKWdqZY/7sEFgWPrFihBGlhpyv24T8fqqSQBxOmAyjVWzjarmhhMhPCsreqKaTvFXIv0Y3GK1bTqQQxpYfi/USSMO8BTxxyn9HrgOomiadI+kaEXuF7jaxOK1HuPM9I1UWRECFwCbsyi/Zw4c8DbmrJ4uhZ6fj7qutRTQ6qGqXHAv1Ywf5fWbztgdX7ReZ88jZjwHYB2AcAMVsTDAFnuqFwjQKYmJjtR0byuscalnY2AHP/XbiUsCbBXN3diNV1CRLpfVm91RxP48bY3mkpljRUQWVQAB3DATc7dVaKGxsZW1kYfRR8I/rhgxWe6SvVYDC8Bku7R9wpiYmJgFoJW3u3FjqwXS0c/vcm7m/fjjJdrbGlpnyTIUPLsPeCNCMfQeK1ds6OZCkqK6nkw+3Ye8YY18LNxXw9lb5m2cvnjHuGIsyqOLEAeJNhjTtr+iaNtaeQxn3X6y+R4j64UNpbg1cGpRWX3ldfyQcNDwVh1MFWpG7ZHRNtTu7NR0rRUkZkllX+NUFlFhzVAxv2/fjwA7lyE0m0bkm1OALngLSaDuwqPC40N/n/XEhpXbRRe/eP3x2WyI4kZwWtiARE8x3LjiYZ9m+jqrmscqop9pnH2W5w37H9FMKWM7tKfdHVX9z8xji8BDSwNepo2O+yzvYm7s9W+WFCbesx0VfE/ga417dXc6KiW468pHWkP2XsX/RwbpqVI1CxqqKOCqLD6Y64S55K3sLgGUPmN3KYmJiYBa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AutoShape 11" descr="data:image/jpeg;base64,/9j/4AAQSkZJRgABAQAAAQABAAD/2wCEAAkGBhQSERQUExQVFBUWGB0aFxYXGBweHhwcHB4cHB0YHCIaICggIRklGyEYIC8iIycqLDgsIh4xNTAqNSYsLCwBCQoKDgwOGg8PGjIgHyQsKTUwMjUvLio1MjUxLC0vLCw1KiosLDQvKSwsLSwpMDA1LCwtNCw1LC0pLC4pKTQsLP/AABEIAG8AbwMBIgACEQEDEQH/xAAcAAACAwEBAQEAAAAAAAAAAAAFBgAEBwMCCAH/xABBEAACAQIDBAYJAgMFCQAAAAABAgMEEQASIQUGMUETIlFhcYEHMkJSYpGhscEU0SNy4SQzQ5LwNGNkgpSistLx/8QAGgEAAgMBAQAAAAAAAAAAAAAAAgMBBAUABv/EADERAAEDAgQDBgYCAwAAAAAAAAEAAhEDIQQSMUETUWEycYGRsfAFIqHB0eGC8RQjQv/aAAwDAQACEQMRAD8A3HExMTHLlMDtsbehpVzTOF7BxY+A4nC1vl6Qlp80MFmmGjN7Kfu3dw7ezGbPT1FSJZyJJQmskh1t/wDOwcBhjWTcrLxPxAUzkpjM70Tjtf0tObiniCj3pNT5AaDzJwsybx11S2USzOT7Mdx9Ewyej7dmkqYHeVGd1YqQWNgLXBAXnb6jBfdfdlqOrzxN01LOtg41K+0pa2hHEZh28sFLQqXDxFfK57vlPLbwWWSzMT1ixPeT+cSKpZdVZl8CR9sF99Nm9BWzLyZs6+D6/e4wQ9G+xUqKomQBljXNlOoJvYXHMDj8sMm0rObRea3CGswh1DvnWQ2yzuR2Ocw/7r4btj+lrgKmL/nj/Kn8Hyx7qd8ZJKt6eKkjmhjJDJluxVTZmHLwFsLW+9BTI6PSnKGuHiIZShFtcrAEA6/LAWOoV7NVoNLqdSQOf2nVa9sza0VQmeF1de7iO4jiD44uY+f6OoqKUpMmeLPqjagMAdR2ML8jjVdz9+kqwI3sk4HDk1uJX9vvgHMi4Wlhce2qcjxDvVNeJiYmFrSUwk+kLfP9OvQQtaZh1mHsL/7Hl3a9mGXb+2Fpad5m9kaDtY8F8zjGtkUEm0KwBiSZGLSN2LxY/geWGMbuVmY/EObFKn2nLrudu8tbUZHkCqBmYX6zDmF/Jw77ToSoaOS1Hs6E2Kg9ac8eI1yn5n7K20NkdHJNV0REcNO4VGLE5mGjZL8RfS3O+Gjam89M0EUtZCRURG6wNcHOR61j/hnQ3N+zUi2Cdcqlh2spsc11jz2I/HTdD90pf0MryyK0FHUX6MyHUFdUuBrqpa2AVDvg9FUS/p26SnLsVja4Fib6X1U8vxjhVz1G0ZDNM6pGumZtEQe6o4lvqeeP1uihVXjgLqf8ae2tuJRLgHzxMc0g1XQOGYAkg79bDb3Kp7xbxSVsokdUUgZQEB4Xvrcknnjxu/t6SjmEqWOlmU8GXsP3Bw3UlW0iBoxVBTwyJBGPIdmOdbLMFPVmf4Zkp2Xz1Bx2bZQaLs3FzGecftdqPevZ3Tfqck8Mx1ZUJysed8psQT228MXK6gXatcpVs1LAoDOPaY9YoPLKD2W78J0nQOcs0f6ZzweM3S/xJc2Hgcetm7Yn2bN1HR1axKhgyOO3TUH647LyTBiP+aoBbN4t5hFvSHvSkuWlgy9FEdSALFhoFXsVe0cfAapkUpVgykqwNwRoQRzGGzbezqWq6KSiOWaZ8rU3YbXLfCo434dlrYNL6LYERVlqSsraC2ULfsAbVvmPLEggBLqUK2IqFwg9Zt0R7cXe4VcWRz/HQdb4h74/Pf44acYUUm2ZWi/rxm/c6n8EXHj3jG2bOrlmiSVDdXUEefLxHDCnti4WvgcQajSx/aas69LW17vFTjgozt4nRR5C588V/R3tKkRJYpWaOWbq5ybDLwCq3stqTrzt2YX96Kkz18xGt5Si+RyD7YepvR5RP/Z0kKzoFZyGuxXmSpNhf6XGGGA2FnMNSriHVWQYtf3rCv127ixinBZVoqVTIwJ6zOuoLaWI5+N9OGM9qKg7QqpJpSUiUZmPuRjgo+I8PEnBXfCm/R06U8VU8scpN0JUhQljYZRcAk8OGmAlYDHTwwL60v8AFfle+ka692vmMc0IcU8F2WIAgka30A7v2qm1NrmUqAoSJNI4xwA7+1jzOGjduiikpUMiLfOzaoWvY/Dbq/Ccct1N1VZVllGa+qrm4d5A5+eGeukSGFj6qot7Bsug1sCOeIcRoEWGoOvVqbhKG8dREwMaiGIg6kxFXIAuMvHQnTl8sKmC0+0YZGYyJMxPtmQZu4EWtYfjB3cPdNaqYzMp/Txtore03EL3gaX7dBzODnKLqmWHEVAGRdXdy/R0s0az1OYK2qRjS495jxseQFtMet8NqUsDCkgjRFvaeSNVzAc0Uketbj8sMe/m9gpIujjP8aQHLb2Bwz/gd/hjIqdC2a7DtOZ8tz268TgGy65V3EOp4cCjSF9yjOy2/QbQiZzdFa+ccDG4IzjyN/I4K75brVc1azojTJJYxuPVC2FlvwUD+uAZPTUZB1amYWPbG5tbya3zww7lba2i8bR04jkWOw/inVb3sBqCRoeN8EZ1SKWR3+ozBuI+oXX0l0WSCj6Rg04Uoze8ABc+TffvwR9E2180UlOeMZzr/K3EeTa+eBm0NwNoVUhknkiLd7GwHYAFsBgJuHtDoK5CdAQ6t8ifuBgYlsJ+d1PFCoWloNr+X7VPd8CSuhzEAGYMSTYaHNrfwxq43ZPT1VQkoLVEWRdNE0te4OouByxitTFldlPJiPkSMOm7u4knSlJZ2pyI1lyxnUqxIOtwAVI10PEYJ43lKwVQiWZM1+cRb+0tbf3fekm6F2Rmyg3W9rG4HEDXDDPQSPWSNGrnoTEq5QtrKBdSWOhy3sOB54pb/bIanqV1ldWQZZJGzFiOOvdppgmk8Yq5WYxL0iJIrNnvZk5ZdLDjriCbIW0w2o5ptcb9Duimy954ZmKglHBsFewJ8LaX7uOP3ePZ7zwMi5r6ECwsSORPHGaywlSeYBIDjgSOYPPtw8bB2l/ZOkmdWsW1bOTYcASOJ7PEYgti4T6WJ4wNOoNksUW7E8lStOUKO2uvALzfTiB99MbBLJFs6kUKpIQBUQes7ngP5mOp88VN1NkdDG1TMAssgzG50jjGoTXhYanv8MKdVt0VtQ8jZehj6sKuJLfE/wDDHrHTjwBGIJzJ9Gm3Cskdp2k7D3+EK2hsWoqJnknWbMygnLGCA2tkHW9QcO3u1wJ2ds57M2SYEG3ViDDvBzEWIIthhqTF/wAN5rU4Cv0XW/2b1jxE30vywYJWfUY3NPfuvexIz0lRGc3XgkvmXKdBmBt4jBb0dTOI64REiTocyW45hmtbvucCNhEBqiQZQEgf1b2u3VHHXicXfR/HVLLJLSosmRQrozZcwbUAHt0vjjoV1Aw9n8tOXuU9bJNU52fI3SZTG/6gHTWwylgba37sZTWDo6mQD2ZHH1YYb9u77bSikYtF+nUiwBTMB8QY6Fvpw0wlQ5pJNbszEknmTqSccwQjxlVroY2ZB37gPtKJ740fQ104tpnzjwbrfcnDlvXUVhmiqKVGkilgyjKmewfrMCO/q6nTHL0tbH/uqgD/AHb/AHU/+Q+WFzd/f6opI+jXLIg9VXv1fAgg27sRqAQjcW0Kr6byQCQQR76o3vHsx49jU6z6SpIMoPEA5ur/AJbfLuxR3PSKqnpo5hmyo6Fb2zZSGQN2rYnTuwD3g3nnrGBlYWX1UUWUX+t+8nFfYe0egqIpfccE+HBh/lvicphJdiGGsCB8thfoti3y2AKiieNF6yDNGFHNfZAHaLjzwvbqbOWqdCFYUsAUhW4PLx+ScT8Rw/xyBgCDcEXB7QeeB239rilgL5czE5Y0HtO3Bfnqe6+Eg7Lfq0WZuKdAL+GiWt/9qNLejgZQxAaYlgoC8kueZ427B34D0imGNY1LgKOVTEuvEm3LXHelRkUllkZ3JeRjSlrs3HUngOA7hjzUVHwN/wBDf84PoqDzmcah18NOSDba23Ioyo8wbjf9SrgAcdE5+eF9trTNfNLIe27n84NbR2mouDlHcaNF+7Yp0FAuQT1ACwroigANKR7I7u1sGIAWZVzPfAPvwUnXoaQKf7yoIYjmI19W/wDM1z5Ybt31kpqKlSI5ZqucG9gbJzNjyCAHzwgbRr2mkaR+J5DgByUdwGmLNJvHURvG6ysTECI83WCg6EAHlbElpIXUsQym+bxEDzue83Wp1m9Jy7QJRejp+ojcczkeqQdLBiPnhB9HezemrVuLqiszfIqPqcVJ96C1EabJYvKZJJL+uSb6i2muXnyw9einY+SB5yNZTZf5V/dr/IYCMoKutf8A5Vdm4Fz56egTdtbZi1ELxP6ri3geRHeDY4wXamznp5XicWZDY9/YR3Ea4+hsKm/W5/6uPPGAJ04csw90/g/vgWOhXfiGE4zcze0PqsaxMe5YirFWBVgbEHQgjke/HjFheYT9u36TBT06RSxu5TRWUj1eQN+zh8sUdt71rXTKWdqZY/7sEFgWPrFihBGlhpyv24T8fqqSQBxOmAyjVWzjarmhhMhPCsreqKaTvFXIv0Y3GK1bTqQQxpYfi/USSMO8BTxxyn9HrgOomiadI+kaEXuF7jaxOK1HuPM9I1UWRECFwCbsyi/Zw4c8DbmrJ4uhZ6fj7qutRTQ6qGqXHAv1Ywf5fWbztgdX7ReZ88jZjwHYB2AcAMVsTDAFnuqFwjQKYmJjtR0byuscalnY2AHP/XbiUsCbBXN3diNV1CRLpfVm91RxP48bY3mkpljRUQWVQAB3DATc7dVaKGxsZW1kYfRR8I/rhgxWe6SvVYDC8Bku7R9wpiYmJgFoJW3u3FjqwXS0c/vcm7m/fjjJdrbGlpnyTIUPLsPeCNCMfQeK1ds6OZCkqK6nkw+3Ye8YY18LNxXw9lb5m2cvnjHuGIsyqOLEAeJNhjTtr+iaNtaeQxn3X6y+R4j64UNpbg1cGpRWX3ldfyQcNDwVh1MFWpG7ZHRNtTu7NR0rRUkZkllX+NUFlFhzVAxv2/fjwA7lyE0m0bkm1OALngLSaDuwqPC40N/n/XEhpXbRRe/eP3x2WyI4kZwWtiARE8x3LjiYZ9m+jqrmscqop9pnH2W5w37H9FMKWM7tKfdHVX9z8xji8BDSwNepo2O+yzvYm7s9W+WFCbesx0VfE/ga417dXc6KiW468pHWkP2XsX/RwbpqVI1CxqqKOCqLD6Y64S55K3sLgGUPmN3KYmJiYBa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8" name="11 Resim" descr="http://questmanagementsolutions.co.uk/sitebuildercontent/sitebuilderpictures/greenglobe21_trans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04813"/>
            <a:ext cx="20161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2027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Mavi Bayrak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sz="22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Türkiye Çevre Eğitim Vakfı</a:t>
            </a:r>
            <a:endParaRPr lang="tr-TR" sz="2200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91680" y="1628800"/>
            <a:ext cx="6269360" cy="4224338"/>
          </a:xfrm>
          <a:ln>
            <a:noFill/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tr-TR" dirty="0" smtClean="0">
              <a:latin typeface="Arial Black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tr-TR" sz="3000" dirty="0" smtClean="0">
                <a:latin typeface="Arial Black" pitchFamily="34" charset="0"/>
              </a:rPr>
              <a:t>   </a:t>
            </a:r>
          </a:p>
          <a:p>
            <a:pPr>
              <a:buNone/>
              <a:defRPr/>
            </a:pPr>
            <a:r>
              <a:rPr lang="tr-TR" sz="2400" dirty="0" smtClean="0">
                <a:latin typeface="Arial Black" pitchFamily="34" charset="0"/>
              </a:rPr>
              <a:t>	Mavi Bayraklı Plaj</a:t>
            </a:r>
          </a:p>
          <a:p>
            <a:pPr>
              <a:buNone/>
              <a:defRPr/>
            </a:pPr>
            <a:r>
              <a:rPr lang="tr-TR" sz="2400" dirty="0" smtClean="0">
                <a:latin typeface="Arial Black" pitchFamily="34" charset="0"/>
              </a:rPr>
              <a:t>	Mavi Bayraklı Marina</a:t>
            </a:r>
          </a:p>
          <a:p>
            <a:pPr>
              <a:defRPr/>
            </a:pPr>
            <a:endParaRPr lang="en-US" sz="2400" dirty="0" smtClean="0">
              <a:latin typeface="Arial Black" pitchFamily="34" charset="0"/>
            </a:endParaRPr>
          </a:p>
        </p:txBody>
      </p:sp>
      <p:pic>
        <p:nvPicPr>
          <p:cNvPr id="4" name="Picture 9" descr="http://t0.gstatic.com/images?q=tbn:ANd9GcSn81PvlVmAcyPGcfw89IJ-pZi15w4CuX3CWniuDrjl7WtwFI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9"/>
            <a:ext cx="1606785" cy="165618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9" descr="http://t0.gstatic.com/images?q=tbn:ANd9GcSn81PvlVmAcyPGcfw89IJ-pZi15w4CuX3CWniuDrjl7WtwFI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56992"/>
            <a:ext cx="504056" cy="519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http://t0.gstatic.com/images?q=tbn:ANd9GcSn81PvlVmAcyPGcfw89IJ-pZi15w4CuX3CWniuDrjl7WtwFI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558882" cy="576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25249-C24F-425A-B5D0-BE3F2F669ACB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500034" y="3929066"/>
            <a:ext cx="3200400" cy="2452694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3600" b="1" dirty="0" smtClean="0">
                <a:latin typeface="Broadway" pitchFamily="82" charset="0"/>
              </a:rPr>
              <a:t>355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3600" b="1" dirty="0" smtClean="0">
                <a:latin typeface="Broadway" pitchFamily="82" charset="0"/>
              </a:rPr>
              <a:t>Plaj</a:t>
            </a:r>
            <a:endParaRPr lang="tr-TR" sz="3600" b="1" dirty="0">
              <a:latin typeface="Broadway" pitchFamily="82" charset="0"/>
            </a:endParaRPr>
          </a:p>
        </p:txBody>
      </p:sp>
      <p:pic>
        <p:nvPicPr>
          <p:cNvPr id="12" name="Picture 4" descr="BALIKESİR GÖMEÇ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 cstate="print"/>
          <a:srcRect l="12553" r="12553"/>
          <a:stretch>
            <a:fillRect/>
          </a:stretch>
        </p:blipFill>
        <p:spPr>
          <a:xfrm>
            <a:off x="2267744" y="188640"/>
            <a:ext cx="3129880" cy="3129880"/>
          </a:xfrm>
          <a:noFill/>
        </p:spPr>
      </p:pic>
      <p:pic>
        <p:nvPicPr>
          <p:cNvPr id="14" name="Picture 4" descr="ANTALYA GÖYNÜ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2553" r="12553"/>
          <a:stretch>
            <a:fillRect/>
          </a:stretch>
        </p:blipFill>
        <p:spPr>
          <a:xfrm>
            <a:off x="6300192" y="188640"/>
            <a:ext cx="2514600" cy="2514600"/>
          </a:xfrm>
          <a:noFill/>
        </p:spPr>
      </p:pic>
      <p:pic>
        <p:nvPicPr>
          <p:cNvPr id="15" name="Picture 6" descr="fethiy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 cstate="print"/>
          <a:srcRect l="12500" r="12500"/>
          <a:stretch>
            <a:fillRect/>
          </a:stretch>
        </p:blipFill>
        <p:spPr bwMode="auto">
          <a:xfrm>
            <a:off x="4716016" y="2420888"/>
            <a:ext cx="2808312" cy="2808312"/>
          </a:xfr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539552" y="4293096"/>
            <a:ext cx="3500462" cy="2209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3200" b="1" dirty="0" smtClean="0">
                <a:latin typeface="Broadway" pitchFamily="82" charset="0"/>
              </a:rPr>
              <a:t>19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2800" b="1" dirty="0" smtClean="0">
                <a:latin typeface="Broadway" pitchFamily="82" charset="0"/>
              </a:rPr>
              <a:t>Marina</a:t>
            </a:r>
          </a:p>
        </p:txBody>
      </p:sp>
      <p:pic>
        <p:nvPicPr>
          <p:cNvPr id="13" name="Picture 5" descr="bodrum yalıkavak marin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500" r="16500"/>
          <a:stretch>
            <a:fillRect/>
          </a:stretch>
        </p:blipFill>
        <p:spPr bwMode="auto">
          <a:xfrm>
            <a:off x="5868144" y="188640"/>
            <a:ext cx="2514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7" descr="setur marina antalya finike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 cstate="print"/>
          <a:srcRect l="13542" r="13542"/>
          <a:stretch>
            <a:fillRect/>
          </a:stretch>
        </p:blipFill>
        <p:spPr bwMode="auto">
          <a:xfrm>
            <a:off x="2483768" y="188640"/>
            <a:ext cx="2514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8" descr="kuşadası marina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 cstate="print"/>
          <a:srcRect l="16727" r="16727"/>
          <a:stretch>
            <a:fillRect/>
          </a:stretch>
        </p:blipFill>
        <p:spPr bwMode="auto">
          <a:xfrm>
            <a:off x="4283968" y="2924944"/>
            <a:ext cx="25146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3.gstatic.com/images?q=tbn:ANd9GcRJkus0Vg58s1oxkpj7CNKLdW2-XXZSd43NcnbR3giDeqhth1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691" y="1916832"/>
            <a:ext cx="3233135" cy="244827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1043608" y="1484784"/>
            <a:ext cx="44644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tr-TR" sz="2400" dirty="0" smtClean="0"/>
              <a:t>TUROB  </a:t>
            </a:r>
            <a:r>
              <a:rPr lang="tr-TR" sz="2400" dirty="0" err="1" smtClean="0"/>
              <a:t>greening</a:t>
            </a:r>
            <a:r>
              <a:rPr lang="tr-TR" sz="2400" dirty="0" smtClean="0"/>
              <a:t> </a:t>
            </a:r>
            <a:r>
              <a:rPr lang="tr-TR" sz="2400" dirty="0" err="1" smtClean="0"/>
              <a:t>hotels</a:t>
            </a:r>
            <a:r>
              <a:rPr lang="tr-TR" sz="2400" dirty="0" smtClean="0"/>
              <a:t> projesine öncülük etmekte</a:t>
            </a:r>
            <a:br>
              <a:rPr lang="tr-TR" sz="2400" dirty="0" smtClean="0"/>
            </a:br>
            <a:endParaRPr lang="tr-TR" sz="2400" dirty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2400" dirty="0" smtClean="0"/>
              <a:t>Denetimler, tamamen tarafsız bir şekilde dünyanın en büyük akreditasyon firmalarından biri olan, </a:t>
            </a:r>
            <a:r>
              <a:rPr lang="tr-TR" sz="2400" dirty="0" err="1" smtClean="0"/>
              <a:t>Bureau</a:t>
            </a:r>
            <a:r>
              <a:rPr lang="tr-TR" sz="2400" dirty="0" smtClean="0"/>
              <a:t> </a:t>
            </a:r>
            <a:r>
              <a:rPr lang="tr-TR" sz="2400" dirty="0" err="1" smtClean="0"/>
              <a:t>Veritas</a:t>
            </a:r>
            <a:r>
              <a:rPr lang="tr-TR" sz="2400" dirty="0" smtClean="0"/>
              <a:t> tarafından yapılmakta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34820" name="3 Metin kutusu"/>
          <p:cNvSpPr txBox="1">
            <a:spLocks noChangeArrowheads="1"/>
          </p:cNvSpPr>
          <p:nvPr/>
        </p:nvSpPr>
        <p:spPr bwMode="auto">
          <a:xfrm>
            <a:off x="5795963" y="5013325"/>
            <a:ext cx="20671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FF00"/>
                </a:solidFill>
                <a:latin typeface="Arial Black" pitchFamily="34" charset="0"/>
              </a:rPr>
              <a:t>45 OTEL</a:t>
            </a:r>
            <a:endParaRPr lang="tr-TR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4821" name="4 Metin kutusu"/>
          <p:cNvSpPr txBox="1">
            <a:spLocks noChangeArrowheads="1"/>
          </p:cNvSpPr>
          <p:nvPr/>
        </p:nvSpPr>
        <p:spPr bwMode="auto">
          <a:xfrm>
            <a:off x="1042988" y="476250"/>
            <a:ext cx="64817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Greening Hotels 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TUROB</a:t>
            </a:r>
          </a:p>
        </p:txBody>
      </p:sp>
      <p:pic>
        <p:nvPicPr>
          <p:cNvPr id="7" name="Picture 4" descr="http://t3.gstatic.com/images?q=tbn:ANd9GcRJkus0Vg58s1oxkpj7CNKLdW2-XXZSd43NcnbR3giDeqhth1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98545" cy="37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http://t3.gstatic.com/images?q=tbn:ANd9GcRJkus0Vg58s1oxkpj7CNKLdW2-XXZSd43NcnbR3giDeqhth1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714620"/>
            <a:ext cx="475461" cy="360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Dikdörtgen"/>
          <p:cNvSpPr>
            <a:spLocks noChangeArrowheads="1"/>
          </p:cNvSpPr>
          <p:nvPr/>
        </p:nvSpPr>
        <p:spPr bwMode="auto">
          <a:xfrm>
            <a:off x="1071538" y="1857364"/>
            <a:ext cx="41052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1994 </a:t>
            </a:r>
            <a:r>
              <a:rPr lang="en-US" sz="2400" dirty="0" err="1" smtClean="0"/>
              <a:t>Dünya</a:t>
            </a:r>
            <a:r>
              <a:rPr lang="en-US" sz="2400" dirty="0" smtClean="0"/>
              <a:t> </a:t>
            </a:r>
            <a:r>
              <a:rPr lang="en-US" sz="2400" dirty="0" err="1" smtClean="0"/>
              <a:t>Seyahat</a:t>
            </a:r>
            <a:r>
              <a:rPr lang="en-US" sz="2400" dirty="0" smtClean="0"/>
              <a:t> ve </a:t>
            </a:r>
            <a:r>
              <a:rPr lang="en-US" sz="2400" dirty="0" err="1" smtClean="0"/>
              <a:t>Turizm</a:t>
            </a:r>
            <a:r>
              <a:rPr lang="en-US" sz="2400" dirty="0" smtClean="0"/>
              <a:t> </a:t>
            </a:r>
            <a:r>
              <a:rPr lang="en-US" sz="2400" dirty="0" err="1" smtClean="0"/>
              <a:t>Konseyi</a:t>
            </a:r>
            <a:r>
              <a:rPr lang="en-US" sz="2400" dirty="0" smtClean="0"/>
              <a:t> GG21 </a:t>
            </a:r>
            <a:r>
              <a:rPr lang="tr-TR" sz="2400" dirty="0" smtClean="0"/>
              <a:t> kurdu</a:t>
            </a:r>
            <a:endParaRPr lang="tr-TR" sz="2400" dirty="0"/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en-US" sz="2400" dirty="0" smtClean="0"/>
              <a:t>GG21 ISO standard</a:t>
            </a:r>
            <a:r>
              <a:rPr lang="tr-TR" sz="2400" dirty="0" err="1" smtClean="0"/>
              <a:t>ları</a:t>
            </a:r>
            <a:r>
              <a:rPr lang="tr-TR" sz="2400" dirty="0" smtClean="0"/>
              <a:t> ve 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Agenda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21 prensiplerini temel alır </a:t>
            </a:r>
            <a:endParaRPr lang="tr-TR" sz="2400" dirty="0"/>
          </a:p>
          <a:p>
            <a:pPr>
              <a:buFont typeface="Arial" charset="0"/>
              <a:buChar char="•"/>
            </a:pPr>
            <a:endParaRPr lang="tr-TR" sz="2400" dirty="0"/>
          </a:p>
        </p:txBody>
      </p:sp>
      <p:pic>
        <p:nvPicPr>
          <p:cNvPr id="35843" name="2 Resim" descr="http://questmanagementsolutions.co.uk/sitebuildercontent/sitebuilderpictures/greenglobe21_trans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773238"/>
            <a:ext cx="27352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3 Metin kutusu"/>
          <p:cNvSpPr txBox="1">
            <a:spLocks noChangeArrowheads="1"/>
          </p:cNvSpPr>
          <p:nvPr/>
        </p:nvSpPr>
        <p:spPr bwMode="auto">
          <a:xfrm>
            <a:off x="6084888" y="5229225"/>
            <a:ext cx="1592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FF00"/>
                </a:solidFill>
                <a:latin typeface="Arial Black" pitchFamily="34" charset="0"/>
              </a:rPr>
              <a:t>4 </a:t>
            </a:r>
            <a:r>
              <a:rPr lang="tr-TR" sz="2800" dirty="0" smtClean="0">
                <a:solidFill>
                  <a:srgbClr val="FFFF00"/>
                </a:solidFill>
                <a:latin typeface="Arial Black" pitchFamily="34" charset="0"/>
              </a:rPr>
              <a:t>OTEL</a:t>
            </a:r>
            <a:endParaRPr lang="tr-TR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5846" name="2 Resim" descr="http://questmanagementsolutions.co.uk/sitebuildercontent/sitebuilderpictures/greenglobe21_trans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374650" cy="40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7" name="2 Resim" descr="http://questmanagementsolutions.co.uk/sitebuildercontent/sitebuilderpictures/greenglobe21_trans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374650" cy="40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8" name="4 Metin kutusu"/>
          <p:cNvSpPr txBox="1">
            <a:spLocks noChangeArrowheads="1"/>
          </p:cNvSpPr>
          <p:nvPr/>
        </p:nvSpPr>
        <p:spPr bwMode="auto">
          <a:xfrm>
            <a:off x="642910" y="642918"/>
            <a:ext cx="6191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Green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Globe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dirty="0" smtClean="0">
                <a:solidFill>
                  <a:srgbClr val="FFFF00"/>
                </a:solidFill>
                <a:latin typeface="Arial Black" pitchFamily="34" charset="0"/>
              </a:rPr>
              <a:t>21 - 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WTTC</a:t>
            </a: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285852" y="1142984"/>
            <a:ext cx="3643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endParaRPr lang="tr-TR" sz="2400" dirty="0" smtClean="0">
              <a:cs typeface="Times New Roman" pitchFamily="18" charset="0"/>
            </a:endParaRPr>
          </a:p>
          <a:p>
            <a:pPr eaLnBrk="0" hangingPunct="0">
              <a:defRPr/>
            </a:pPr>
            <a:endParaRPr lang="tr-TR" sz="2400" dirty="0" smtClean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2400" dirty="0" smtClean="0"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tr-TR" sz="2400" dirty="0" smtClean="0">
                <a:cs typeface="Times New Roman" pitchFamily="18" charset="0"/>
              </a:rPr>
              <a:t>78 kriter </a:t>
            </a:r>
            <a:endParaRPr lang="tr-TR" sz="2400" dirty="0">
              <a:cs typeface="Times New Roman" pitchFamily="18" charset="0"/>
            </a:endParaRPr>
          </a:p>
          <a:p>
            <a:pPr indent="252413" eaLnBrk="0" hangingPunct="0">
              <a:defRPr/>
            </a:pPr>
            <a:endParaRPr lang="tr-TR" sz="2400" dirty="0"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tr-TR" sz="2400" dirty="0" smtClean="0">
                <a:cs typeface="Times New Roman" pitchFamily="18" charset="0"/>
              </a:rPr>
              <a:t>  </a:t>
            </a:r>
            <a:r>
              <a:rPr lang="tr-TR" sz="2400" dirty="0" err="1" smtClean="0">
                <a:cs typeface="Times New Roman" pitchFamily="18" charset="0"/>
              </a:rPr>
              <a:t>Foundation</a:t>
            </a: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for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Environmental</a:t>
            </a:r>
            <a:r>
              <a:rPr lang="tr-TR" sz="2400" dirty="0">
                <a:cs typeface="Times New Roman" pitchFamily="18" charset="0"/>
              </a:rPr>
              <a:t> </a:t>
            </a:r>
            <a:r>
              <a:rPr lang="tr-TR" sz="2400" dirty="0" err="1">
                <a:cs typeface="Times New Roman" pitchFamily="18" charset="0"/>
              </a:rPr>
              <a:t>Education</a:t>
            </a:r>
            <a:r>
              <a:rPr lang="tr-TR" sz="2400" dirty="0">
                <a:cs typeface="Times New Roman" pitchFamily="18" charset="0"/>
              </a:rPr>
              <a:t> </a:t>
            </a:r>
            <a:endParaRPr lang="en-US" sz="2000" dirty="0"/>
          </a:p>
        </p:txBody>
      </p:sp>
      <p:pic>
        <p:nvPicPr>
          <p:cNvPr id="36867" name="Picture 7" descr="http://nept.files.wordpress.com/2010/01/greenkey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2722563" cy="272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3 Metin kutusu"/>
          <p:cNvSpPr txBox="1">
            <a:spLocks noChangeArrowheads="1"/>
          </p:cNvSpPr>
          <p:nvPr/>
        </p:nvSpPr>
        <p:spPr bwMode="auto">
          <a:xfrm>
            <a:off x="6084888" y="5229225"/>
            <a:ext cx="1592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 dirty="0">
                <a:solidFill>
                  <a:srgbClr val="FFFF00"/>
                </a:solidFill>
                <a:latin typeface="Arial Black" pitchFamily="34" charset="0"/>
              </a:rPr>
              <a:t>4 </a:t>
            </a:r>
            <a:r>
              <a:rPr lang="tr-TR" sz="2800" dirty="0" smtClean="0">
                <a:solidFill>
                  <a:srgbClr val="FFFF00"/>
                </a:solidFill>
                <a:latin typeface="Arial Black" pitchFamily="34" charset="0"/>
              </a:rPr>
              <a:t>OTEL</a:t>
            </a:r>
            <a:endParaRPr lang="tr-TR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6869" name="4 Metin kutusu"/>
          <p:cNvSpPr txBox="1">
            <a:spLocks noChangeArrowheads="1"/>
          </p:cNvSpPr>
          <p:nvPr/>
        </p:nvSpPr>
        <p:spPr bwMode="auto">
          <a:xfrm>
            <a:off x="971600" y="571500"/>
            <a:ext cx="676875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The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Green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3200" dirty="0" err="1">
                <a:solidFill>
                  <a:srgbClr val="FFFF00"/>
                </a:solidFill>
                <a:latin typeface="Arial Black" pitchFamily="34" charset="0"/>
              </a:rPr>
              <a:t>Key</a:t>
            </a:r>
            <a:r>
              <a:rPr lang="tr-TR" sz="3200" dirty="0">
                <a:solidFill>
                  <a:srgbClr val="FFFF00"/>
                </a:solidFill>
                <a:latin typeface="Arial Black" pitchFamily="34" charset="0"/>
              </a:rPr>
              <a:t> HORESTA</a:t>
            </a:r>
          </a:p>
        </p:txBody>
      </p:sp>
      <p:pic>
        <p:nvPicPr>
          <p:cNvPr id="36871" name="Picture 7" descr="http://nept.files.wordpress.com/2010/01/greenkey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258762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72" name="Picture 7" descr="http://nept.files.wordpress.com/2010/01/greenkey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071810"/>
            <a:ext cx="26035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827584" y="112474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b="1" dirty="0" smtClean="0"/>
              <a:t>	</a:t>
            </a:r>
            <a:r>
              <a:rPr lang="en-US" b="1" dirty="0" smtClean="0"/>
              <a:t>Hotel, Restaurant and Leisure Industry Association</a:t>
            </a:r>
            <a:endParaRPr lang="tr-TR" b="1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4" descr="C:\Documents and Settings\naz\Desktop\1927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692150"/>
            <a:ext cx="3455987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59" name="Picture 2" descr="C:\Documents and Settings\naz\Desktop\3947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76700"/>
            <a:ext cx="36004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C:\Documents and Settings\naz\Desktop\5031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4813"/>
            <a:ext cx="3995738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1" name="Picture 4" descr="C:\Documents and Settings\naz\Desktop\5058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860800"/>
            <a:ext cx="1828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2" name="Picture 5" descr="C:\Documents and Settings\naz\Desktop\50586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3716338"/>
            <a:ext cx="1871662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3" name="6 Dikdörtgen"/>
          <p:cNvSpPr>
            <a:spLocks noChangeArrowheads="1"/>
          </p:cNvSpPr>
          <p:nvPr/>
        </p:nvSpPr>
        <p:spPr bwMode="auto">
          <a:xfrm>
            <a:off x="1115616" y="3068639"/>
            <a:ext cx="77426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300"/>
              </a:spcBef>
            </a:pPr>
            <a:r>
              <a:rPr lang="tr-TR" sz="2800" dirty="0" smtClean="0"/>
              <a:t>Tesisin doğayla uyumlu yapılaşması </a:t>
            </a:r>
            <a:r>
              <a:rPr lang="tr-TR" sz="2800" b="1" dirty="0" smtClean="0">
                <a:cs typeface="Times New Roman" pitchFamily="18" charset="0"/>
              </a:rPr>
              <a:t>				                  		</a:t>
            </a:r>
            <a:endParaRPr lang="tr-TR" sz="2400" b="1" dirty="0">
              <a:cs typeface="Times New Roman" pitchFamily="18" charset="0"/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928662" y="2214554"/>
            <a:ext cx="742955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250" indent="-476250">
              <a:spcBef>
                <a:spcPct val="50000"/>
              </a:spcBef>
              <a:buClr>
                <a:srgbClr val="FF66CC"/>
              </a:buClr>
              <a:buSzPct val="120000"/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Turist çevre bilincinin artması </a:t>
            </a:r>
          </a:p>
          <a:p>
            <a:pPr marL="476250" indent="-476250">
              <a:spcBef>
                <a:spcPct val="50000"/>
              </a:spcBef>
              <a:buClr>
                <a:srgbClr val="FF66CC"/>
              </a:buClr>
              <a:buSzPct val="120000"/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Turist tercihinin değişmesi</a:t>
            </a:r>
          </a:p>
          <a:p>
            <a:pPr marL="476250" indent="-476250">
              <a:spcBef>
                <a:spcPct val="50000"/>
              </a:spcBef>
              <a:buClr>
                <a:srgbClr val="FF66CC"/>
              </a:buClr>
              <a:buSzPct val="120000"/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Rekabet ve kar avantajı kazanmak</a:t>
            </a:r>
          </a:p>
          <a:p>
            <a:pPr marL="476250" indent="-476250">
              <a:spcBef>
                <a:spcPct val="50000"/>
              </a:spcBef>
              <a:buClr>
                <a:srgbClr val="FF66CC"/>
              </a:buClr>
              <a:buSzPct val="120000"/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Artan Yasaların baskısı</a:t>
            </a:r>
          </a:p>
          <a:p>
            <a:pPr marL="476250" indent="-476250">
              <a:spcBef>
                <a:spcPct val="50000"/>
              </a:spcBef>
              <a:buClr>
                <a:srgbClr val="009900"/>
              </a:buClr>
              <a:buSzPct val="130000"/>
              <a:buFont typeface="Arial" pitchFamily="34" charset="0"/>
              <a:buChar char="•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Destinasyonlarda çevresel bozulmalar </a:t>
            </a:r>
          </a:p>
          <a:p>
            <a:pPr marL="514350" indent="-514350">
              <a:spcBef>
                <a:spcPct val="50000"/>
              </a:spcBef>
              <a:buClr>
                <a:srgbClr val="009900"/>
              </a:buClr>
              <a:buSzPct val="130000"/>
              <a:buFont typeface="Arial" pitchFamily="34" charset="0"/>
              <a:buChar char="•"/>
            </a:pPr>
            <a:r>
              <a:rPr lang="tr-TR" sz="2800" u="sng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Faaliyetlerinin </a:t>
            </a:r>
            <a:r>
              <a:rPr lang="tr-TR" sz="2800" u="sng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etkilerini anlama</a:t>
            </a:r>
          </a:p>
        </p:txBody>
      </p:sp>
      <p:sp>
        <p:nvSpPr>
          <p:cNvPr id="3" name="2 Dikdörtgen"/>
          <p:cNvSpPr/>
          <p:nvPr/>
        </p:nvSpPr>
        <p:spPr>
          <a:xfrm>
            <a:off x="1000100" y="500042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dirty="0" smtClean="0">
                <a:solidFill>
                  <a:srgbClr val="FFFF00"/>
                </a:solidFill>
                <a:latin typeface="Arial Black" pitchFamily="34" charset="0"/>
              </a:rPr>
              <a:t>Neden çevreye yönelim? </a:t>
            </a:r>
          </a:p>
          <a:p>
            <a:pPr>
              <a:spcBef>
                <a:spcPct val="50000"/>
              </a:spcBef>
            </a:pPr>
            <a:r>
              <a:rPr lang="tr-TR" sz="2800" dirty="0" smtClean="0">
                <a:solidFill>
                  <a:srgbClr val="FFFF00"/>
                </a:solidFill>
                <a:latin typeface="Arial Black" pitchFamily="34" charset="0"/>
              </a:rPr>
              <a:t>              Yada böyle bir endişe </a:t>
            </a:r>
            <a:r>
              <a:rPr lang="tr-TR" sz="2800" u="sng" dirty="0" smtClean="0">
                <a:solidFill>
                  <a:srgbClr val="FFFF00"/>
                </a:solidFill>
                <a:latin typeface="Arial Black" pitchFamily="34" charset="0"/>
              </a:rPr>
              <a:t>var mı?</a:t>
            </a:r>
          </a:p>
          <a:p>
            <a:pPr>
              <a:spcBef>
                <a:spcPct val="50000"/>
              </a:spcBef>
            </a:pPr>
            <a:endParaRPr lang="tr-TR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http://q.bstatic.com/images/hotel/square90/590/5907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928670"/>
            <a:ext cx="1230307" cy="1230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3" name="Picture 2" descr="http://r.bstatic.com/images/hotel/square90/267/2678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49145"/>
            <a:ext cx="1533506" cy="1530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4" descr="http://r.bstatic.com/images/hotel/square90/703/7038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6"/>
            <a:ext cx="1493854" cy="14938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6" descr="Vezir Cave Sui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981075"/>
            <a:ext cx="1655763" cy="165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6" name="Picture 8" descr="Walnut Hou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141663"/>
            <a:ext cx="1512887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7" name="Picture 10" descr="Roma Cave Sui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2285992"/>
            <a:ext cx="180022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8" name="Picture 11" descr="C:\Documents and Settings\naz\Desktop\47951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4221163"/>
            <a:ext cx="3594100" cy="240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9" name="Picture 12" descr="C:\Documents and Settings\naz\Desktop\57791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5084763"/>
            <a:ext cx="208915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90" name="Picture 13" descr="C:\Documents and Settings\naz\Desktop\28894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25" y="2708275"/>
            <a:ext cx="25527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91" name="Picture 2" descr="Stone House Cave Hote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2786058"/>
            <a:ext cx="1223962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http://t3.gstatic.com/images?q=tbn:ANd9GcTERTI6UZZh3Dt95WXtlTsJWZ71U1Wj-Qu8sW2RKr6qPPTQAz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71625"/>
            <a:ext cx="5100638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7" descr="C:\Documents and Settings\naz\Desktop\göreme otelleri\6205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2160588" cy="201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Picture 4" descr="C:\Documents and Settings\naz\Desktop\goreme otelleri resim\standart_double_room_2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640" y="0"/>
            <a:ext cx="3240360" cy="3240360"/>
          </a:xfr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133" name="Picture 2" descr="C:\Documents and Settings\naz\Desktop\goreme otelleri resim\1c-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38"/>
            <a:ext cx="3071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3" descr="C:\Documents and Settings\naz\Desktop\goreme otelleri resim\1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3050" y="4221163"/>
            <a:ext cx="2520950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C:\Documents and Settings\naz\Desktop\3766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4813"/>
            <a:ext cx="381635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55" name="Picture 5" descr="C:\Documents and Settings\naz\Desktop\4745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89363"/>
            <a:ext cx="38147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 descr="C:\Documents and Settings\naz\Desktop\4745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0481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naz\Desktop\goreme otelleri resim\a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789363"/>
            <a:ext cx="3671888" cy="2752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9159" name="7 Dikdörtgen"/>
          <p:cNvSpPr>
            <a:spLocks noChangeArrowheads="1"/>
          </p:cNvSpPr>
          <p:nvPr/>
        </p:nvSpPr>
        <p:spPr bwMode="auto">
          <a:xfrm>
            <a:off x="857224" y="3214686"/>
            <a:ext cx="78168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spcBef>
                <a:spcPts val="300"/>
              </a:spcBef>
            </a:pPr>
            <a:r>
              <a:rPr lang="tr-TR" sz="2400" b="1" dirty="0" smtClean="0">
                <a:solidFill>
                  <a:srgbClr val="FFFFFF"/>
                </a:solidFill>
                <a:cs typeface="Times New Roman" pitchFamily="18" charset="0"/>
              </a:rPr>
              <a:t>       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Oteli</a:t>
            </a:r>
            <a:r>
              <a: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bahçe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planlaması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çevresi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ile</a:t>
            </a: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uyumlu</a:t>
            </a:r>
            <a:r>
              <a:rPr lang="tr-TR" sz="2400" b="1" dirty="0" smtClean="0">
                <a:cs typeface="Times New Roman" pitchFamily="18" charset="0"/>
              </a:rPr>
              <a:t>				</a:t>
            </a:r>
            <a:endParaRPr lang="tr-TR" sz="2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Dikdörtgen"/>
          <p:cNvSpPr>
            <a:spLocks noChangeArrowheads="1"/>
          </p:cNvSpPr>
          <p:nvPr/>
        </p:nvSpPr>
        <p:spPr bwMode="auto">
          <a:xfrm>
            <a:off x="900113" y="476251"/>
            <a:ext cx="712827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tr-TR" sz="2400" dirty="0"/>
          </a:p>
          <a:p>
            <a:pPr>
              <a:defRPr/>
            </a:pPr>
            <a:endParaRPr lang="tr-TR" sz="2400" dirty="0"/>
          </a:p>
          <a:p>
            <a:pPr>
              <a:lnSpc>
                <a:spcPct val="150000"/>
              </a:lnSpc>
              <a:defRPr/>
            </a:pPr>
            <a:endParaRPr lang="tr-TR" sz="2400" dirty="0"/>
          </a:p>
          <a:p>
            <a:pPr marL="2522538" lvl="2" indent="-1608138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</a:rPr>
              <a:t>Ulusal Turizm Otoriteleri</a:t>
            </a:r>
          </a:p>
          <a:p>
            <a:pPr marL="2522538" lvl="2" indent="-1608138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</a:rPr>
              <a:t>Ulusal ve Uluslar arası Turizm Birlikleri </a:t>
            </a:r>
          </a:p>
          <a:p>
            <a:pPr marL="441325" indent="-95250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</a:rPr>
              <a:t>       Seyahat ve Turizm Örgütleri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 arasında</a:t>
            </a:r>
          </a:p>
          <a:p>
            <a:pPr marL="441325" indent="-95250">
              <a:lnSpc>
                <a:spcPct val="150000"/>
              </a:lnSpc>
              <a:defRPr/>
            </a:pPr>
            <a:r>
              <a:rPr lang="tr-TR" sz="2400" b="1" dirty="0" smtClean="0"/>
              <a:t>       Güçlü bir işbirliğinin olması gerekir.</a:t>
            </a:r>
            <a:r>
              <a:rPr lang="en-US" sz="2800" b="1" dirty="0" smtClean="0"/>
              <a:t> </a:t>
            </a:r>
            <a:endParaRPr lang="tr-TR" sz="2800" b="1" dirty="0" smtClean="0"/>
          </a:p>
          <a:p>
            <a:pPr marL="2522538" lvl="2" indent="-1608138">
              <a:lnSpc>
                <a:spcPct val="150000"/>
              </a:lnSpc>
              <a:defRPr/>
            </a:pPr>
            <a:endParaRPr lang="tr-TR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5" descr="Dosya:Göreme Valley in Cappadoc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687" r="16687"/>
          <a:stretch>
            <a:fillRect/>
          </a:stretch>
        </p:blipFill>
        <p:spPr bwMode="auto">
          <a:xfrm>
            <a:off x="1285852" y="1928802"/>
            <a:ext cx="432048" cy="100811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14348" y="1214422"/>
            <a:ext cx="639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2538" lvl="2" indent="-1608138">
              <a:lnSpc>
                <a:spcPct val="150000"/>
              </a:lnSpc>
              <a:defRPr/>
            </a:pPr>
            <a:r>
              <a:rPr lang="tr-TR" sz="2400" b="1" dirty="0" smtClean="0">
                <a:solidFill>
                  <a:srgbClr val="FFFFFF"/>
                </a:solidFill>
              </a:rPr>
              <a:t>  Devlet kamu Kurumları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785794"/>
            <a:ext cx="6629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 smtClean="0">
                <a:latin typeface="Arial Black" pitchFamily="34" charset="0"/>
              </a:rPr>
              <a:t/>
            </a:r>
            <a:br>
              <a:rPr lang="tr-TR" b="1" dirty="0" smtClean="0">
                <a:latin typeface="Arial Black" pitchFamily="34" charset="0"/>
              </a:rPr>
            </a:br>
            <a:endParaRPr lang="tr-TR" dirty="0">
              <a:latin typeface="Arial Black" pitchFamily="34" charset="0"/>
            </a:endParaRPr>
          </a:p>
        </p:txBody>
      </p:sp>
      <p:sp>
        <p:nvSpPr>
          <p:cNvPr id="59395" name="3 Dikdörtgen"/>
          <p:cNvSpPr>
            <a:spLocks noChangeArrowheads="1"/>
          </p:cNvSpPr>
          <p:nvPr/>
        </p:nvSpPr>
        <p:spPr bwMode="auto">
          <a:xfrm>
            <a:off x="1214414" y="2000240"/>
            <a:ext cx="739003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/>
              <a:t>Çevre performansının bütünleşik bir parçası olarak</a:t>
            </a:r>
            <a:r>
              <a:rPr lang="en-US" sz="2800" b="1" dirty="0" smtClean="0"/>
              <a:t> </a:t>
            </a:r>
            <a:r>
              <a:rPr lang="tr-TR" sz="2800" b="1" dirty="0" smtClean="0"/>
              <a:t>Turizm konaklama işletmeleri için </a:t>
            </a:r>
            <a:r>
              <a:rPr lang="tr-TR" sz="2800" b="1" dirty="0" err="1" smtClean="0"/>
              <a:t>ekoetiket</a:t>
            </a:r>
            <a:r>
              <a:rPr lang="tr-TR" sz="2800" b="1" dirty="0" smtClean="0"/>
              <a:t> programlarının geliştirilmesi </a:t>
            </a:r>
            <a:endParaRPr lang="tr-TR" sz="2800" b="1" dirty="0"/>
          </a:p>
          <a:p>
            <a:pPr>
              <a:buFont typeface="Arial" charset="0"/>
              <a:buChar char="•"/>
            </a:pPr>
            <a:endParaRPr lang="tr-TR" sz="2800" dirty="0"/>
          </a:p>
        </p:txBody>
      </p:sp>
      <p:pic>
        <p:nvPicPr>
          <p:cNvPr id="6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785786" y="2143116"/>
            <a:ext cx="432048" cy="4320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25249-C24F-425A-B5D0-BE3F2F669ACB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1000100" y="500042"/>
            <a:ext cx="7629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/>
            <a:r>
              <a:rPr lang="tr-TR" sz="3200" b="1" dirty="0" smtClean="0">
                <a:solidFill>
                  <a:srgbClr val="FFFF00"/>
                </a:solidFill>
                <a:latin typeface="Arial Black" pitchFamily="34" charset="0"/>
              </a:rPr>
              <a:t>Çevreye Duyarlı</a:t>
            </a:r>
          </a:p>
          <a:p>
            <a:pPr marL="812800" indent="-812800"/>
            <a:r>
              <a:rPr lang="tr-TR" sz="3200" b="1" dirty="0" smtClean="0">
                <a:solidFill>
                  <a:srgbClr val="FFFF00"/>
                </a:solidFill>
                <a:latin typeface="Arial Black" pitchFamily="34" charset="0"/>
              </a:rPr>
              <a:t>Sosyal Sorumluluk sahibi işletme</a:t>
            </a:r>
            <a:endParaRPr lang="tr-TR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42910" y="990600"/>
            <a:ext cx="7786742" cy="343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76250" indent="-384175" algn="ctr">
              <a:lnSpc>
                <a:spcPct val="130000"/>
              </a:lnSpc>
              <a:spcBef>
                <a:spcPts val="600"/>
              </a:spcBef>
              <a:buClr>
                <a:srgbClr val="FF33CC"/>
              </a:buClr>
              <a:buSzPct val="135000"/>
              <a:buFont typeface="Symbol" pitchFamily="18" charset="2"/>
              <a:buNone/>
            </a:pPr>
            <a:endParaRPr lang="tr-TR" sz="2800" b="1" dirty="0">
              <a:solidFill>
                <a:srgbClr val="008000"/>
              </a:solidFill>
              <a:latin typeface="Arial" charset="0"/>
            </a:endParaRPr>
          </a:p>
          <a:p>
            <a:pPr marL="476250" indent="-384175">
              <a:lnSpc>
                <a:spcPct val="130000"/>
              </a:lnSpc>
              <a:spcBef>
                <a:spcPts val="600"/>
              </a:spcBef>
              <a:buClr>
                <a:srgbClr val="FF33CC"/>
              </a:buClr>
              <a:buSzPct val="135000"/>
              <a:buFont typeface="Symbol" pitchFamily="18" charset="2"/>
              <a:buChar char="·"/>
            </a:pPr>
            <a:r>
              <a:rPr lang="tr-TR" sz="2400" b="1" dirty="0">
                <a:latin typeface="Arial" charset="0"/>
              </a:rPr>
              <a:t>Faaliyetler çevreyi koruma lehinde yönlenmeli</a:t>
            </a:r>
          </a:p>
          <a:p>
            <a:pPr marL="476250" indent="-384175" algn="just">
              <a:lnSpc>
                <a:spcPct val="130000"/>
              </a:lnSpc>
              <a:spcBef>
                <a:spcPts val="600"/>
              </a:spcBef>
              <a:buClr>
                <a:srgbClr val="FF33CC"/>
              </a:buClr>
              <a:buSzPct val="135000"/>
              <a:buFont typeface="Symbol" pitchFamily="18" charset="2"/>
              <a:buChar char="·"/>
            </a:pPr>
            <a:r>
              <a:rPr lang="tr-TR" sz="2400" b="1" dirty="0">
                <a:latin typeface="Arial" charset="0"/>
              </a:rPr>
              <a:t>Çevresel bakımdan bilinçli kitleye yönelmeli</a:t>
            </a:r>
          </a:p>
          <a:p>
            <a:pPr marL="476250" indent="-384175" algn="just">
              <a:lnSpc>
                <a:spcPct val="130000"/>
              </a:lnSpc>
              <a:spcBef>
                <a:spcPts val="600"/>
              </a:spcBef>
              <a:buClr>
                <a:srgbClr val="FF33CC"/>
              </a:buClr>
              <a:buSzPct val="135000"/>
              <a:buFont typeface="Symbol" pitchFamily="18" charset="2"/>
              <a:buChar char="·"/>
            </a:pPr>
            <a:r>
              <a:rPr lang="tr-TR" sz="2400" b="1" dirty="0">
                <a:latin typeface="Arial" charset="0"/>
              </a:rPr>
              <a:t>Çevre bozulmasına katkı önlenmeli</a:t>
            </a:r>
          </a:p>
          <a:p>
            <a:pPr marL="476250" indent="-384175" algn="just">
              <a:lnSpc>
                <a:spcPct val="130000"/>
              </a:lnSpc>
              <a:spcBef>
                <a:spcPts val="600"/>
              </a:spcBef>
              <a:buClr>
                <a:srgbClr val="FF33CC"/>
              </a:buClr>
              <a:buSzPct val="135000"/>
              <a:buFont typeface="Symbol" pitchFamily="18" charset="2"/>
              <a:buChar char="·"/>
            </a:pPr>
            <a:r>
              <a:rPr lang="tr-TR" sz="2400" b="1" dirty="0">
                <a:latin typeface="Arial" charset="0"/>
              </a:rPr>
              <a:t>Çevre kıt bir kaynaktır; tüketim sınırlanmalıdır</a:t>
            </a:r>
          </a:p>
          <a:p>
            <a:pPr marL="476250" indent="-384175" algn="just">
              <a:lnSpc>
                <a:spcPct val="130000"/>
              </a:lnSpc>
              <a:spcBef>
                <a:spcPts val="600"/>
              </a:spcBef>
              <a:buClr>
                <a:srgbClr val="FF33CC"/>
              </a:buClr>
              <a:buSzPct val="135000"/>
              <a:buFont typeface="Symbol" pitchFamily="18" charset="2"/>
              <a:buChar char="·"/>
            </a:pPr>
            <a:r>
              <a:rPr lang="tr-TR" sz="2400" b="1" dirty="0">
                <a:latin typeface="Arial" charset="0"/>
              </a:rPr>
              <a:t>Koruma için ek bir fiyat ödemeye hazır olmalı</a:t>
            </a:r>
            <a:r>
              <a:rPr lang="tr-TR" sz="2400" dirty="0">
                <a:latin typeface="Arial" charset="0"/>
              </a:rPr>
              <a:t> 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071538" y="692696"/>
            <a:ext cx="74690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FF00"/>
                </a:solidFill>
                <a:latin typeface="Arial Black" pitchFamily="34" charset="0"/>
              </a:rPr>
              <a:t>Sorumlu Çevreci Pazarlama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050"/>
          <p:cNvSpPr txBox="1">
            <a:spLocks noChangeArrowheads="1"/>
          </p:cNvSpPr>
          <p:nvPr/>
        </p:nvSpPr>
        <p:spPr bwMode="auto">
          <a:xfrm>
            <a:off x="928662" y="1500174"/>
            <a:ext cx="7072362" cy="3884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6238" indent="-376238"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tr-TR" sz="2800" b="1" dirty="0" smtClean="0"/>
              <a:t>Minimum çevresel etkiler</a:t>
            </a:r>
          </a:p>
          <a:p>
            <a:pPr marL="376238" indent="-376238"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tr-TR" sz="2800" b="1" dirty="0" smtClean="0"/>
              <a:t>Çevre duyarlı konaklama işletmeleri</a:t>
            </a:r>
          </a:p>
          <a:p>
            <a:pPr marL="376238" indent="-376238"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tr-TR" sz="2800" b="1" dirty="0" smtClean="0"/>
              <a:t>Çevre duyarlı seyahat işletmeleri</a:t>
            </a:r>
          </a:p>
          <a:p>
            <a:pPr marL="376238" indent="-376238"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tr-TR" sz="2800" b="1" dirty="0" smtClean="0">
                <a:latin typeface="Arial" charset="0"/>
              </a:rPr>
              <a:t>Turistleri </a:t>
            </a:r>
            <a:r>
              <a:rPr lang="tr-TR" sz="2800" b="1" dirty="0">
                <a:latin typeface="Arial" charset="0"/>
              </a:rPr>
              <a:t>bilgilendirme </a:t>
            </a:r>
          </a:p>
          <a:p>
            <a:pPr marL="376238" indent="-376238"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tr-TR" sz="2800" b="1" dirty="0">
                <a:latin typeface="Arial" charset="0"/>
              </a:rPr>
              <a:t>Yerel halka ekonomik katkı</a:t>
            </a:r>
          </a:p>
          <a:p>
            <a:pPr marL="376238" indent="-376238">
              <a:lnSpc>
                <a:spcPct val="105000"/>
              </a:lnSpc>
              <a:spcBef>
                <a:spcPct val="50000"/>
              </a:spcBef>
              <a:buFontTx/>
              <a:buChar char="•"/>
            </a:pPr>
            <a:r>
              <a:rPr lang="tr-TR" sz="2800" b="1" dirty="0">
                <a:latin typeface="Arial" charset="0"/>
              </a:rPr>
              <a:t>Kültürel yapıya </a:t>
            </a:r>
            <a:r>
              <a:rPr lang="tr-TR" sz="2800" b="1" dirty="0" smtClean="0">
                <a:latin typeface="Arial" charset="0"/>
              </a:rPr>
              <a:t>saygı</a:t>
            </a:r>
            <a:endParaRPr lang="tr-TR" sz="2800" b="1" dirty="0">
              <a:latin typeface="Arial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428728" y="571480"/>
            <a:ext cx="2039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FF00"/>
                </a:solidFill>
                <a:latin typeface="Arial Black" pitchFamily="34" charset="0"/>
              </a:rPr>
              <a:t>Çözüm </a:t>
            </a:r>
            <a:endParaRPr lang="tr-TR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071538" y="2000240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r-TR" sz="2800" dirty="0" smtClean="0"/>
              <a:t>Sürdürülebilir turizm kapsamında, çevrenin korunması, çevre bilincinin geliştirilmesi, turistik tesislerin çevreye olan olumlu katkılarının teşvik edilmesi ve özendirilmesi amacıyla, 1993 yılında </a:t>
            </a:r>
            <a:r>
              <a:rPr lang="tr-TR" sz="2800" dirty="0" err="1" smtClean="0"/>
              <a:t>Bakanlıkca</a:t>
            </a:r>
            <a:r>
              <a:rPr lang="tr-TR" sz="2800" dirty="0" smtClean="0"/>
              <a:t>  “Turizmde Çevreye Duyarlılık Kampanyası” başlatılmıştır.</a:t>
            </a:r>
            <a:endParaRPr lang="tr-TR" sz="2800" dirty="0"/>
          </a:p>
        </p:txBody>
      </p:sp>
      <p:sp>
        <p:nvSpPr>
          <p:cNvPr id="24579" name="2 Dikdörtgen"/>
          <p:cNvSpPr>
            <a:spLocks noChangeArrowheads="1"/>
          </p:cNvSpPr>
          <p:nvPr/>
        </p:nvSpPr>
        <p:spPr bwMode="auto">
          <a:xfrm>
            <a:off x="357158" y="428604"/>
            <a:ext cx="65916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52413" algn="ctr" eaLnBrk="0" hangingPunct="0"/>
            <a:endParaRPr lang="tr-TR" sz="24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indent="252413" algn="ctr" eaLnBrk="0" hangingPunct="0"/>
            <a:r>
              <a:rPr lang="tr-TR" sz="2400" dirty="0" smtClean="0">
                <a:solidFill>
                  <a:srgbClr val="FFFF00"/>
                </a:solidFill>
                <a:latin typeface="Arial Black" pitchFamily="34" charset="0"/>
              </a:rPr>
              <a:t>Turizmde Çevreye Duyarlılık Kampanyası </a:t>
            </a:r>
            <a:endParaRPr lang="en-US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571472" y="2071678"/>
            <a:ext cx="360040" cy="36004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Dikdörtgen"/>
          <p:cNvSpPr>
            <a:spLocks noChangeArrowheads="1"/>
          </p:cNvSpPr>
          <p:nvPr/>
        </p:nvSpPr>
        <p:spPr bwMode="auto">
          <a:xfrm>
            <a:off x="1071538" y="1714488"/>
            <a:ext cx="72009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dirty="0" smtClean="0"/>
              <a:t>Sertifikasyon, eko-etiket ve çevre ödülleri, belirli bir performans ya da çalışma standardını karşılayan şirketleri bağımsız olarak değerlendiren, izleyen ve onlara tanınırlık veren mekanizmalardır. </a:t>
            </a:r>
          </a:p>
          <a:p>
            <a:endParaRPr lang="tr-TR" sz="2400" dirty="0"/>
          </a:p>
          <a:p>
            <a:r>
              <a:rPr lang="tr-TR" sz="2400" dirty="0" smtClean="0"/>
              <a:t>Konaklama işletmeleri özellikle oteller, plajlar, marinalar, seyahat acenteleri, tur operatörleri, </a:t>
            </a:r>
            <a:r>
              <a:rPr lang="tr-TR" sz="2400" dirty="0" err="1" smtClean="0"/>
              <a:t>ekoturizm</a:t>
            </a:r>
            <a:r>
              <a:rPr lang="en-US" sz="2400" dirty="0" smtClean="0"/>
              <a:t>, </a:t>
            </a:r>
            <a:r>
              <a:rPr lang="tr-TR" sz="2400" dirty="0" smtClean="0"/>
              <a:t>koruma alanları</a:t>
            </a:r>
            <a:endParaRPr lang="tr-TR" sz="2400" dirty="0"/>
          </a:p>
          <a:p>
            <a:endParaRPr lang="tr-TR" dirty="0"/>
          </a:p>
        </p:txBody>
      </p:sp>
      <p:sp>
        <p:nvSpPr>
          <p:cNvPr id="3" name="2 Dikdörtgen"/>
          <p:cNvSpPr/>
          <p:nvPr/>
        </p:nvSpPr>
        <p:spPr>
          <a:xfrm>
            <a:off x="285720" y="50004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3200" u="sng" dirty="0" smtClean="0">
                <a:solidFill>
                  <a:srgbClr val="FFFF00"/>
                </a:solidFill>
                <a:latin typeface="+mj-lt"/>
              </a:rPr>
              <a:t>Çevre ödülü, </a:t>
            </a:r>
            <a:r>
              <a:rPr lang="tr-TR" sz="3200" u="sng" dirty="0" err="1" smtClean="0">
                <a:solidFill>
                  <a:srgbClr val="FFFF00"/>
                </a:solidFill>
                <a:latin typeface="+mj-lt"/>
              </a:rPr>
              <a:t>ekoetiket</a:t>
            </a:r>
            <a:r>
              <a:rPr lang="tr-TR" sz="3200" u="sng" dirty="0" smtClean="0">
                <a:solidFill>
                  <a:srgbClr val="FFFF00"/>
                </a:solidFill>
                <a:latin typeface="+mj-lt"/>
              </a:rPr>
              <a:t>, akreditasyon, sertifikasyon</a:t>
            </a:r>
            <a:endParaRPr lang="tr-TR" sz="3200" u="sng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571472" y="1785926"/>
            <a:ext cx="432048" cy="4320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Dosya:Göreme Valley in Cappadoc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687" r="16687"/>
          <a:stretch>
            <a:fillRect/>
          </a:stretch>
        </p:blipFill>
        <p:spPr bwMode="auto">
          <a:xfrm>
            <a:off x="571472" y="3571876"/>
            <a:ext cx="432048" cy="43204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428596" y="1071546"/>
          <a:ext cx="8501122" cy="5527585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1284812"/>
                <a:gridCol w="1219402"/>
                <a:gridCol w="1322234"/>
                <a:gridCol w="1255633"/>
                <a:gridCol w="1252107"/>
                <a:gridCol w="1104800"/>
                <a:gridCol w="1062134"/>
              </a:tblGrid>
              <a:tr h="1189803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</a:t>
                      </a:r>
                      <a:r>
                        <a:rPr lang="tr-TR" sz="1800" b="1" kern="1200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lang="en-US" sz="1800" b="1" kern="1200" dirty="0" err="1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olabel</a:t>
                      </a:r>
                      <a:r>
                        <a:rPr lang="en-US" sz="1800" b="1" kern="1200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lang="tr-TR" sz="1800" b="1" kern="1200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ödül</a:t>
                      </a:r>
                      <a:endParaRPr lang="tr-TR" sz="18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Çam ödülü</a:t>
                      </a:r>
                    </a:p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bg1">
                              <a:lumMod val="90000"/>
                              <a:lumOff val="1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Ulusal</a:t>
                      </a:r>
                      <a:endParaRPr lang="tr-TR" sz="1800" b="1" dirty="0">
                        <a:solidFill>
                          <a:schemeClr val="bg1">
                            <a:lumMod val="90000"/>
                            <a:lumOff val="1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78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Yeşil Yıldız</a:t>
                      </a: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Beyaz Yıldız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Greening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Hotels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Green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Globe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Green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Key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46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Durumu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Gönüllü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Gönüllü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Gönüllü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Gönüllü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Gönüllü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Gönüllü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646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Alanı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Konaklam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Konaklama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52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952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Konaklama</a:t>
                      </a:r>
                      <a:endParaRPr lang="tr-TR" sz="16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Konaklama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Hepsi</a:t>
                      </a:r>
                      <a:endParaRPr lang="en-US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952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Hepsi</a:t>
                      </a: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882">
                <a:tc>
                  <a:txBody>
                    <a:bodyPr/>
                    <a:lstStyle/>
                    <a:p>
                      <a:pPr algn="l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Başlama yılı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1992 -2008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173038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2009-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446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Üye sayısı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(30)</a:t>
                      </a:r>
                      <a:r>
                        <a:rPr lang="tr-T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Aktif değil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22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ot</a:t>
                      </a:r>
                      <a:r>
                        <a:rPr lang="tr-TR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el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otel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43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otel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otel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otel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829">
                <a:tc>
                  <a:txBody>
                    <a:bodyPr/>
                    <a:lstStyle/>
                    <a:p>
                      <a:pPr marL="9525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Kriter sayısı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122 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55 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87 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862">
                <a:tc>
                  <a:txBody>
                    <a:bodyPr/>
                    <a:lstStyle/>
                    <a:p>
                      <a:pPr algn="l"/>
                      <a:r>
                        <a:rPr lang="tr-TR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Yetkili birim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78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KTB</a:t>
                      </a: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cs typeface="Arial" pitchFamily="34" charset="0"/>
                        </a:rPr>
                        <a:t>KTB</a:t>
                      </a: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TUROFED </a:t>
                      </a:r>
                      <a:endParaRPr lang="tr-T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TUROB</a:t>
                      </a:r>
                      <a:endParaRPr lang="tr-T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WTTC</a:t>
                      </a:r>
                      <a:endParaRPr lang="tr-TR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r-T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HORESTA</a:t>
                      </a:r>
                      <a:endParaRPr lang="tr-T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657" marR="326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68" name="Rectangle 1"/>
          <p:cNvSpPr>
            <a:spLocks noChangeArrowheads="1"/>
          </p:cNvSpPr>
          <p:nvPr/>
        </p:nvSpPr>
        <p:spPr bwMode="auto">
          <a:xfrm>
            <a:off x="357158" y="21429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2413" algn="ctr" eaLnBrk="0" hangingPunct="0"/>
            <a:r>
              <a:rPr lang="tr-TR" sz="2400" b="1" dirty="0" smtClean="0">
                <a:solidFill>
                  <a:srgbClr val="FFFF00"/>
                </a:solidFill>
                <a:latin typeface="Arial Black" pitchFamily="34" charset="0"/>
              </a:rPr>
              <a:t>Türkiye’de T</a:t>
            </a:r>
            <a:r>
              <a:rPr lang="en-US" sz="2400" b="1" dirty="0" err="1" smtClean="0">
                <a:solidFill>
                  <a:srgbClr val="FFFF00"/>
                </a:solidFill>
                <a:latin typeface="Arial Black" pitchFamily="34" charset="0"/>
              </a:rPr>
              <a:t>uri</a:t>
            </a:r>
            <a:r>
              <a:rPr lang="tr-TR" sz="2400" b="1" dirty="0" err="1" smtClean="0">
                <a:solidFill>
                  <a:srgbClr val="FFFF00"/>
                </a:solidFill>
                <a:latin typeface="Arial Black" pitchFamily="34" charset="0"/>
              </a:rPr>
              <a:t>zm</a:t>
            </a:r>
            <a:r>
              <a:rPr lang="tr-TR" sz="2400" b="1" dirty="0" smtClean="0">
                <a:solidFill>
                  <a:srgbClr val="FFFF00"/>
                </a:solidFill>
                <a:latin typeface="Arial Black" pitchFamily="34" charset="0"/>
              </a:rPr>
              <a:t> konaklama işletmelerine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latin typeface="Arial Black" pitchFamily="34" charset="0"/>
              </a:rPr>
              <a:t>Yönelik Ek</a:t>
            </a:r>
            <a:r>
              <a:rPr lang="en-US" sz="2400" b="1" dirty="0" err="1" smtClean="0">
                <a:solidFill>
                  <a:srgbClr val="FFFF00"/>
                </a:solidFill>
                <a:latin typeface="Arial Black" pitchFamily="34" charset="0"/>
              </a:rPr>
              <a:t>olabel</a:t>
            </a: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latin typeface="Arial Black" pitchFamily="34" charset="0"/>
              </a:rPr>
              <a:t>ve Ödüller </a:t>
            </a:r>
            <a:endParaRPr lang="tr-TR" sz="2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E0969-1902-478A-ABEC-3351D723CF41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eyaz_yild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2681878" cy="230425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tesisyesilbay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2656"/>
            <a:ext cx="2448879" cy="220486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539552" y="3212976"/>
            <a:ext cx="2448272" cy="3384376"/>
          </a:xfr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tr-TR" sz="3200" dirty="0" smtClean="0"/>
              <a:t>Ulusal</a:t>
            </a:r>
            <a:br>
              <a:rPr lang="tr-TR" sz="3200" dirty="0" smtClean="0"/>
            </a:br>
            <a:r>
              <a:rPr lang="tr-TR" sz="3200" dirty="0" smtClean="0"/>
              <a:t>EKOLABEL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000" b="1" dirty="0" smtClean="0">
                <a:latin typeface="Arial Black" pitchFamily="34" charset="0"/>
                <a:cs typeface="Arial" pitchFamily="34" charset="0"/>
              </a:rPr>
              <a:t>Çam ödülü</a:t>
            </a:r>
            <a:r>
              <a:rPr lang="tr-TR" sz="2000" b="1" dirty="0" smtClean="0">
                <a:latin typeface="Arial Black" pitchFamily="34" charset="0"/>
              </a:rPr>
              <a:t/>
            </a:r>
            <a:br>
              <a:rPr lang="tr-TR" sz="2000" b="1" dirty="0" smtClean="0">
                <a:latin typeface="Arial Black" pitchFamily="34" charset="0"/>
              </a:rPr>
            </a:br>
            <a:r>
              <a:rPr lang="tr-TR" sz="2000" b="1" dirty="0" smtClean="0">
                <a:latin typeface="Arial Black" pitchFamily="34" charset="0"/>
                <a:cs typeface="Arial" pitchFamily="34" charset="0"/>
              </a:rPr>
              <a:t>Yeşil Yıldız</a:t>
            </a:r>
            <a:br>
              <a:rPr lang="tr-TR" sz="2000" b="1" dirty="0" smtClean="0">
                <a:latin typeface="Arial Black" pitchFamily="34" charset="0"/>
                <a:cs typeface="Arial" pitchFamily="34" charset="0"/>
              </a:rPr>
            </a:br>
            <a:r>
              <a:rPr lang="tr-TR" sz="2000" b="1" dirty="0" smtClean="0">
                <a:latin typeface="Arial Black" pitchFamily="34" charset="0"/>
                <a:cs typeface="Arial" pitchFamily="34" charset="0"/>
              </a:rPr>
              <a:t>Beyaz Yıldız</a:t>
            </a:r>
            <a:endParaRPr lang="tr-TR" sz="2000" dirty="0">
              <a:latin typeface="Arial Black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732240" y="2852936"/>
            <a:ext cx="2233290" cy="400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 spc="2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Yeşil Yıldız</a:t>
            </a:r>
            <a:endParaRPr lang="tr-TR" sz="2000" dirty="0">
              <a:solidFill>
                <a:srgbClr val="FFFF00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995936" y="4509120"/>
            <a:ext cx="2016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spc="2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Beyaz Yıldız</a:t>
            </a:r>
            <a:endParaRPr lang="tr-TR" sz="2000" dirty="0">
              <a:solidFill>
                <a:srgbClr val="FFFF00"/>
              </a:solidFill>
            </a:endParaRPr>
          </a:p>
        </p:txBody>
      </p:sp>
      <p:sp>
        <p:nvSpPr>
          <p:cNvPr id="26632" name="7 Dikdörtgen"/>
          <p:cNvSpPr>
            <a:spLocks noChangeArrowheads="1"/>
          </p:cNvSpPr>
          <p:nvPr/>
        </p:nvSpPr>
        <p:spPr bwMode="auto">
          <a:xfrm>
            <a:off x="6804248" y="2852936"/>
            <a:ext cx="233975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800" dirty="0"/>
              <a:t/>
            </a:r>
            <a:br>
              <a:rPr lang="tr-TR" sz="2800" dirty="0"/>
            </a:br>
            <a:r>
              <a:rPr lang="tr-TR" sz="2000" b="1" dirty="0" smtClean="0">
                <a:solidFill>
                  <a:srgbClr val="FFFF00"/>
                </a:solidFill>
              </a:rPr>
              <a:t>Çam ödülü</a:t>
            </a:r>
            <a:endParaRPr lang="tr-TR" sz="2000" dirty="0">
              <a:solidFill>
                <a:srgbClr val="FFFF00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5547051E-D9EC-44EC-BE62-E06D22485CEC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shade val="95000"/>
                <a:lumMod val="95000"/>
              </a:schemeClr>
            </a:gs>
            <a:gs pos="60000">
              <a:schemeClr val="bg1">
                <a:satMod val="125000"/>
                <a:lumOff val="10000"/>
                <a:lumMod val="100000"/>
              </a:schemeClr>
            </a:gs>
            <a:gs pos="100000">
              <a:schemeClr val="bg1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00034" y="285728"/>
            <a:ext cx="7072362" cy="980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u="sng" dirty="0" smtClean="0">
                <a:solidFill>
                  <a:srgbClr val="FFFF00"/>
                </a:solidFill>
              </a:rPr>
              <a:t>Çam ödülü - </a:t>
            </a:r>
            <a:r>
              <a:rPr lang="tr-TR" sz="2700" u="sng" dirty="0" smtClean="0">
                <a:solidFill>
                  <a:srgbClr val="FFFF00"/>
                </a:solidFill>
              </a:rPr>
              <a:t>Kültür ve Turizm  Bakanlığı</a:t>
            </a:r>
            <a:endParaRPr lang="tr-TR" sz="2700" u="sng" dirty="0">
              <a:solidFill>
                <a:srgbClr val="FFFF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143108" y="1268760"/>
            <a:ext cx="5021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800"/>
              </a:spcBef>
              <a:defRPr/>
            </a:pPr>
            <a:r>
              <a:rPr lang="tr-TR" sz="2400" b="1" dirty="0" smtClean="0"/>
              <a:t>Çevre Dostu Kuruluş Belgesi </a:t>
            </a:r>
            <a:endParaRPr lang="tr-TR" sz="2400" b="1" u="sng" dirty="0">
              <a:solidFill>
                <a:srgbClr val="FFFF00"/>
              </a:solidFill>
              <a:effectLst>
                <a:outerShdw blurRad="76200" sx="101000" sy="101000" algn="ctr" rotWithShape="0">
                  <a:srgbClr val="FFFFFF">
                    <a:lumMod val="85000"/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7" name="Picture 3" descr="tesisyesilbayr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6"/>
            <a:ext cx="1619672" cy="145828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1 İçerik Yer Tutucusu"/>
          <p:cNvSpPr>
            <a:spLocks noGrp="1"/>
          </p:cNvSpPr>
          <p:nvPr>
            <p:ph sz="half" idx="1"/>
          </p:nvPr>
        </p:nvSpPr>
        <p:spPr>
          <a:xfrm>
            <a:off x="785786" y="2214554"/>
            <a:ext cx="7027144" cy="3786214"/>
          </a:xfrm>
          <a:ln>
            <a:noFill/>
          </a:ln>
        </p:spPr>
        <p:txBody>
          <a:bodyPr>
            <a:noAutofit/>
          </a:bodyPr>
          <a:lstStyle/>
          <a:p>
            <a:pPr marL="88900" indent="0">
              <a:buNone/>
              <a:defRPr/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Tesisin doğayla uyumlu yapılaşması</a:t>
            </a:r>
            <a:endParaRPr lang="tr-TR" sz="2000" b="1" dirty="0" smtClean="0"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4500" indent="-355600">
              <a:buNone/>
              <a:defRPr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Enerji ve su tasarrufu sağlayıcı önlemler ve düzenlemeler</a:t>
            </a:r>
          </a:p>
          <a:p>
            <a:pPr marL="444500" lvl="0" indent="-355600">
              <a:buNone/>
              <a:defRPr/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Çevre bilincinin sağlanması amacıyla müşterilere yönelik broşür, afiş, logo hazırlanması</a:t>
            </a:r>
          </a:p>
          <a:p>
            <a:pPr marL="444500" indent="-355600">
              <a:buNone/>
              <a:defRPr/>
            </a:pPr>
            <a:endParaRPr lang="tr-TR" sz="2000" b="1" dirty="0" smtClean="0"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tr-TR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tesisyesilbay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786058"/>
            <a:ext cx="319909" cy="288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 descr="tesisyesilbay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00438"/>
            <a:ext cx="319909" cy="288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3" descr="tesisyesilbayr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14818"/>
            <a:ext cx="319909" cy="2880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82E0F-56C1-495C-BE3A-535A60A270BF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7643834" y="200024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88900" algn="ctr">
              <a:lnSpc>
                <a:spcPct val="100000"/>
              </a:lnSpc>
              <a:spcAft>
                <a:spcPts val="0"/>
              </a:spcAft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İptal</a:t>
            </a:r>
            <a:endParaRPr lang="tr-TR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nvironmental Performance of Tourism Accommodations in Protected Areas and Tourism Ecolabels in Turkey&amp;quot;&quot;/&gt;&lt;property id=&quot;20307&quot; value=&quot;332&quot;/&gt;&lt;/object&gt;&lt;object type=&quot;3&quot; unique_id=&quot;10005&quot;&gt;&lt;property id=&quot;20148&quot; value=&quot;5&quot;/&gt;&lt;property id=&quot;20300&quot; value=&quot;Slide 2&quot;/&gt;&lt;property id=&quot;20307&quot; value=&quot;358&quot;/&gt;&lt;/object&gt;&lt;object type=&quot;3&quot; unique_id=&quot;10006&quot;&gt;&lt;property id=&quot;20148&quot; value=&quot;5&quot;/&gt;&lt;property id=&quot;20300&quot; value=&quot;Slide 3&quot;/&gt;&lt;property id=&quot;20307&quot; value=&quot;455&quot;/&gt;&lt;/object&gt;&lt;object type=&quot;3&quot; unique_id=&quot;10007&quot;&gt;&lt;property id=&quot;20148&quot; value=&quot;5&quot;/&gt;&lt;property id=&quot;20300&quot; value=&quot;Slide 4&quot;/&gt;&lt;property id=&quot;20307&quot; value=&quot;442&quot;/&gt;&lt;/object&gt;&lt;object type=&quot;3&quot; unique_id=&quot;10008&quot;&gt;&lt;property id=&quot;20148&quot; value=&quot;5&quot;/&gt;&lt;property id=&quot;20300&quot; value=&quot;Slide 5&quot;/&gt;&lt;property id=&quot;20307&quot; value=&quot;360&quot;/&gt;&lt;/object&gt;&lt;object type=&quot;3&quot; unique_id=&quot;10009&quot;&gt;&lt;property id=&quot;20148&quot; value=&quot;5&quot;/&gt;&lt;property id=&quot;20300&quot; value=&quot;Slide 8&quot;/&gt;&lt;property id=&quot;20307&quot; value=&quot;447&quot;/&gt;&lt;/object&gt;&lt;object type=&quot;3&quot; unique_id=&quot;10011&quot;&gt;&lt;property id=&quot;20148&quot; value=&quot;5&quot;/&gt;&lt;property id=&quot;20300&quot; value=&quot;Slide 9&quot;/&gt;&lt;property id=&quot;20307&quot; value=&quot;449&quot;/&gt;&lt;/object&gt;&lt;object type=&quot;3&quot; unique_id=&quot;10012&quot;&gt;&lt;property id=&quot;20148&quot; value=&quot;5&quot;/&gt;&lt;property id=&quot;20300&quot; value=&quot;Slide 10&quot;/&gt;&lt;property id=&quot;20307&quot; value=&quot;456&quot;/&gt;&lt;/object&gt;&lt;object type=&quot;3&quot; unique_id=&quot;10013&quot;&gt;&lt;property id=&quot;20148&quot; value=&quot;5&quot;/&gt;&lt;property id=&quot;20300&quot; value=&quot;Slide 11&quot;/&gt;&lt;property id=&quot;20307&quot; value=&quot;457&quot;/&gt;&lt;/object&gt;&lt;object type=&quot;3&quot; unique_id=&quot;10014&quot;&gt;&lt;property id=&quot;20148&quot; value=&quot;5&quot;/&gt;&lt;property id=&quot;20300&quot; value=&quot;Slide 12&quot;/&gt;&lt;property id=&quot;20307&quot; value=&quot;443&quot;/&gt;&lt;/object&gt;&lt;object type=&quot;3&quot; unique_id=&quot;10015&quot;&gt;&lt;property id=&quot;20148&quot; value=&quot;5&quot;/&gt;&lt;property id=&quot;20300&quot; value=&quot;Slide 13&quot;/&gt;&lt;property id=&quot;20307&quot; value=&quot;458&quot;/&gt;&lt;/object&gt;&lt;object type=&quot;3&quot; unique_id=&quot;10016&quot;&gt;&lt;property id=&quot;20148&quot; value=&quot;5&quot;/&gt;&lt;property id=&quot;20300&quot; value=&quot;Slide 14&quot;/&gt;&lt;property id=&quot;20307&quot; value=&quot;460&quot;/&gt;&lt;/object&gt;&lt;object type=&quot;3&quot; unique_id=&quot;10017&quot;&gt;&lt;property id=&quot;20148&quot; value=&quot;5&quot;/&gt;&lt;property id=&quot;20300&quot; value=&quot;Slide 15&quot;/&gt;&lt;property id=&quot;20307&quot; value=&quot;461&quot;/&gt;&lt;/object&gt;&lt;object type=&quot;3&quot; unique_id=&quot;10018&quot;&gt;&lt;property id=&quot;20148&quot; value=&quot;5&quot;/&gt;&lt;property id=&quot;20300&quot; value=&quot;Slide 16&quot;/&gt;&lt;property id=&quot;20307&quot; value=&quot;462&quot;/&gt;&lt;/object&gt;&lt;object type=&quot;3&quot; unique_id=&quot;10019&quot;&gt;&lt;property id=&quot;20148&quot; value=&quot;5&quot;/&gt;&lt;property id=&quot;20300&quot; value=&quot;Slide 17&quot;/&gt;&lt;property id=&quot;20307&quot; value=&quot;463&quot;/&gt;&lt;/object&gt;&lt;object type=&quot;3&quot; unique_id=&quot;10020&quot;&gt;&lt;property id=&quot;20148&quot; value=&quot;5&quot;/&gt;&lt;property id=&quot;20300&quot; value=&quot;Slide 18&quot;/&gt;&lt;property id=&quot;20307&quot; value=&quot;459&quot;/&gt;&lt;/object&gt;&lt;object type=&quot;3&quot; unique_id=&quot;10021&quot;&gt;&lt;property id=&quot;20148&quot; value=&quot;5&quot;/&gt;&lt;property id=&quot;20300&quot; value=&quot;Slide 19&quot;/&gt;&lt;property id=&quot;20307&quot; value=&quot;451&quot;/&gt;&lt;/object&gt;&lt;object type=&quot;3&quot; unique_id=&quot;10022&quot;&gt;&lt;property id=&quot;20148&quot; value=&quot;5&quot;/&gt;&lt;property id=&quot;20300&quot; value=&quot;Slide 20&quot;/&gt;&lt;property id=&quot;20307&quot; value=&quot;452&quot;/&gt;&lt;/object&gt;&lt;object type=&quot;3&quot; unique_id=&quot;10023&quot;&gt;&lt;property id=&quot;20148&quot; value=&quot;5&quot;/&gt;&lt;property id=&quot;20300&quot; value=&quot;Slide 21&quot;/&gt;&lt;property id=&quot;20307&quot; value=&quot;440&quot;/&gt;&lt;/object&gt;&lt;object type=&quot;3&quot; unique_id=&quot;10024&quot;&gt;&lt;property id=&quot;20148&quot; value=&quot;5&quot;/&gt;&lt;property id=&quot;20300&quot; value=&quot;Slide 22&quot;/&gt;&lt;property id=&quot;20307&quot; value=&quot;392&quot;/&gt;&lt;/object&gt;&lt;object type=&quot;3&quot; unique_id=&quot;10025&quot;&gt;&lt;property id=&quot;20148&quot; value=&quot;5&quot;/&gt;&lt;property id=&quot;20300&quot; value=&quot;Slide 23&quot;/&gt;&lt;property id=&quot;20307&quot; value=&quot;453&quot;/&gt;&lt;/object&gt;&lt;object type=&quot;3&quot; unique_id=&quot;10026&quot;&gt;&lt;property id=&quot;20148&quot; value=&quot;5&quot;/&gt;&lt;property id=&quot;20300&quot; value=&quot;Slide 24&quot;/&gt;&lt;property id=&quot;20307&quot; value=&quot;454&quot;/&gt;&lt;/object&gt;&lt;object type=&quot;3&quot; unique_id=&quot;10027&quot;&gt;&lt;property id=&quot;20148&quot; value=&quot;5&quot;/&gt;&lt;property id=&quot;20300&quot; value=&quot;Slide 25&quot;/&gt;&lt;property id=&quot;20307&quot; value=&quot;368&quot;/&gt;&lt;/object&gt;&lt;object type=&quot;3&quot; unique_id=&quot;10028&quot;&gt;&lt;property id=&quot;20148&quot; value=&quot;5&quot;/&gt;&lt;property id=&quot;20300&quot; value=&quot;Slide 26&quot;/&gt;&lt;property id=&quot;20307&quot; value=&quot;393&quot;/&gt;&lt;/object&gt;&lt;object type=&quot;3&quot; unique_id=&quot;10029&quot;&gt;&lt;property id=&quot;20148&quot; value=&quot;5&quot;/&gt;&lt;property id=&quot;20300&quot; value=&quot;Slide 27 - &amp;quot;Study population&amp;quot;&quot;/&gt;&lt;property id=&quot;20307&quot; value=&quot;395&quot;/&gt;&lt;/object&gt;&lt;object type=&quot;3&quot; unique_id=&quot;10030&quot;&gt;&lt;property id=&quot;20148&quot; value=&quot;5&quot;/&gt;&lt;property id=&quot;20300&quot; value=&quot;Slide 28&quot;/&gt;&lt;property id=&quot;20307&quot; value=&quot;380&quot;/&gt;&lt;/object&gt;&lt;object type=&quot;3&quot; unique_id=&quot;10031&quot;&gt;&lt;property id=&quot;20148&quot; value=&quot;5&quot;/&gt;&lt;property id=&quot;20300&quot; value=&quot;Slide 29&quot;/&gt;&lt;property id=&quot;20307&quot; value=&quot;381&quot;/&gt;&lt;/object&gt;&lt;object type=&quot;3&quot; unique_id=&quot;10032&quot;&gt;&lt;property id=&quot;20148&quot; value=&quot;5&quot;/&gt;&lt;property id=&quot;20300&quot; value=&quot;Slide 30&quot;/&gt;&lt;property id=&quot;20307&quot; value=&quot;374&quot;/&gt;&lt;/object&gt;&lt;object type=&quot;3&quot; unique_id=&quot;10033&quot;&gt;&lt;property id=&quot;20148&quot; value=&quot;5&quot;/&gt;&lt;property id=&quot;20300&quot; value=&quot;Slide 31 - &amp;quot;Low environmental performance&amp;quot;&quot;/&gt;&lt;property id=&quot;20307&quot; value=&quot;379&quot;/&gt;&lt;/object&gt;&lt;object type=&quot;3&quot; unique_id=&quot;10034&quot;&gt;&lt;property id=&quot;20148&quot; value=&quot;5&quot;/&gt;&lt;property id=&quot;20300&quot; value=&quot;Slide 32&quot;/&gt;&lt;property id=&quot;20307&quot; value=&quot;398&quot;/&gt;&lt;/object&gt;&lt;object type=&quot;3&quot; unique_id=&quot;10035&quot;&gt;&lt;property id=&quot;20148&quot; value=&quot;5&quot;/&gt;&lt;property id=&quot;20300&quot; value=&quot;Slide 33&quot;/&gt;&lt;property id=&quot;20307&quot; value=&quot;404&quot;/&gt;&lt;/object&gt;&lt;object type=&quot;3&quot; unique_id=&quot;10036&quot;&gt;&lt;property id=&quot;20148&quot; value=&quot;5&quot;/&gt;&lt;property id=&quot;20300&quot; value=&quot;Slide 34&quot;/&gt;&lt;property id=&quot;20307&quot; value=&quot;399&quot;/&gt;&lt;/object&gt;&lt;object type=&quot;3&quot; unique_id=&quot;10037&quot;&gt;&lt;property id=&quot;20148&quot; value=&quot;5&quot;/&gt;&lt;property id=&quot;20300&quot; value=&quot;Slide 35&quot;/&gt;&lt;property id=&quot;20307&quot; value=&quot;400&quot;/&gt;&lt;/object&gt;&lt;object type=&quot;3&quot; unique_id=&quot;10038&quot;&gt;&lt;property id=&quot;20148&quot; value=&quot;5&quot;/&gt;&lt;property id=&quot;20300&quot; value=&quot;Slide 36&quot;/&gt;&lt;property id=&quot;20307&quot; value=&quot;401&quot;/&gt;&lt;/object&gt;&lt;object type=&quot;3&quot; unique_id=&quot;10039&quot;&gt;&lt;property id=&quot;20148&quot; value=&quot;5&quot;/&gt;&lt;property id=&quot;20300&quot; value=&quot;Slide 37&quot;/&gt;&lt;property id=&quot;20307&quot; value=&quot;403&quot;/&gt;&lt;/object&gt;&lt;object type=&quot;3&quot; unique_id=&quot;10040&quot;&gt;&lt;property id=&quot;20148&quot; value=&quot;5&quot;/&gt;&lt;property id=&quot;20300&quot; value=&quot;Slide 38&quot;/&gt;&lt;property id=&quot;20307&quot; value=&quot;402&quot;/&gt;&lt;/object&gt;&lt;object type=&quot;3&quot; unique_id=&quot;10041&quot;&gt;&lt;property id=&quot;20148&quot; value=&quot;5&quot;/&gt;&lt;property id=&quot;20300&quot; value=&quot;Slide 39&quot;/&gt;&lt;property id=&quot;20307&quot; value=&quot;397&quot;/&gt;&lt;/object&gt;&lt;object type=&quot;3&quot; unique_id=&quot;10042&quot;&gt;&lt;property id=&quot;20148&quot; value=&quot;5&quot;/&gt;&lt;property id=&quot;20300&quot; value=&quot;Slide 40&quot;/&gt;&lt;property id=&quot;20307&quot; value=&quot;438&quot;/&gt;&lt;/object&gt;&lt;object type=&quot;3&quot; unique_id=&quot;10043&quot;&gt;&lt;property id=&quot;20148&quot; value=&quot;5&quot;/&gt;&lt;property id=&quot;20300&quot; value=&quot;Slide 41&quot;/&gt;&lt;property id=&quot;20307&quot; value=&quot;439&quot;/&gt;&lt;/object&gt;&lt;object type=&quot;3&quot; unique_id=&quot;10044&quot;&gt;&lt;property id=&quot;20148&quot; value=&quot;5&quot;/&gt;&lt;property id=&quot;20300&quot; value=&quot;Slide 42&quot;/&gt;&lt;property id=&quot;20307&quot; value=&quot;372&quot;/&gt;&lt;/object&gt;&lt;object type=&quot;3&quot; unique_id=&quot;10045&quot;&gt;&lt;property id=&quot;20148&quot; value=&quot;5&quot;/&gt;&lt;property id=&quot;20300&quot; value=&quot;Slide 43 - &amp;quot;National ECOLABEL&amp;#x0D;&amp;#x0A;&amp;#x0D;&amp;#x0A;Pine award&amp;#x0D;&amp;#x0A;Green Star&amp;#x0D;&amp;#x0A;White Star&amp;quot;&quot;/&gt;&lt;property id=&quot;20307&quot; value=&quot;414&quot;/&gt;&lt;/object&gt;&lt;object type=&quot;3&quot; unique_id=&quot;10046&quot;&gt;&lt;property id=&quot;20148&quot; value=&quot;5&quot;/&gt;&lt;property id=&quot;20300&quot; value=&quot;Slide 44 - &amp;quot;Pine Award- Tourism Minister&amp;quot;&quot;/&gt;&lt;property id=&quot;20307&quot; value=&quot;419&quot;/&gt;&lt;/object&gt;&lt;object type=&quot;3&quot; unique_id=&quot;10047&quot;&gt;&lt;property id=&quot;20148&quot; value=&quot;5&quot;/&gt;&lt;property id=&quot;20300&quot; value=&quot;Slide 45 - &amp;quot;White Star-TUROFED&amp;quot;&quot;/&gt;&lt;property id=&quot;20307&quot; value=&quot;417&quot;/&gt;&lt;/object&gt;&lt;object type=&quot;3&quot; unique_id=&quot;10048&quot;&gt;&lt;property id=&quot;20148&quot; value=&quot;5&quot;/&gt;&lt;property id=&quot;20300&quot; value=&quot;Slide 46 - &amp;quot;GREEN Star-Tourism Minister&amp;quot;&quot;/&gt;&lt;property id=&quot;20307&quot; value=&quot;418&quot;/&gt;&lt;/object&gt;&lt;object type=&quot;3&quot; unique_id=&quot;10049&quot;&gt;&lt;property id=&quot;20148&quot; value=&quot;5&quot;/&gt;&lt;property id=&quot;20300&quot; value=&quot;Slide 47&quot;/&gt;&lt;property id=&quot;20307&quot; value=&quot;426&quot;/&gt;&lt;/object&gt;&lt;object type=&quot;3&quot; unique_id=&quot;10050&quot;&gt;&lt;property id=&quot;20148&quot; value=&quot;5&quot;/&gt;&lt;property id=&quot;20300&quot; value=&quot;Slide 48&quot;/&gt;&lt;property id=&quot;20307&quot; value=&quot;390&quot;/&gt;&lt;/object&gt;&lt;object type=&quot;3&quot; unique_id=&quot;10051&quot;&gt;&lt;property id=&quot;20148&quot; value=&quot;5&quot;/&gt;&lt;property id=&quot;20300&quot; value=&quot;Slide 49 - &amp;quot;Blue Flag &amp;#x0D;&amp;#x0A;Foundation for Environmental Education &amp;quot;&quot;/&gt;&lt;property id=&quot;20307&quot; value=&quot;420&quot;/&gt;&lt;/object&gt;&lt;object type=&quot;3&quot; unique_id=&quot;10052&quot;&gt;&lt;property id=&quot;20148&quot; value=&quot;5&quot;/&gt;&lt;property id=&quot;20300&quot; value=&quot;Slide 50&quot;/&gt;&lt;property id=&quot;20307&quot; value=&quot;415&quot;/&gt;&lt;/object&gt;&lt;object type=&quot;3&quot; unique_id=&quot;10053&quot;&gt;&lt;property id=&quot;20148&quot; value=&quot;5&quot;/&gt;&lt;property id=&quot;20300&quot; value=&quot;Slide 51&quot;/&gt;&lt;property id=&quot;20307&quot; value=&quot;416&quot;/&gt;&lt;/object&gt;&lt;object type=&quot;3&quot; unique_id=&quot;10054&quot;&gt;&lt;property id=&quot;20148&quot; value=&quot;5&quot;/&gt;&lt;property id=&quot;20300&quot; value=&quot;Slide 52&quot;/&gt;&lt;property id=&quot;20307&quot; value=&quot;437&quot;/&gt;&lt;/object&gt;&lt;object type=&quot;3&quot; unique_id=&quot;10055&quot;&gt;&lt;property id=&quot;20148&quot; value=&quot;5&quot;/&gt;&lt;property id=&quot;20300&quot; value=&quot;Slide 53&quot;/&gt;&lt;property id=&quot;20307&quot; value=&quot;421&quot;/&gt;&lt;/object&gt;&lt;object type=&quot;3&quot; unique_id=&quot;10056&quot;&gt;&lt;property id=&quot;20148&quot; value=&quot;5&quot;/&gt;&lt;property id=&quot;20300&quot; value=&quot;Slide 54&quot;/&gt;&lt;property id=&quot;20307&quot; value=&quot;422&quot;/&gt;&lt;/object&gt;&lt;object type=&quot;3&quot; unique_id=&quot;10057&quot;&gt;&lt;property id=&quot;20148&quot; value=&quot;5&quot;/&gt;&lt;property id=&quot;20300&quot; value=&quot;Slide 55&quot;/&gt;&lt;property id=&quot;20307&quot; value=&quot;423&quot;/&gt;&lt;/object&gt;&lt;object type=&quot;3&quot; unique_id=&quot;10058&quot;&gt;&lt;property id=&quot;20148&quot; value=&quot;5&quot;/&gt;&lt;property id=&quot;20300&quot; value=&quot;Slide 56&quot;/&gt;&lt;property id=&quot;20307&quot; value=&quot;424&quot;/&gt;&lt;/object&gt;&lt;object type=&quot;3&quot; unique_id=&quot;10059&quot;&gt;&lt;property id=&quot;20148&quot; value=&quot;5&quot;/&gt;&lt;property id=&quot;20300&quot; value=&quot;Slide 59&quot;/&gt;&lt;property id=&quot;20307&quot; value=&quot;425&quot;/&gt;&lt;/object&gt;&lt;object type=&quot;3&quot; unique_id=&quot;10060&quot;&gt;&lt;property id=&quot;20148&quot; value=&quot;5&quot;/&gt;&lt;property id=&quot;20300&quot; value=&quot;Slide 60 - &amp;quot;&amp;#x0D;&amp;#x0A;&amp;quot;&quot;/&gt;&lt;property id=&quot;20307&quot; value=&quot;428&quot;/&gt;&lt;/object&gt;&lt;object type=&quot;3&quot; unique_id=&quot;10061&quot;&gt;&lt;property id=&quot;20148&quot; value=&quot;5&quot;/&gt;&lt;property id=&quot;20300&quot; value=&quot;Slide 62&quot;/&gt;&lt;property id=&quot;20307&quot; value=&quot;429&quot;/&gt;&lt;/object&gt;&lt;object type=&quot;3&quot; unique_id=&quot;10062&quot;&gt;&lt;property id=&quot;20148&quot; value=&quot;5&quot;/&gt;&lt;property id=&quot;20300&quot; value=&quot;Slide 63&quot;/&gt;&lt;property id=&quot;20307&quot; value=&quot;430&quot;/&gt;&lt;/object&gt;&lt;object type=&quot;3&quot; unique_id=&quot;10063&quot;&gt;&lt;property id=&quot;20148&quot; value=&quot;5&quot;/&gt;&lt;property id=&quot;20300&quot; value=&quot;Slide 64 - &amp;quot;Governments &amp;#x0D;&amp;#x0A;&amp;quot;&quot;/&gt;&lt;property id=&quot;20307&quot; value=&quot;431&quot;/&gt;&lt;/object&gt;&lt;object type=&quot;3&quot; unique_id=&quot;10064&quot;&gt;&lt;property id=&quot;20148&quot; value=&quot;5&quot;/&gt;&lt;property id=&quot;20300&quot; value=&quot;Slide 65 - &amp;quot;Public-private partnerships &amp;#x0D;&amp;#x0A;&amp;quot;&quot;/&gt;&lt;property id=&quot;20307&quot; value=&quot;432&quot;/&gt;&lt;/object&gt;&lt;object type=&quot;3&quot; unique_id=&quot;10065&quot;&gt;&lt;property id=&quot;20148&quot; value=&quot;5&quot;/&gt;&lt;property id=&quot;20300&quot; value=&quot;Slide 66 - &amp;quot;International bodies &amp;#x0D;&amp;#x0A;&amp;quot;&quot;/&gt;&lt;property id=&quot;20307&quot; value=&quot;433&quot;/&gt;&lt;/object&gt;&lt;object type=&quot;3&quot; unique_id=&quot;10066&quot;&gt;&lt;property id=&quot;20148&quot; value=&quot;5&quot;/&gt;&lt;property id=&quot;20300&quot; value=&quot;Slide 67 - &amp;quot;&amp;#x0D;&amp;#x0A;&amp;quot;&quot;/&gt;&lt;property id=&quot;20307&quot; value=&quot;434&quot;/&gt;&lt;/object&gt;&lt;object type=&quot;3&quot; unique_id=&quot;10068&quot;&gt;&lt;property id=&quot;20148&quot; value=&quot;5&quot;/&gt;&lt;property id=&quot;20300&quot; value=&quot;Slide 68 - &amp;quot; social and environmental responsibility. &amp;#x0D;&amp;#x0A;&amp;quot;&quot;/&gt;&lt;property id=&quot;20307&quot; value=&quot;435&quot;/&gt;&lt;/object&gt;&lt;object type=&quot;3&quot; unique_id=&quot;10069&quot;&gt;&lt;property id=&quot;20148&quot; value=&quot;5&quot;/&gt;&lt;property id=&quot;20300&quot; value=&quot;Slide 69 - &amp;quot; National Tourism Certification Service &amp;#x0D;&amp;#x0A;&amp;quot;&quot;/&gt;&lt;property id=&quot;20307&quot; value=&quot;436&quot;/&gt;&lt;/object&gt;&lt;object type=&quot;3&quot; unique_id=&quot;10954&quot;&gt;&lt;property id=&quot;20148&quot; value=&quot;5&quot;/&gt;&lt;property id=&quot;20300&quot; value=&quot;Slide 6&quot;/&gt;&lt;property id=&quot;20307&quot; value=&quot;464&quot;/&gt;&lt;/object&gt;&lt;object type=&quot;3&quot; unique_id=&quot;10955&quot;&gt;&lt;property id=&quot;20148&quot; value=&quot;5&quot;/&gt;&lt;property id=&quot;20300&quot; value=&quot;Slide 7&quot;/&gt;&lt;property id=&quot;20307&quot; value=&quot;465&quot;/&gt;&lt;/object&gt;&lt;object type=&quot;3&quot; unique_id=&quot;10956&quot;&gt;&lt;property id=&quot;20148&quot; value=&quot;5&quot;/&gt;&lt;property id=&quot;20300&quot; value=&quot;Slide 57&quot;/&gt;&lt;property id=&quot;20307&quot; value=&quot;468&quot;/&gt;&lt;/object&gt;&lt;object type=&quot;3&quot; unique_id=&quot;10957&quot;&gt;&lt;property id=&quot;20148&quot; value=&quot;5&quot;/&gt;&lt;property id=&quot;20300&quot; value=&quot;Slide 58&quot;/&gt;&lt;property id=&quot;20307&quot; value=&quot;467&quot;/&gt;&lt;/object&gt;&lt;object type=&quot;3&quot; unique_id=&quot;10958&quot;&gt;&lt;property id=&quot;20148&quot; value=&quot;5&quot;/&gt;&lt;property id=&quot;20300&quot; value=&quot;Slide 61 - &amp;quot;&amp;#x0D;&amp;#x0A;&amp;quot;&quot;/&gt;&lt;property id=&quot;20307&quot; value=&quot;4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2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Taneleri tasarım şablonu</Template>
  <TotalTime>5496</TotalTime>
  <Words>470</Words>
  <Application>Microsoft Office PowerPoint</Application>
  <PresentationFormat>Ekran Gösterisi (4:3)</PresentationFormat>
  <Paragraphs>184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Presentation2</vt:lpstr>
      <vt:lpstr>Slayt 1</vt:lpstr>
      <vt:lpstr>Slayt 2</vt:lpstr>
      <vt:lpstr>Slayt 3</vt:lpstr>
      <vt:lpstr>Slayt 4</vt:lpstr>
      <vt:lpstr>Slayt 5</vt:lpstr>
      <vt:lpstr>Slayt 6</vt:lpstr>
      <vt:lpstr>Slayt 7</vt:lpstr>
      <vt:lpstr>Ulusal EKOLABEL  Çam ödülü Yeşil Yıldız Beyaz Yıldız</vt:lpstr>
      <vt:lpstr>Çam ödülü - Kültür ve Turizm  Bakanlığı</vt:lpstr>
      <vt:lpstr> Yeşil Yıldız Kültür ve Turizm Bakanlığı   Çevreye Duyarlı Konaklama Tesisi Belgesi</vt:lpstr>
      <vt:lpstr>Beyaz Yıldız-TUROFED Yaşanabilir Çevre projesi</vt:lpstr>
      <vt:lpstr>Slayt 12</vt:lpstr>
      <vt:lpstr>Mavi Bayrak Türkiye Çevre Eğitim Vakfı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 </vt:lpstr>
    </vt:vector>
  </TitlesOfParts>
  <Company>TURBO A.Ş.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burcu</dc:creator>
  <cp:lastModifiedBy>burcu</cp:lastModifiedBy>
  <cp:revision>1087</cp:revision>
  <dcterms:created xsi:type="dcterms:W3CDTF">2011-03-05T18:41:31Z</dcterms:created>
  <dcterms:modified xsi:type="dcterms:W3CDTF">2012-09-15T17:46:01Z</dcterms:modified>
</cp:coreProperties>
</file>