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470" r:id="rId2"/>
    <p:sldId id="469" r:id="rId3"/>
    <p:sldId id="358" r:id="rId4"/>
    <p:sldId id="455" r:id="rId5"/>
    <p:sldId id="507" r:id="rId6"/>
    <p:sldId id="503" r:id="rId7"/>
    <p:sldId id="451" r:id="rId8"/>
    <p:sldId id="452" r:id="rId9"/>
    <p:sldId id="440" r:id="rId10"/>
    <p:sldId id="487" r:id="rId11"/>
    <p:sldId id="489" r:id="rId12"/>
    <p:sldId id="490" r:id="rId13"/>
    <p:sldId id="491" r:id="rId14"/>
    <p:sldId id="492" r:id="rId15"/>
    <p:sldId id="493" r:id="rId16"/>
    <p:sldId id="494" r:id="rId17"/>
    <p:sldId id="496" r:id="rId18"/>
    <p:sldId id="497" r:id="rId19"/>
    <p:sldId id="498" r:id="rId20"/>
    <p:sldId id="499" r:id="rId21"/>
    <p:sldId id="500" r:id="rId22"/>
    <p:sldId id="501" r:id="rId23"/>
    <p:sldId id="502" r:id="rId24"/>
    <p:sldId id="504" r:id="rId25"/>
    <p:sldId id="395" r:id="rId26"/>
    <p:sldId id="380" r:id="rId27"/>
    <p:sldId id="381" r:id="rId28"/>
    <p:sldId id="374" r:id="rId29"/>
    <p:sldId id="379" r:id="rId30"/>
    <p:sldId id="398" r:id="rId31"/>
    <p:sldId id="474" r:id="rId32"/>
    <p:sldId id="475" r:id="rId33"/>
    <p:sldId id="476" r:id="rId34"/>
    <p:sldId id="477" r:id="rId35"/>
    <p:sldId id="478" r:id="rId36"/>
    <p:sldId id="479" r:id="rId37"/>
    <p:sldId id="481" r:id="rId38"/>
    <p:sldId id="482" r:id="rId39"/>
    <p:sldId id="483" r:id="rId40"/>
    <p:sldId id="485" r:id="rId41"/>
    <p:sldId id="484" r:id="rId42"/>
    <p:sldId id="486" r:id="rId43"/>
    <p:sldId id="506" r:id="rId44"/>
    <p:sldId id="428" r:id="rId45"/>
    <p:sldId id="430" r:id="rId46"/>
    <p:sldId id="466" r:id="rId47"/>
    <p:sldId id="472" r:id="rId48"/>
  </p:sldIdLst>
  <p:sldSz cx="9144000" cy="6858000" type="screen4x3"/>
  <p:notesSz cx="6797675" cy="9926638"/>
  <p:custDataLst>
    <p:tags r:id="rId51"/>
  </p:custDataLst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FF3399"/>
    <a:srgbClr val="275F5C"/>
    <a:srgbClr val="268282"/>
    <a:srgbClr val="3E9894"/>
    <a:srgbClr val="A5F48C"/>
    <a:srgbClr val="41A32D"/>
  </p:clrMru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102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99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94DB970-2779-489D-95EE-C7C0E6B3AA09}" type="datetimeFigureOut">
              <a:rPr lang="tr-TR"/>
              <a:pPr>
                <a:defRPr/>
              </a:pPr>
              <a:t>07.06.2012</a:t>
            </a:fld>
            <a:endParaRPr lang="tr-TR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13718E6-6EC5-444B-8051-4D2F59C3E77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23B9A0-273A-4141-801F-FF438D21877C}" type="datetimeFigureOut">
              <a:rPr lang="tr-TR"/>
              <a:pPr>
                <a:defRPr/>
              </a:pPr>
              <a:t>07.06.2012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E68F95-41A2-4563-97B9-ED4785E64E2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C31118-9CBB-4917-BFCA-863FEFE8D5E9}" type="slidenum">
              <a:rPr lang="tr-TR" sz="1200"/>
              <a:pPr algn="r"/>
              <a:t>2</a:t>
            </a:fld>
            <a:endParaRPr lang="tr-TR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2C5722-5E2C-42D3-BF71-2136E3DA365C}" type="slidenum">
              <a:rPr lang="tr-TR" sz="1200"/>
              <a:pPr algn="r"/>
              <a:t>41</a:t>
            </a:fld>
            <a:endParaRPr lang="tr-T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A46D9D-2788-4647-A6E6-1EC7A3C73B96}" type="slidenum">
              <a:rPr lang="tr-TR" sz="1200"/>
              <a:pPr algn="r"/>
              <a:t>42</a:t>
            </a:fld>
            <a:endParaRPr lang="tr-TR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C1AAB4-919F-4812-B091-D10AE814702D}" type="slidenum">
              <a:rPr lang="tr-TR" smtClean="0"/>
              <a:pPr>
                <a:defRPr/>
              </a:pPr>
              <a:t>44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3738C4-CC97-4D59-86AF-5BFC239AED62}" type="slidenum">
              <a:rPr lang="tr-TR" smtClean="0"/>
              <a:pPr>
                <a:defRPr/>
              </a:pPr>
              <a:t>45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778C1-6610-4F08-A63B-1D871E921C1F}" type="slidenum">
              <a:rPr lang="tr-TR" smtClean="0"/>
              <a:pPr>
                <a:defRPr/>
              </a:pPr>
              <a:t>47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2C6568-2C29-4988-8DF0-90BED7490426}" type="slidenum">
              <a:rPr lang="tr-TR"/>
              <a:pPr>
                <a:defRPr/>
              </a:pPr>
              <a:t>3</a:t>
            </a:fld>
            <a:endParaRPr lang="tr-T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68F95-41A2-4563-97B9-ED4785E64E23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49C15D-14A3-4D61-96AA-DE9E6F420F80}" type="slidenum">
              <a:rPr lang="tr-TR" sz="1200"/>
              <a:pPr algn="r"/>
              <a:t>28</a:t>
            </a:fld>
            <a:endParaRPr lang="tr-TR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4EE496-C263-40FA-B5D6-6CF09F534742}" type="slidenum">
              <a:rPr lang="tr-TR" sz="1200"/>
              <a:pPr algn="r"/>
              <a:t>30</a:t>
            </a:fld>
            <a:endParaRPr lang="tr-TR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153535-BDCD-42C5-8E00-D1B3C2745D67}" type="slidenum">
              <a:rPr lang="tr-TR" sz="1200"/>
              <a:pPr algn="r"/>
              <a:t>37</a:t>
            </a:fld>
            <a:endParaRPr lang="tr-TR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B1D8C9-F236-4D05-B2AA-8E3FAF29224E}" type="slidenum">
              <a:rPr lang="tr-TR" sz="1200"/>
              <a:pPr algn="r"/>
              <a:t>38</a:t>
            </a:fld>
            <a:endParaRPr lang="tr-TR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C00FD0-BCA7-4E00-96F8-450AF8063F57}" type="slidenum">
              <a:rPr lang="tr-TR" sz="1200"/>
              <a:pPr algn="r"/>
              <a:t>39</a:t>
            </a:fld>
            <a:endParaRPr lang="tr-TR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F869145-7B19-4A5F-900F-8D57B7773E06}" type="slidenum">
              <a:rPr lang="tr-TR" sz="1200"/>
              <a:pPr algn="r"/>
              <a:t>40</a:t>
            </a:fld>
            <a:endParaRPr lang="tr-TR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85800" y="0"/>
            <a:ext cx="8001000" cy="7950200"/>
            <a:chOff x="685798" y="0"/>
            <a:chExt cx="8001004" cy="7950200"/>
          </a:xfrm>
        </p:grpSpPr>
        <p:sp>
          <p:nvSpPr>
            <p:cNvPr id="5" name="Pie 7"/>
            <p:cNvSpPr/>
            <p:nvPr/>
          </p:nvSpPr>
          <p:spPr>
            <a:xfrm flipH="1" flipV="1">
              <a:off x="1257298" y="5778500"/>
              <a:ext cx="2171701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685798" y="0"/>
              <a:ext cx="8001004" cy="6856413"/>
              <a:chOff x="685798" y="0"/>
              <a:chExt cx="8001004" cy="6856413"/>
            </a:xfrm>
          </p:grpSpPr>
          <p:sp>
            <p:nvSpPr>
              <p:cNvPr id="7" name="Freeform 9"/>
              <p:cNvSpPr/>
              <p:nvPr/>
            </p:nvSpPr>
            <p:spPr>
              <a:xfrm>
                <a:off x="685798" y="5880100"/>
                <a:ext cx="1143001" cy="9763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2590799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38198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0" name="Oval 12"/>
              <p:cNvSpPr/>
              <p:nvPr/>
            </p:nvSpPr>
            <p:spPr>
              <a:xfrm>
                <a:off x="2362199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" name="Oval 13"/>
              <p:cNvSpPr/>
              <p:nvPr/>
            </p:nvSpPr>
            <p:spPr>
              <a:xfrm>
                <a:off x="1676398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2" name="Oval 14"/>
              <p:cNvSpPr/>
              <p:nvPr/>
            </p:nvSpPr>
            <p:spPr>
              <a:xfrm>
                <a:off x="1981199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" name="Oval 15"/>
              <p:cNvSpPr/>
              <p:nvPr/>
            </p:nvSpPr>
            <p:spPr>
              <a:xfrm>
                <a:off x="1943099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16"/>
              <p:cNvSpPr/>
              <p:nvPr/>
            </p:nvSpPr>
            <p:spPr>
              <a:xfrm>
                <a:off x="2362199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Oval 17"/>
              <p:cNvSpPr/>
              <p:nvPr/>
            </p:nvSpPr>
            <p:spPr>
              <a:xfrm>
                <a:off x="3009899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Oval 18"/>
              <p:cNvSpPr/>
              <p:nvPr/>
            </p:nvSpPr>
            <p:spPr>
              <a:xfrm>
                <a:off x="2971799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7" name="Oval 19"/>
              <p:cNvSpPr/>
              <p:nvPr/>
            </p:nvSpPr>
            <p:spPr>
              <a:xfrm>
                <a:off x="3314699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20"/>
              <p:cNvSpPr/>
              <p:nvPr/>
            </p:nvSpPr>
            <p:spPr>
              <a:xfrm>
                <a:off x="3619499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Oval 21"/>
              <p:cNvSpPr/>
              <p:nvPr/>
            </p:nvSpPr>
            <p:spPr>
              <a:xfrm>
                <a:off x="1384298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0" name="Oval 22"/>
              <p:cNvSpPr/>
              <p:nvPr/>
            </p:nvSpPr>
            <p:spPr>
              <a:xfrm>
                <a:off x="3505199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1" name="Oval 23"/>
              <p:cNvSpPr/>
              <p:nvPr/>
            </p:nvSpPr>
            <p:spPr>
              <a:xfrm>
                <a:off x="1295398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2" name="Oval 24"/>
              <p:cNvSpPr/>
              <p:nvPr/>
            </p:nvSpPr>
            <p:spPr>
              <a:xfrm>
                <a:off x="1447798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3" name="Oval 25"/>
              <p:cNvSpPr/>
              <p:nvPr/>
            </p:nvSpPr>
            <p:spPr>
              <a:xfrm>
                <a:off x="1600198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4" name="Oval 26"/>
              <p:cNvSpPr/>
              <p:nvPr/>
            </p:nvSpPr>
            <p:spPr>
              <a:xfrm>
                <a:off x="3352799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5" name="Freeform 27"/>
              <p:cNvSpPr/>
              <p:nvPr/>
            </p:nvSpPr>
            <p:spPr>
              <a:xfrm flipV="1">
                <a:off x="5486400" y="0"/>
                <a:ext cx="1143001" cy="9763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6" name="Oval 28"/>
              <p:cNvSpPr/>
              <p:nvPr/>
            </p:nvSpPr>
            <p:spPr>
              <a:xfrm flipV="1">
                <a:off x="7391401" y="760413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7" name="Oval 29"/>
              <p:cNvSpPr/>
              <p:nvPr/>
            </p:nvSpPr>
            <p:spPr>
              <a:xfrm flipV="1">
                <a:off x="5638800" y="608013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8" name="Oval 30"/>
              <p:cNvSpPr/>
              <p:nvPr/>
            </p:nvSpPr>
            <p:spPr>
              <a:xfrm flipV="1">
                <a:off x="7162801" y="150813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9" name="Oval 31"/>
              <p:cNvSpPr/>
              <p:nvPr/>
            </p:nvSpPr>
            <p:spPr>
              <a:xfrm flipV="1">
                <a:off x="6477001" y="773113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0" name="Oval 32"/>
              <p:cNvSpPr/>
              <p:nvPr/>
            </p:nvSpPr>
            <p:spPr>
              <a:xfrm flipV="1">
                <a:off x="6781801" y="1166813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1" name="Oval 33"/>
              <p:cNvSpPr/>
              <p:nvPr/>
            </p:nvSpPr>
            <p:spPr>
              <a:xfrm flipV="1">
                <a:off x="6743701" y="862013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2" name="Oval 34"/>
              <p:cNvSpPr/>
              <p:nvPr/>
            </p:nvSpPr>
            <p:spPr>
              <a:xfrm flipV="1">
                <a:off x="7162801" y="1065213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3" name="Oval 35"/>
              <p:cNvSpPr/>
              <p:nvPr/>
            </p:nvSpPr>
            <p:spPr>
              <a:xfrm flipV="1">
                <a:off x="7810502" y="2081213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4" name="Oval 36"/>
              <p:cNvSpPr/>
              <p:nvPr/>
            </p:nvSpPr>
            <p:spPr>
              <a:xfrm flipV="1">
                <a:off x="7772402" y="1776413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5" name="Oval 37"/>
              <p:cNvSpPr/>
              <p:nvPr/>
            </p:nvSpPr>
            <p:spPr>
              <a:xfrm flipV="1">
                <a:off x="8115302" y="1928813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6" name="Oval 38"/>
              <p:cNvSpPr/>
              <p:nvPr/>
            </p:nvSpPr>
            <p:spPr>
              <a:xfrm flipV="1">
                <a:off x="8420102" y="1624013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7" name="Oval 39"/>
              <p:cNvSpPr/>
              <p:nvPr/>
            </p:nvSpPr>
            <p:spPr>
              <a:xfrm flipV="1">
                <a:off x="6184901" y="1243013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8" name="Oval 40"/>
              <p:cNvSpPr/>
              <p:nvPr/>
            </p:nvSpPr>
            <p:spPr>
              <a:xfrm flipV="1">
                <a:off x="8305802" y="1395413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9" name="Oval 41"/>
              <p:cNvSpPr/>
              <p:nvPr/>
            </p:nvSpPr>
            <p:spPr>
              <a:xfrm flipV="1">
                <a:off x="6096001" y="1065213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40" name="Oval 42"/>
              <p:cNvSpPr/>
              <p:nvPr/>
            </p:nvSpPr>
            <p:spPr>
              <a:xfrm flipV="1">
                <a:off x="6248401" y="1217613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41" name="Oval 43"/>
              <p:cNvSpPr/>
              <p:nvPr/>
            </p:nvSpPr>
            <p:spPr>
              <a:xfrm flipV="1">
                <a:off x="6400801" y="1243013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42" name="Oval 44"/>
              <p:cNvSpPr/>
              <p:nvPr/>
            </p:nvSpPr>
            <p:spPr>
              <a:xfrm flipV="1">
                <a:off x="8153402" y="379413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43" name="Oval 45"/>
          <p:cNvSpPr/>
          <p:nvPr/>
        </p:nvSpPr>
        <p:spPr>
          <a:xfrm>
            <a:off x="8636000" y="65897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4" name="Oval 46"/>
          <p:cNvSpPr/>
          <p:nvPr/>
        </p:nvSpPr>
        <p:spPr>
          <a:xfrm>
            <a:off x="8788400" y="658971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5" name="Oval 47"/>
          <p:cNvSpPr/>
          <p:nvPr/>
        </p:nvSpPr>
        <p:spPr>
          <a:xfrm>
            <a:off x="8940800" y="65897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450"/>
            <a:ext cx="2133600" cy="2603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C6028E4-FA7E-436C-81DE-F31147D3F6BA}" type="datetime1">
              <a:rPr lang="tr-TR" smtClean="0"/>
              <a:pPr>
                <a:defRPr/>
              </a:pPr>
              <a:t>07.06.2012</a:t>
            </a:fld>
            <a:endParaRPr lang="tr-TR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2850"/>
            <a:ext cx="609600" cy="2603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87FD9C5-6907-4D8B-9C97-7573128A68B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7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noProof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noProof="0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062DD-9795-4B9C-B4EA-559F812A21FB}" type="datetime1">
              <a:rPr lang="tr-TR" smtClean="0"/>
              <a:pPr>
                <a:defRPr/>
              </a:pPr>
              <a:t>07.06.2012</a:t>
            </a:fld>
            <a:endParaRPr lang="tr-TR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1646-8353-4B1D-B125-FF4017C1DA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noProof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noProof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noProof="0"/>
          </a:p>
        </p:txBody>
      </p:sp>
      <p:sp>
        <p:nvSpPr>
          <p:cNvPr id="2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21536-DE9F-4200-A2D3-EF098714D4E0}" type="datetime1">
              <a:rPr lang="tr-TR" smtClean="0"/>
              <a:pPr>
                <a:defRPr/>
              </a:pPr>
              <a:t>07.06.2012</a:t>
            </a:fld>
            <a:endParaRPr lang="tr-TR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7051E-D9EC-44EC-BE62-E06D22485CE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6D3A-4AE1-472A-B1E9-48024A8FFDDE}" type="datetime1">
              <a:rPr lang="tr-TR" smtClean="0"/>
              <a:pPr>
                <a:defRPr/>
              </a:pPr>
              <a:t>07.06.2012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071E0-3385-4B28-866B-7EA2722EDA9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D164C-492A-4AFA-8992-3B6E02785665}" type="datetime1">
              <a:rPr lang="tr-TR" smtClean="0"/>
              <a:pPr>
                <a:defRPr/>
              </a:pPr>
              <a:t>07.06.2012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3C572-14CD-401E-AA93-E1C631BF22D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4B51-E237-47E3-83FA-A365EFEDDAB5}" type="datetime1">
              <a:rPr lang="tr-TR" smtClean="0"/>
              <a:pPr>
                <a:defRPr/>
              </a:pPr>
              <a:t>07.06.2012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5249-C24F-425A-B5D0-BE3F2F669AC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92638" y="2133600"/>
            <a:ext cx="3865562" cy="4171950"/>
            <a:chOff x="0" y="0"/>
            <a:chExt cx="1600200" cy="1727200"/>
          </a:xfrm>
        </p:grpSpPr>
        <p:sp>
          <p:nvSpPr>
            <p:cNvPr id="5" name="Oval 7"/>
            <p:cNvSpPr/>
            <p:nvPr/>
          </p:nvSpPr>
          <p:spPr>
            <a:xfrm>
              <a:off x="686082" y="152477"/>
              <a:ext cx="914118" cy="91420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Oval 8"/>
            <p:cNvSpPr/>
            <p:nvPr/>
          </p:nvSpPr>
          <p:spPr>
            <a:xfrm>
              <a:off x="381157" y="1206674"/>
              <a:ext cx="456730" cy="4567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Oval 9"/>
            <p:cNvSpPr/>
            <p:nvPr/>
          </p:nvSpPr>
          <p:spPr>
            <a:xfrm>
              <a:off x="686082" y="914207"/>
              <a:ext cx="355527" cy="355561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10"/>
            <p:cNvSpPr/>
            <p:nvPr/>
          </p:nvSpPr>
          <p:spPr>
            <a:xfrm>
              <a:off x="647966" y="1142923"/>
              <a:ext cx="431758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11"/>
            <p:cNvSpPr/>
            <p:nvPr/>
          </p:nvSpPr>
          <p:spPr>
            <a:xfrm>
              <a:off x="457388" y="0"/>
              <a:ext cx="761656" cy="76173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5"/>
            <p:cNvSpPr/>
            <p:nvPr/>
          </p:nvSpPr>
          <p:spPr>
            <a:xfrm>
              <a:off x="1028465" y="1524116"/>
              <a:ext cx="203722" cy="2030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6"/>
            <p:cNvSpPr/>
            <p:nvPr/>
          </p:nvSpPr>
          <p:spPr>
            <a:xfrm>
              <a:off x="88717" y="1066684"/>
              <a:ext cx="127490" cy="12684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8"/>
            <p:cNvSpPr/>
            <p:nvPr/>
          </p:nvSpPr>
          <p:spPr>
            <a:xfrm>
              <a:off x="0" y="1244793"/>
              <a:ext cx="126833" cy="126846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9"/>
            <p:cNvSpPr/>
            <p:nvPr/>
          </p:nvSpPr>
          <p:spPr>
            <a:xfrm>
              <a:off x="152463" y="1092316"/>
              <a:ext cx="126833" cy="126846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20"/>
            <p:cNvSpPr/>
            <p:nvPr/>
          </p:nvSpPr>
          <p:spPr>
            <a:xfrm>
              <a:off x="304925" y="1066684"/>
              <a:ext cx="126833" cy="12684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609600" y="990600"/>
            <a:ext cx="1179513" cy="1357313"/>
            <a:chOff x="266700" y="914400"/>
            <a:chExt cx="1179761" cy="1356814"/>
          </a:xfrm>
        </p:grpSpPr>
        <p:sp>
          <p:nvSpPr>
            <p:cNvPr id="16" name="Oval 22"/>
            <p:cNvSpPr/>
            <p:nvPr/>
          </p:nvSpPr>
          <p:spPr>
            <a:xfrm>
              <a:off x="555686" y="1380953"/>
              <a:ext cx="890775" cy="890261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25"/>
            <p:cNvSpPr/>
            <p:nvPr/>
          </p:nvSpPr>
          <p:spPr>
            <a:xfrm flipV="1">
              <a:off x="304808" y="1219088"/>
              <a:ext cx="355675" cy="35546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26"/>
            <p:cNvSpPr/>
            <p:nvPr/>
          </p:nvSpPr>
          <p:spPr>
            <a:xfrm flipV="1">
              <a:off x="266700" y="914400"/>
              <a:ext cx="431891" cy="43164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27"/>
            <p:cNvSpPr/>
            <p:nvPr/>
          </p:nvSpPr>
          <p:spPr>
            <a:xfrm flipV="1">
              <a:off x="609672" y="1066744"/>
              <a:ext cx="203243" cy="2031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Ctr="0"/>
          <a:lstStyle>
            <a:lvl1pPr algn="l">
              <a:defRPr sz="3600" b="0" cap="none" baseline="0"/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016A6-C6BB-437D-A153-9C0FBB37ED01}" type="datetime1">
              <a:rPr lang="tr-TR" smtClean="0"/>
              <a:pPr>
                <a:defRPr/>
              </a:pPr>
              <a:t>07.06.2012</a:t>
            </a:fld>
            <a:endParaRPr lang="tr-TR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EE67-4EA3-4283-96B7-D194042E386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A2649-6A57-43F3-B18D-2260D0EE1FD0}" type="datetime1">
              <a:rPr lang="tr-TR" smtClean="0"/>
              <a:pPr>
                <a:defRPr/>
              </a:pPr>
              <a:t>07.06.2012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82E0F-56C1-495C-BE3A-535A60A270B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E3345-2EF8-4B6C-A6CC-58C97A218B10}" type="datetime1">
              <a:rPr lang="tr-TR" smtClean="0"/>
              <a:pPr>
                <a:defRPr/>
              </a:pPr>
              <a:t>07.06.2012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AD88-BD2A-458E-BC99-A78EF17FDD1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CBAD7-5DFF-4822-BC3B-DC2C5A951126}" type="datetime1">
              <a:rPr lang="tr-TR" smtClean="0"/>
              <a:pPr>
                <a:defRPr/>
              </a:pPr>
              <a:t>07.06.2012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60807-BEAA-4D27-B943-CD091B1312B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F7B3A-C328-4458-807B-928EC31E6C2F}" type="datetime1">
              <a:rPr lang="tr-TR" smtClean="0"/>
              <a:pPr>
                <a:defRPr/>
              </a:pPr>
              <a:t>07.06.2012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E0969-1902-478A-ABEC-3351D723CF4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695825" y="2133600"/>
            <a:ext cx="4448175" cy="4019550"/>
            <a:chOff x="4695702" y="2133600"/>
            <a:chExt cx="4448298" cy="4018808"/>
          </a:xfrm>
        </p:grpSpPr>
        <p:sp>
          <p:nvSpPr>
            <p:cNvPr id="6" name="Oval 9"/>
            <p:cNvSpPr/>
            <p:nvPr/>
          </p:nvSpPr>
          <p:spPr>
            <a:xfrm>
              <a:off x="4695702" y="5047712"/>
              <a:ext cx="1104931" cy="1104696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Oval 10"/>
            <p:cNvSpPr/>
            <p:nvPr/>
          </p:nvSpPr>
          <p:spPr>
            <a:xfrm>
              <a:off x="7065906" y="4571550"/>
              <a:ext cx="858861" cy="8586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11"/>
            <p:cNvSpPr/>
            <p:nvPr/>
          </p:nvSpPr>
          <p:spPr>
            <a:xfrm>
              <a:off x="5340245" y="4895340"/>
              <a:ext cx="1043017" cy="104279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12"/>
            <p:cNvSpPr/>
            <p:nvPr/>
          </p:nvSpPr>
          <p:spPr>
            <a:xfrm>
              <a:off x="6694420" y="3047831"/>
              <a:ext cx="1839963" cy="184116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3"/>
            <p:cNvSpPr/>
            <p:nvPr/>
          </p:nvSpPr>
          <p:spPr>
            <a:xfrm>
              <a:off x="7916829" y="2133600"/>
              <a:ext cx="858861" cy="8586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4"/>
            <p:cNvSpPr/>
            <p:nvPr/>
          </p:nvSpPr>
          <p:spPr>
            <a:xfrm>
              <a:off x="7824752" y="2685948"/>
              <a:ext cx="1043016" cy="104279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5"/>
            <p:cNvSpPr/>
            <p:nvPr/>
          </p:nvSpPr>
          <p:spPr>
            <a:xfrm>
              <a:off x="8653449" y="2870064"/>
              <a:ext cx="490551" cy="4904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7"/>
            <p:cNvSpPr/>
            <p:nvPr/>
          </p:nvSpPr>
          <p:spPr>
            <a:xfrm>
              <a:off x="6551541" y="5120723"/>
              <a:ext cx="307984" cy="30633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9"/>
            <p:cNvSpPr/>
            <p:nvPr/>
          </p:nvSpPr>
          <p:spPr>
            <a:xfrm>
              <a:off x="6781735" y="5561967"/>
              <a:ext cx="306396" cy="30791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20"/>
            <p:cNvSpPr/>
            <p:nvPr/>
          </p:nvSpPr>
          <p:spPr>
            <a:xfrm>
              <a:off x="6705533" y="5181037"/>
              <a:ext cx="306396" cy="30791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21"/>
            <p:cNvSpPr/>
            <p:nvPr/>
          </p:nvSpPr>
          <p:spPr>
            <a:xfrm>
              <a:off x="7073843" y="5120723"/>
              <a:ext cx="306396" cy="30633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7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" name="Oval 25"/>
          <p:cNvSpPr/>
          <p:nvPr/>
        </p:nvSpPr>
        <p:spPr>
          <a:xfrm>
            <a:off x="3319463" y="5148263"/>
            <a:ext cx="185737" cy="18573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Oval 23"/>
          <p:cNvSpPr/>
          <p:nvPr/>
        </p:nvSpPr>
        <p:spPr>
          <a:xfrm>
            <a:off x="3225800" y="5103813"/>
            <a:ext cx="185738" cy="18573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lIns="0" rIns="0"/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7E17-7B13-4099-8DBE-B3279782F6E0}" type="datetime1">
              <a:rPr lang="tr-TR" smtClean="0"/>
              <a:pPr>
                <a:defRPr/>
              </a:pPr>
              <a:t>07.06.2012</a:t>
            </a:fld>
            <a:endParaRPr lang="tr-TR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6454-F730-42FF-8984-6F976E8BAC5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6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noProof="0"/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9244D-FCEF-4E6D-8789-E9FC853F0798}" type="datetime1">
              <a:rPr lang="tr-TR" smtClean="0"/>
              <a:pPr>
                <a:defRPr/>
              </a:pPr>
              <a:t>07.06.2012</a:t>
            </a:fld>
            <a:endParaRPr lang="tr-TR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3757C-2606-44E2-B591-53E80D85EB6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825"/>
            <a:ext cx="6629400" cy="422433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450"/>
            <a:ext cx="2133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7A6E51-7CBA-437E-B56E-07E01D4AAB8C}" type="datetime1">
              <a:rPr lang="tr-TR" smtClean="0"/>
              <a:pPr>
                <a:defRPr/>
              </a:pPr>
              <a:t>07.06.2012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450"/>
            <a:ext cx="2895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450"/>
            <a:ext cx="2133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D7830F-8381-4ED7-B5F6-184EBB1930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738" y="5568950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4413" y="4733925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1" name="Oval 80"/>
          <p:cNvSpPr/>
          <p:nvPr/>
        </p:nvSpPr>
        <p:spPr>
          <a:xfrm rot="6197586" flipV="1">
            <a:off x="8293100" y="495300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3763" y="4976813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538" y="529590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4" name="Oval 83"/>
          <p:cNvSpPr/>
          <p:nvPr/>
        </p:nvSpPr>
        <p:spPr>
          <a:xfrm rot="6197586" flipV="1">
            <a:off x="200025" y="5915025"/>
            <a:ext cx="215900" cy="2159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8225" y="5767388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038" y="60960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7" name="Oval 86"/>
          <p:cNvSpPr/>
          <p:nvPr/>
        </p:nvSpPr>
        <p:spPr>
          <a:xfrm rot="6197586" flipV="1">
            <a:off x="7639050" y="6462713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425" y="438467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8288" y="6403975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100" y="4338638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1" name="Oval 90"/>
          <p:cNvSpPr/>
          <p:nvPr/>
        </p:nvSpPr>
        <p:spPr>
          <a:xfrm rot="6197586" flipV="1">
            <a:off x="8616950" y="445135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2" name="Oval 91"/>
          <p:cNvSpPr/>
          <p:nvPr/>
        </p:nvSpPr>
        <p:spPr>
          <a:xfrm rot="6197586" flipV="1">
            <a:off x="8558213" y="459422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2888" y="624205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63" y="61960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7" name="Oval 96"/>
          <p:cNvSpPr/>
          <p:nvPr/>
        </p:nvSpPr>
        <p:spPr>
          <a:xfrm rot="6197586" flipV="1">
            <a:off x="254000" y="6308725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8" name="Oval 97"/>
          <p:cNvSpPr/>
          <p:nvPr/>
        </p:nvSpPr>
        <p:spPr>
          <a:xfrm rot="6197586" flipV="1">
            <a:off x="193675" y="6451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  <p:sldLayoutId id="2147484427" r:id="rId12"/>
    <p:sldLayoutId id="214748441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9pPr>
    </p:titleStyle>
    <p:bodyStyle>
      <a:lvl1pPr marL="2286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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rtl="0" eaLnBrk="0" fontAlgn="base" hangingPunct="0"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rtl="0" eaLnBrk="0" fontAlgn="base" hangingPunct="0">
        <a:spcBef>
          <a:spcPts val="1000"/>
        </a:spcBef>
        <a:spcAft>
          <a:spcPct val="0"/>
        </a:spcAft>
        <a:buFont typeface="Wingdings" pitchFamily="2" charset="2"/>
        <a:buChar char="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rtl="0" eaLnBrk="0" fontAlgn="base" hangingPunct="0"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1000"/>
        </a:spcBef>
        <a:spcAft>
          <a:spcPct val="0"/>
        </a:spcAft>
        <a:buFont typeface="Wingdings" pitchFamily="2" charset="2"/>
        <a:buChar char="l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8/89/G%C3%B6reme_Valley_in_Cappadocia.jpg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8/89/G%C3%B6reme_Valley_in_Cappadocia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8/89/G%C3%B6reme_Valley_in_Cappadocia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9/G%C3%B6reme_Valley_in_Cappadocia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9/G%C3%B6reme_Valley_in_Cappadocia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8/89/G%C3%B6reme_Valley_in_Cappadocia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upload.wikimedia.org/wikipedia/commons/8/89/G%C3%B6reme_Valley_in_Cappadocia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5.jpeg"/><Relationship Id="rId7" Type="http://schemas.openxmlformats.org/officeDocument/2006/relationships/image" Target="../media/image72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jpeg"/><Relationship Id="rId5" Type="http://schemas.openxmlformats.org/officeDocument/2006/relationships/image" Target="../media/image63.jpeg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9/G%C3%B6reme_Valley_in_Cappadocia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9/G%C3%B6reme_Valley_in_Cappadocia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8/89/G%C3%B6reme_Valley_in_Cappadocia.jpg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8/89/G%C3%B6reme_Valley_in_Cappadocia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8/89/G%C3%B6reme_Valley_in_Cappadocia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8/89/G%C3%B6reme_Valley_in_Cappadocia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95000"/>
                <a:lumMod val="95000"/>
              </a:schemeClr>
            </a:gs>
            <a:gs pos="60000">
              <a:schemeClr val="bg1">
                <a:satMod val="125000"/>
                <a:lumOff val="10000"/>
                <a:lumMod val="100000"/>
              </a:schemeClr>
            </a:gs>
            <a:gs pos="100000">
              <a:schemeClr val="bg1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Dosya:Göreme Valley in Cappadocia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6687" r="16687"/>
          <a:stretch>
            <a:fillRect/>
          </a:stretch>
        </p:blipFill>
        <p:spPr bwMode="auto">
          <a:xfrm>
            <a:off x="3851920" y="1628800"/>
            <a:ext cx="4923928" cy="4923928"/>
          </a:xfr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332656"/>
            <a:ext cx="6552728" cy="244827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cs typeface="Arial" pitchFamily="34" charset="0"/>
              </a:rPr>
              <a:t>Environmental Performance of Tourism Accommodations in Protected Areas and Tourism </a:t>
            </a:r>
            <a:r>
              <a:rPr lang="en-GB" sz="3200" b="1" dirty="0" err="1" smtClean="0">
                <a:cs typeface="Arial" pitchFamily="34" charset="0"/>
              </a:rPr>
              <a:t>Ecolabels</a:t>
            </a:r>
            <a:r>
              <a:rPr lang="en-GB" sz="3200" b="1" dirty="0" smtClean="0">
                <a:cs typeface="Arial" pitchFamily="34" charset="0"/>
              </a:rPr>
              <a:t> in Turkey</a:t>
            </a:r>
            <a:endParaRPr lang="tr-TR" sz="3200" b="1" dirty="0">
              <a:solidFill>
                <a:schemeClr val="accent6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14340" name="14 Metin kutusu"/>
          <p:cNvSpPr txBox="1">
            <a:spLocks noChangeArrowheads="1"/>
          </p:cNvSpPr>
          <p:nvPr/>
        </p:nvSpPr>
        <p:spPr bwMode="auto">
          <a:xfrm>
            <a:off x="1403350" y="5300663"/>
            <a:ext cx="3384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>
                <a:latin typeface="Arial Black" pitchFamily="34" charset="0"/>
              </a:rPr>
              <a:t>Nazmiye Erdoğan</a:t>
            </a:r>
          </a:p>
          <a:p>
            <a:r>
              <a:rPr lang="tr-TR" sz="2000" b="1">
                <a:latin typeface="Arial Black" pitchFamily="34" charset="0"/>
              </a:rPr>
              <a:t>Başkent University</a:t>
            </a:r>
          </a:p>
          <a:p>
            <a:r>
              <a:rPr lang="tr-TR" sz="2000" b="1">
                <a:latin typeface="Arial Black" pitchFamily="34" charset="0"/>
              </a:rPr>
              <a:t>                    Turkey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Dikdörtgen"/>
          <p:cNvSpPr>
            <a:spLocks noChangeArrowheads="1"/>
          </p:cNvSpPr>
          <p:nvPr/>
        </p:nvSpPr>
        <p:spPr bwMode="auto">
          <a:xfrm>
            <a:off x="971550" y="1857375"/>
            <a:ext cx="72009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 dirty="0"/>
              <a:t>S</a:t>
            </a:r>
            <a:r>
              <a:rPr lang="en-US" sz="2800" dirty="0"/>
              <a:t>elf-regulatory mechanisms for improving the industry's environmental performance </a:t>
            </a:r>
            <a:endParaRPr lang="tr-TR" sz="2800" dirty="0"/>
          </a:p>
          <a:p>
            <a:pPr>
              <a:buFont typeface="Wingdings" pitchFamily="2" charset="2"/>
              <a:buChar char="ü"/>
            </a:pPr>
            <a:endParaRPr lang="tr-TR" sz="2800" dirty="0"/>
          </a:p>
          <a:p>
            <a:r>
              <a:rPr lang="en-US" sz="2800" dirty="0"/>
              <a:t>Many of the standards focus on accommodation, and in particular on hotels, but there are also very specific standards </a:t>
            </a:r>
            <a:r>
              <a:rPr lang="en-US" sz="2800" dirty="0" smtClean="0"/>
              <a:t>covering</a:t>
            </a:r>
            <a:r>
              <a:rPr lang="tr-TR" sz="2800" dirty="0" smtClean="0"/>
              <a:t> </a:t>
            </a:r>
            <a:r>
              <a:rPr lang="en-US" sz="2800" dirty="0" smtClean="0"/>
              <a:t>beaches</a:t>
            </a:r>
            <a:r>
              <a:rPr lang="en-US" sz="2800" dirty="0"/>
              <a:t>, </a:t>
            </a:r>
            <a:r>
              <a:rPr lang="tr-TR" sz="2800" dirty="0" err="1" smtClean="0"/>
              <a:t>marinas</a:t>
            </a:r>
            <a:r>
              <a:rPr lang="tr-TR" sz="2800" dirty="0" smtClean="0"/>
              <a:t>, </a:t>
            </a:r>
            <a:r>
              <a:rPr lang="tr-TR" sz="2800" dirty="0" err="1" smtClean="0"/>
              <a:t>travel</a:t>
            </a:r>
            <a:r>
              <a:rPr lang="tr-TR" sz="2800" dirty="0" smtClean="0"/>
              <a:t> </a:t>
            </a:r>
            <a:r>
              <a:rPr lang="tr-TR" sz="2800" dirty="0" err="1" smtClean="0"/>
              <a:t>agency</a:t>
            </a:r>
            <a:r>
              <a:rPr lang="tr-TR" sz="2800" dirty="0" smtClean="0"/>
              <a:t>, </a:t>
            </a:r>
            <a:r>
              <a:rPr lang="tr-TR" sz="2800" dirty="0" err="1" smtClean="0"/>
              <a:t>tour</a:t>
            </a:r>
            <a:r>
              <a:rPr lang="tr-TR" sz="2800" dirty="0" smtClean="0"/>
              <a:t> </a:t>
            </a:r>
            <a:r>
              <a:rPr lang="tr-TR" sz="2800" dirty="0" err="1" smtClean="0"/>
              <a:t>operators</a:t>
            </a:r>
            <a:r>
              <a:rPr lang="tr-TR" sz="2800" dirty="0" smtClean="0"/>
              <a:t>, </a:t>
            </a:r>
            <a:r>
              <a:rPr lang="en-US" sz="2800" dirty="0" smtClean="0"/>
              <a:t>tour </a:t>
            </a:r>
            <a:r>
              <a:rPr lang="en-US" sz="2800" dirty="0"/>
              <a:t>guides, protected areas</a:t>
            </a:r>
            <a:endParaRPr lang="tr-TR" sz="2800" dirty="0"/>
          </a:p>
          <a:p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1214438" y="857250"/>
            <a:ext cx="6842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sng" dirty="0">
                <a:solidFill>
                  <a:srgbClr val="FFFF00"/>
                </a:solidFill>
                <a:latin typeface="+mj-lt"/>
              </a:rPr>
              <a:t>Awards and </a:t>
            </a:r>
            <a:r>
              <a:rPr lang="en-US" sz="3200" u="sng" dirty="0" err="1">
                <a:solidFill>
                  <a:srgbClr val="FFFF00"/>
                </a:solidFill>
                <a:latin typeface="+mj-lt"/>
              </a:rPr>
              <a:t>ecolabel</a:t>
            </a:r>
            <a:r>
              <a:rPr lang="en-US" sz="3200" u="sng" dirty="0">
                <a:solidFill>
                  <a:srgbClr val="FFFF00"/>
                </a:solidFill>
                <a:latin typeface="+mj-lt"/>
              </a:rPr>
              <a:t> accreditation</a:t>
            </a:r>
            <a:endParaRPr lang="tr-TR" sz="3200" u="sng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Picture 5" descr="Dosya:Göreme Valley in Cappadoc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687" r="16687"/>
          <a:stretch>
            <a:fillRect/>
          </a:stretch>
        </p:blipFill>
        <p:spPr bwMode="auto">
          <a:xfrm>
            <a:off x="467544" y="1844824"/>
            <a:ext cx="432048" cy="432048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Dosya:Göreme Valley in Cappadoc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687" r="16687"/>
          <a:stretch>
            <a:fillRect/>
          </a:stretch>
        </p:blipFill>
        <p:spPr bwMode="auto">
          <a:xfrm>
            <a:off x="395536" y="3140968"/>
            <a:ext cx="432048" cy="432048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043608" y="1628800"/>
            <a:ext cx="79208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cs typeface="Times New Roman" pitchFamily="18" charset="0"/>
              </a:rPr>
              <a:t>Turkey will continue to implement projects to preserve the environment and its cultural identity. </a:t>
            </a:r>
            <a:endParaRPr lang="tr-TR" sz="2800" dirty="0">
              <a:cs typeface="Times New Roman" pitchFamily="18" charset="0"/>
            </a:endParaRPr>
          </a:p>
          <a:p>
            <a:pPr indent="252413" eaLnBrk="0" hangingPunct="0">
              <a:defRPr/>
            </a:pPr>
            <a:endParaRPr lang="tr-TR" sz="2800" dirty="0"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tr-TR" sz="2800" dirty="0" smtClean="0">
                <a:cs typeface="Times New Roman" pitchFamily="18" charset="0"/>
              </a:rPr>
              <a:t>T</a:t>
            </a:r>
            <a:r>
              <a:rPr lang="en-US" sz="2800" dirty="0" smtClean="0">
                <a:cs typeface="Times New Roman" pitchFamily="18" charset="0"/>
              </a:rPr>
              <a:t>o </a:t>
            </a:r>
            <a:r>
              <a:rPr lang="en-US" sz="2800" dirty="0">
                <a:cs typeface="Times New Roman" pitchFamily="18" charset="0"/>
              </a:rPr>
              <a:t>evaluate the effects of </a:t>
            </a:r>
            <a:r>
              <a:rPr lang="en-US" sz="2800" dirty="0" smtClean="0">
                <a:cs typeface="Times New Roman" pitchFamily="18" charset="0"/>
              </a:rPr>
              <a:t>tourism</a:t>
            </a: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on</a:t>
            </a: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environment </a:t>
            </a:r>
            <a:endParaRPr lang="tr-TR" sz="2800" dirty="0" smtClean="0">
              <a:cs typeface="Times New Roman" pitchFamily="18" charset="0"/>
            </a:endParaRPr>
          </a:p>
          <a:p>
            <a:pPr eaLnBrk="0" hangingPunct="0">
              <a:defRPr/>
            </a:pPr>
            <a:endParaRPr lang="tr-TR" sz="2800" dirty="0" smtClean="0"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tr-TR" sz="2800" dirty="0" smtClean="0">
                <a:cs typeface="Times New Roman" pitchFamily="18" charset="0"/>
              </a:rPr>
              <a:t>R</a:t>
            </a:r>
            <a:r>
              <a:rPr lang="en-US" sz="2800" dirty="0" err="1" smtClean="0">
                <a:cs typeface="Times New Roman" pitchFamily="18" charset="0"/>
              </a:rPr>
              <a:t>elevant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campaigns started in 1992</a:t>
            </a:r>
            <a:endParaRPr lang="en-US" sz="2800" dirty="0"/>
          </a:p>
        </p:txBody>
      </p:sp>
      <p:sp>
        <p:nvSpPr>
          <p:cNvPr id="24579" name="2 Dikdörtgen"/>
          <p:cNvSpPr>
            <a:spLocks noChangeArrowheads="1"/>
          </p:cNvSpPr>
          <p:nvPr/>
        </p:nvSpPr>
        <p:spPr bwMode="auto">
          <a:xfrm>
            <a:off x="428625" y="642938"/>
            <a:ext cx="659164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52413" algn="ctr" eaLnBrk="0" hangingPunct="0"/>
            <a:r>
              <a:rPr lang="tr-TR" sz="2400" b="1" dirty="0">
                <a:solidFill>
                  <a:srgbClr val="FFFF00"/>
                </a:solidFill>
                <a:latin typeface="Arial Black" pitchFamily="34" charset="0"/>
              </a:rPr>
              <a:t>E</a:t>
            </a:r>
            <a:r>
              <a:rPr lang="en-US" sz="2400" b="1" dirty="0" err="1">
                <a:solidFill>
                  <a:srgbClr val="FFFF00"/>
                </a:solidFill>
                <a:latin typeface="Arial Black" pitchFamily="34" charset="0"/>
              </a:rPr>
              <a:t>colabel</a:t>
            </a:r>
            <a:r>
              <a:rPr lang="en-US" sz="24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tr-TR" sz="2400" b="1" dirty="0">
                <a:solidFill>
                  <a:srgbClr val="FFFF00"/>
                </a:solidFill>
                <a:latin typeface="Arial Black" pitchFamily="34" charset="0"/>
              </a:rPr>
              <a:t>S</a:t>
            </a:r>
            <a:r>
              <a:rPr lang="en-US" sz="2400" b="1" dirty="0" err="1">
                <a:solidFill>
                  <a:srgbClr val="FFFF00"/>
                </a:solidFill>
                <a:latin typeface="Arial Black" pitchFamily="34" charset="0"/>
              </a:rPr>
              <a:t>chemes</a:t>
            </a:r>
            <a:r>
              <a:rPr lang="en-US" sz="2400" b="1" dirty="0">
                <a:solidFill>
                  <a:srgbClr val="FFFF00"/>
                </a:solidFill>
                <a:latin typeface="Arial Black" pitchFamily="34" charset="0"/>
              </a:rPr>
              <a:t> in </a:t>
            </a:r>
            <a:r>
              <a:rPr lang="tr-TR" sz="2400" b="1" dirty="0">
                <a:solidFill>
                  <a:srgbClr val="FFFF00"/>
                </a:solidFill>
                <a:latin typeface="Arial Black" pitchFamily="34" charset="0"/>
              </a:rPr>
              <a:t>T</a:t>
            </a:r>
            <a:r>
              <a:rPr lang="en-US" sz="2400" b="1" dirty="0" err="1">
                <a:solidFill>
                  <a:srgbClr val="FFFF00"/>
                </a:solidFill>
                <a:latin typeface="Arial Black" pitchFamily="34" charset="0"/>
              </a:rPr>
              <a:t>urkey</a:t>
            </a:r>
            <a:r>
              <a:rPr lang="en-US" sz="2400" b="1" dirty="0">
                <a:solidFill>
                  <a:srgbClr val="FFFF00"/>
                </a:solidFill>
                <a:latin typeface="Arial Black" pitchFamily="34" charset="0"/>
              </a:rPr>
              <a:t>   </a:t>
            </a:r>
          </a:p>
        </p:txBody>
      </p:sp>
      <p:pic>
        <p:nvPicPr>
          <p:cNvPr id="5" name="Picture 5" descr="Dosya:Göreme Valley in Cappadoc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687" r="16687"/>
          <a:stretch>
            <a:fillRect/>
          </a:stretch>
        </p:blipFill>
        <p:spPr bwMode="auto">
          <a:xfrm>
            <a:off x="611560" y="1700808"/>
            <a:ext cx="360040" cy="36004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Dosya:Göreme Valley in Cappadoc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687" r="16687"/>
          <a:stretch>
            <a:fillRect/>
          </a:stretch>
        </p:blipFill>
        <p:spPr bwMode="auto">
          <a:xfrm>
            <a:off x="611560" y="3068960"/>
            <a:ext cx="360040" cy="36004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428596" y="1214423"/>
          <a:ext cx="8245425" cy="5309017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1246167"/>
                <a:gridCol w="1182725"/>
                <a:gridCol w="1282464"/>
                <a:gridCol w="1217866"/>
                <a:gridCol w="1214446"/>
                <a:gridCol w="1071570"/>
                <a:gridCol w="1030187"/>
              </a:tblGrid>
              <a:tr h="1189803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Ecolabel</a:t>
                      </a:r>
                      <a:r>
                        <a:rPr lang="en-US" sz="1600" b="1" kern="1200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award</a:t>
                      </a:r>
                      <a:endParaRPr lang="tr-TR" sz="1600" b="1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Pine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Award</a:t>
                      </a:r>
                      <a:endParaRPr lang="tr-TR" sz="16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tr-TR" sz="1400" b="1" dirty="0" err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National</a:t>
                      </a:r>
                      <a:r>
                        <a:rPr lang="tr-TR" sz="14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tr-TR" sz="1400" b="1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78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Green 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Star</a:t>
                      </a:r>
                      <a:endParaRPr lang="tr-TR" sz="16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tr-TR" sz="1400" b="1" dirty="0" err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National</a:t>
                      </a:r>
                      <a:r>
                        <a:rPr lang="tr-TR" sz="14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White</a:t>
                      </a:r>
                      <a:endParaRPr lang="tr-TR" sz="16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Star</a:t>
                      </a:r>
                      <a:endParaRPr lang="tr-TR" sz="16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tr-TR" sz="1400" b="1" dirty="0" err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National</a:t>
                      </a:r>
                      <a:r>
                        <a:rPr lang="tr-TR" sz="14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Greening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Hotels</a:t>
                      </a:r>
                      <a:endParaRPr lang="tr-TR" sz="16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Green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Globe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tr-TR" sz="16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Green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Key</a:t>
                      </a:r>
                      <a:endParaRPr lang="tr-TR" sz="16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446">
                <a:tc>
                  <a:txBody>
                    <a:bodyPr/>
                    <a:lstStyle/>
                    <a:p>
                      <a:pPr marL="0" indent="952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Status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Voluntary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tr-TR" sz="1400" b="1" dirty="0" smtClean="0">
                          <a:latin typeface="Arial" pitchFamily="34" charset="0"/>
                          <a:cs typeface="Arial" pitchFamily="34" charset="0"/>
                        </a:rPr>
                        <a:t>ol.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tr-TR" sz="1400" b="1" dirty="0" smtClean="0">
                          <a:latin typeface="Arial" pitchFamily="34" charset="0"/>
                          <a:cs typeface="Arial" pitchFamily="34" charset="0"/>
                        </a:rPr>
                        <a:t>ol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Vol</a:t>
                      </a:r>
                      <a:r>
                        <a:rPr lang="tr-TR" sz="14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Vol</a:t>
                      </a:r>
                      <a:r>
                        <a:rPr lang="tr-TR" sz="14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Vol</a:t>
                      </a:r>
                      <a:r>
                        <a:rPr lang="tr-TR" sz="14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646">
                <a:tc>
                  <a:txBody>
                    <a:bodyPr/>
                    <a:lstStyle/>
                    <a:p>
                      <a:pPr marL="0" indent="952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Focus</a:t>
                      </a:r>
                      <a:r>
                        <a:rPr lang="tr-TR" sz="16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6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Area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303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err="1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Accomod</a:t>
                      </a:r>
                      <a:r>
                        <a:rPr lang="tr-TR" sz="1400" b="1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Accomod</a:t>
                      </a:r>
                      <a:r>
                        <a:rPr lang="tr-TR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52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952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Accomod</a:t>
                      </a:r>
                      <a:r>
                        <a:rPr lang="tr-TR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52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Accomod</a:t>
                      </a:r>
                      <a:r>
                        <a:rPr lang="tr-TR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All</a:t>
                      </a:r>
                      <a:endParaRPr lang="en-US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52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All</a:t>
                      </a:r>
                      <a:endParaRPr lang="tr-TR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882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Initiation &amp;</a:t>
                      </a:r>
                      <a:endParaRPr lang="tr-TR" sz="1600" b="1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Cessation Date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1992 -2008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17303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r>
                        <a:rPr lang="tr-TR" sz="14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r>
                        <a:rPr lang="tr-TR" sz="14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2009-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1994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1994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446">
                <a:tc>
                  <a:txBody>
                    <a:bodyPr/>
                    <a:lstStyle/>
                    <a:p>
                      <a:pPr marL="0" indent="952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Cert</a:t>
                      </a:r>
                      <a:r>
                        <a:rPr lang="tr-TR" sz="16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ifi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ed</a:t>
                      </a:r>
                      <a:endParaRPr lang="tr-TR" sz="16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952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Member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Not </a:t>
                      </a:r>
                      <a:r>
                        <a:rPr lang="tr-TR" sz="14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used</a:t>
                      </a:r>
                      <a:r>
                        <a:rPr lang="tr-TR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4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anymore</a:t>
                      </a:r>
                      <a:endParaRPr lang="tr-TR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22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hotels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40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hotels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43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hotels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hotels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hotels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829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of </a:t>
                      </a:r>
                      <a:r>
                        <a:rPr lang="tr-TR" sz="16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Criteria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122 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55 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87 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862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Certifying</a:t>
                      </a:r>
                      <a:endParaRPr lang="tr-TR" sz="1600" b="1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Authority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MCT</a:t>
                      </a:r>
                      <a:r>
                        <a:rPr lang="tr-TR" sz="1400" b="1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</a:p>
                    <a:p>
                      <a:pPr marL="0" indent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Public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Authority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MC</a:t>
                      </a:r>
                      <a:r>
                        <a:rPr lang="tr-TR" sz="1400" b="1" dirty="0" smtClean="0">
                          <a:latin typeface="Arial" pitchFamily="34" charset="0"/>
                          <a:cs typeface="Arial" pitchFamily="34" charset="0"/>
                        </a:rPr>
                        <a:t>TR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tr-TR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Public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Authority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TUROFED </a:t>
                      </a:r>
                      <a:endParaRPr lang="tr-TR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NGO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TUROB</a:t>
                      </a:r>
                      <a:endParaRPr lang="tr-TR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NGO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WTTC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HORESTA</a:t>
                      </a:r>
                      <a:endParaRPr lang="tr-TR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NGO</a:t>
                      </a:r>
                      <a:endParaRPr lang="tr-T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68" name="Rectangle 1"/>
          <p:cNvSpPr>
            <a:spLocks noChangeArrowheads="1"/>
          </p:cNvSpPr>
          <p:nvPr/>
        </p:nvSpPr>
        <p:spPr bwMode="auto">
          <a:xfrm>
            <a:off x="323850" y="261938"/>
            <a:ext cx="8496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52413" algn="ctr" eaLnBrk="0" hangingPunct="0"/>
            <a:r>
              <a:rPr lang="tr-TR" sz="2400" b="1">
                <a:solidFill>
                  <a:srgbClr val="FFFF00"/>
                </a:solidFill>
                <a:latin typeface="Arial Black" pitchFamily="34" charset="0"/>
              </a:rPr>
              <a:t>E</a:t>
            </a:r>
            <a:r>
              <a:rPr lang="en-US" sz="2400" b="1">
                <a:solidFill>
                  <a:srgbClr val="FFFF00"/>
                </a:solidFill>
                <a:latin typeface="Arial Black" pitchFamily="34" charset="0"/>
              </a:rPr>
              <a:t>colabel </a:t>
            </a:r>
            <a:r>
              <a:rPr lang="tr-TR" sz="2400" b="1">
                <a:solidFill>
                  <a:srgbClr val="FFFF00"/>
                </a:solidFill>
                <a:latin typeface="Arial Black" pitchFamily="34" charset="0"/>
              </a:rPr>
              <a:t>S</a:t>
            </a:r>
            <a:r>
              <a:rPr lang="en-US" sz="2400" b="1">
                <a:solidFill>
                  <a:srgbClr val="FFFF00"/>
                </a:solidFill>
                <a:latin typeface="Arial Black" pitchFamily="34" charset="0"/>
              </a:rPr>
              <a:t>chemes for</a:t>
            </a:r>
            <a:r>
              <a:rPr lang="tr-TR" sz="2400" b="1">
                <a:solidFill>
                  <a:srgbClr val="FFFF00"/>
                </a:solidFill>
                <a:latin typeface="Arial Black" pitchFamily="34" charset="0"/>
              </a:rPr>
              <a:t> T</a:t>
            </a:r>
            <a:r>
              <a:rPr lang="en-US" sz="2400" b="1">
                <a:solidFill>
                  <a:srgbClr val="FFFF00"/>
                </a:solidFill>
                <a:latin typeface="Arial Black" pitchFamily="34" charset="0"/>
              </a:rPr>
              <a:t>ourism </a:t>
            </a:r>
            <a:r>
              <a:rPr lang="tr-TR" sz="2400" b="1">
                <a:solidFill>
                  <a:srgbClr val="FFFF00"/>
                </a:solidFill>
                <a:latin typeface="Arial Black" pitchFamily="34" charset="0"/>
              </a:rPr>
              <a:t>A</a:t>
            </a:r>
            <a:r>
              <a:rPr lang="en-US" sz="2400" b="1">
                <a:solidFill>
                  <a:srgbClr val="FFFF00"/>
                </a:solidFill>
                <a:latin typeface="Arial Black" pitchFamily="34" charset="0"/>
              </a:rPr>
              <a:t>ccommodation </a:t>
            </a:r>
            <a:endParaRPr lang="tr-TR" sz="2400" b="1">
              <a:solidFill>
                <a:srgbClr val="FFFF00"/>
              </a:solidFill>
              <a:latin typeface="Arial Black" pitchFamily="34" charset="0"/>
            </a:endParaRPr>
          </a:p>
          <a:p>
            <a:pPr indent="252413" algn="ctr" eaLnBrk="0" hangingPunct="0"/>
            <a:r>
              <a:rPr lang="en-US" sz="2400" b="1">
                <a:solidFill>
                  <a:srgbClr val="FFFF00"/>
                </a:solidFill>
                <a:latin typeface="Arial Black" pitchFamily="34" charset="0"/>
              </a:rPr>
              <a:t>in </a:t>
            </a:r>
            <a:r>
              <a:rPr lang="tr-TR" sz="2400" b="1">
                <a:solidFill>
                  <a:srgbClr val="FFFF00"/>
                </a:solidFill>
                <a:latin typeface="Arial Black" pitchFamily="34" charset="0"/>
              </a:rPr>
              <a:t>T</a:t>
            </a:r>
            <a:r>
              <a:rPr lang="en-US" sz="2400" b="1">
                <a:solidFill>
                  <a:srgbClr val="FFFF00"/>
                </a:solidFill>
                <a:latin typeface="Arial Black" pitchFamily="34" charset="0"/>
              </a:rPr>
              <a:t>urkey  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95000"/>
                <a:lumMod val="95000"/>
              </a:schemeClr>
            </a:gs>
            <a:gs pos="60000">
              <a:schemeClr val="bg1">
                <a:satMod val="125000"/>
                <a:lumOff val="10000"/>
                <a:lumMod val="100000"/>
              </a:schemeClr>
            </a:gs>
            <a:gs pos="100000">
              <a:schemeClr val="bg1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eyaz_yild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44824"/>
            <a:ext cx="2681878" cy="2304257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3" descr="tesisyesilbayr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2656"/>
            <a:ext cx="2448879" cy="220486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539552" y="3212976"/>
            <a:ext cx="2304256" cy="3168352"/>
          </a:xfr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tr-TR" sz="3200" dirty="0" err="1" smtClean="0"/>
              <a:t>National</a:t>
            </a:r>
            <a:r>
              <a:rPr lang="tr-TR" sz="3200" dirty="0" smtClean="0"/>
              <a:t> ECOLABEL</a:t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2000" b="1" dirty="0" err="1" smtClean="0">
                <a:latin typeface="Arial Black" pitchFamily="34" charset="0"/>
                <a:cs typeface="Arial" pitchFamily="34" charset="0"/>
              </a:rPr>
              <a:t>Pine</a:t>
            </a:r>
            <a:r>
              <a:rPr lang="tr-TR" sz="20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 Black" pitchFamily="34" charset="0"/>
                <a:cs typeface="Arial" pitchFamily="34" charset="0"/>
              </a:rPr>
              <a:t>award</a:t>
            </a:r>
            <a:r>
              <a:rPr lang="tr-TR" sz="2000" b="1" dirty="0" smtClean="0">
                <a:latin typeface="Arial Black" pitchFamily="34" charset="0"/>
              </a:rPr>
              <a:t/>
            </a:r>
            <a:br>
              <a:rPr lang="tr-TR" sz="2000" b="1" dirty="0" smtClean="0">
                <a:latin typeface="Arial Black" pitchFamily="34" charset="0"/>
              </a:rPr>
            </a:br>
            <a:r>
              <a:rPr lang="tr-TR" sz="2000" b="1" dirty="0" err="1" smtClean="0">
                <a:latin typeface="Arial Black" pitchFamily="34" charset="0"/>
                <a:cs typeface="Arial" pitchFamily="34" charset="0"/>
              </a:rPr>
              <a:t>Green</a:t>
            </a:r>
            <a:r>
              <a:rPr lang="tr-TR" sz="2000" b="1" dirty="0" smtClean="0">
                <a:latin typeface="Arial Black" pitchFamily="34" charset="0"/>
                <a:cs typeface="Arial" pitchFamily="34" charset="0"/>
              </a:rPr>
              <a:t> Star</a:t>
            </a:r>
            <a:br>
              <a:rPr lang="tr-TR" sz="2000" b="1" dirty="0" smtClean="0">
                <a:latin typeface="Arial Black" pitchFamily="34" charset="0"/>
                <a:cs typeface="Arial" pitchFamily="34" charset="0"/>
              </a:rPr>
            </a:br>
            <a:r>
              <a:rPr lang="tr-TR" sz="2000" b="1" dirty="0" err="1" smtClean="0">
                <a:latin typeface="Arial Black" pitchFamily="34" charset="0"/>
                <a:cs typeface="Arial" pitchFamily="34" charset="0"/>
              </a:rPr>
              <a:t>White</a:t>
            </a:r>
            <a:r>
              <a:rPr lang="tr-TR" sz="2000" b="1" dirty="0" smtClean="0">
                <a:latin typeface="Arial Black" pitchFamily="34" charset="0"/>
                <a:cs typeface="Arial" pitchFamily="34" charset="0"/>
              </a:rPr>
              <a:t> Star</a:t>
            </a:r>
            <a:endParaRPr lang="tr-TR" sz="2000" dirty="0">
              <a:latin typeface="Arial Black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6732240" y="2852936"/>
            <a:ext cx="2233290" cy="40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000" b="1" spc="2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tr-TR" sz="2000" b="1" spc="200" dirty="0" err="1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Green</a:t>
            </a:r>
            <a:r>
              <a:rPr lang="tr-TR" sz="2000" b="1" spc="2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tr-TR" sz="2000" b="1" spc="2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Star</a:t>
            </a:r>
            <a:endParaRPr lang="tr-TR" sz="2000" dirty="0">
              <a:solidFill>
                <a:srgbClr val="FFFF00"/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3995936" y="4509120"/>
            <a:ext cx="20161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2000" b="1" spc="200" dirty="0" err="1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White</a:t>
            </a:r>
            <a:r>
              <a:rPr lang="tr-TR" sz="2000" b="1" spc="20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Star</a:t>
            </a:r>
            <a:endParaRPr lang="tr-TR" sz="2000" dirty="0">
              <a:solidFill>
                <a:srgbClr val="FFFF00"/>
              </a:solidFill>
            </a:endParaRPr>
          </a:p>
        </p:txBody>
      </p:sp>
      <p:sp>
        <p:nvSpPr>
          <p:cNvPr id="26632" name="7 Dikdörtgen"/>
          <p:cNvSpPr>
            <a:spLocks noChangeArrowheads="1"/>
          </p:cNvSpPr>
          <p:nvPr/>
        </p:nvSpPr>
        <p:spPr bwMode="auto">
          <a:xfrm>
            <a:off x="6804248" y="2852936"/>
            <a:ext cx="233975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dirty="0"/>
              <a:t/>
            </a:r>
            <a:br>
              <a:rPr lang="tr-TR" sz="2800" dirty="0"/>
            </a:br>
            <a:r>
              <a:rPr lang="tr-TR" sz="2000" b="1" dirty="0" err="1">
                <a:solidFill>
                  <a:srgbClr val="FFFF00"/>
                </a:solidFill>
              </a:rPr>
              <a:t>Pine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award</a:t>
            </a:r>
            <a:endParaRPr lang="tr-TR" sz="2000" dirty="0">
              <a:solidFill>
                <a:srgbClr val="FFFF00"/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547051E-D9EC-44EC-BE62-E06D22485CEC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95000"/>
                <a:lumMod val="95000"/>
              </a:schemeClr>
            </a:gs>
            <a:gs pos="60000">
              <a:schemeClr val="bg1">
                <a:satMod val="125000"/>
                <a:lumOff val="10000"/>
                <a:lumMod val="100000"/>
              </a:schemeClr>
            </a:gs>
            <a:gs pos="100000">
              <a:schemeClr val="bg1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67544" y="260648"/>
            <a:ext cx="6413376" cy="9807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u="sng" dirty="0" err="1" smtClean="0">
                <a:solidFill>
                  <a:srgbClr val="FFFF00"/>
                </a:solidFill>
              </a:rPr>
              <a:t>Pine</a:t>
            </a:r>
            <a:r>
              <a:rPr lang="tr-TR" u="sng" dirty="0" smtClean="0">
                <a:solidFill>
                  <a:srgbClr val="FFFF00"/>
                </a:solidFill>
              </a:rPr>
              <a:t> </a:t>
            </a:r>
            <a:r>
              <a:rPr lang="tr-TR" u="sng" dirty="0" err="1" smtClean="0">
                <a:solidFill>
                  <a:srgbClr val="FFFF00"/>
                </a:solidFill>
              </a:rPr>
              <a:t>Award</a:t>
            </a:r>
            <a:r>
              <a:rPr lang="tr-TR" u="sng" dirty="0" smtClean="0">
                <a:solidFill>
                  <a:srgbClr val="FFFF00"/>
                </a:solidFill>
              </a:rPr>
              <a:t>- </a:t>
            </a:r>
            <a:r>
              <a:rPr lang="tr-TR" u="sng" dirty="0" err="1" smtClean="0">
                <a:solidFill>
                  <a:srgbClr val="FFFF00"/>
                </a:solidFill>
              </a:rPr>
              <a:t>Tourism</a:t>
            </a:r>
            <a:r>
              <a:rPr lang="tr-TR" u="sng" dirty="0" smtClean="0">
                <a:solidFill>
                  <a:srgbClr val="FFFF00"/>
                </a:solidFill>
              </a:rPr>
              <a:t> </a:t>
            </a:r>
            <a:r>
              <a:rPr lang="tr-TR" u="sng" dirty="0" err="1" smtClean="0">
                <a:solidFill>
                  <a:srgbClr val="FFFF00"/>
                </a:solidFill>
              </a:rPr>
              <a:t>Minister</a:t>
            </a:r>
            <a:endParaRPr lang="tr-TR" u="sng" dirty="0">
              <a:solidFill>
                <a:srgbClr val="FFFF00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491880" y="1052736"/>
            <a:ext cx="3348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1800"/>
              </a:spcBef>
              <a:defRPr/>
            </a:pPr>
            <a:r>
              <a:rPr lang="tr-TR" sz="2000" b="1" u="sng" dirty="0" smtClean="0">
                <a:solidFill>
                  <a:srgbClr val="FFFF00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+mj-lt"/>
                <a:cs typeface="+mn-cs"/>
              </a:rPr>
              <a:t>  F</a:t>
            </a:r>
            <a:r>
              <a:rPr lang="en-US" sz="2000" b="1" u="sng" dirty="0" err="1">
                <a:solidFill>
                  <a:srgbClr val="FFFF00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+mj-lt"/>
                <a:cs typeface="+mn-cs"/>
              </a:rPr>
              <a:t>riend</a:t>
            </a:r>
            <a:r>
              <a:rPr lang="en-US" sz="2000" b="1" u="sng" dirty="0">
                <a:solidFill>
                  <a:srgbClr val="FFFF00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+mj-lt"/>
                <a:cs typeface="+mn-cs"/>
              </a:rPr>
              <a:t> of the </a:t>
            </a:r>
            <a:r>
              <a:rPr lang="tr-TR" sz="2000" b="1" u="sng" dirty="0">
                <a:solidFill>
                  <a:srgbClr val="FFFF00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+mj-lt"/>
                <a:cs typeface="+mn-cs"/>
              </a:rPr>
              <a:t>E</a:t>
            </a:r>
            <a:r>
              <a:rPr lang="en-US" sz="2000" b="1" u="sng" dirty="0" err="1">
                <a:solidFill>
                  <a:srgbClr val="FFFF00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+mj-lt"/>
                <a:cs typeface="+mn-cs"/>
              </a:rPr>
              <a:t>nvironment</a:t>
            </a:r>
            <a:endParaRPr lang="tr-TR" sz="2000" b="1" u="sng" dirty="0">
              <a:solidFill>
                <a:srgbClr val="FFFF00"/>
              </a:solidFill>
              <a:effectLst>
                <a:outerShdw blurRad="76200" sx="101000" sy="101000" algn="ctr" rotWithShape="0">
                  <a:srgbClr val="FFFFFF">
                    <a:lumMod val="85000"/>
                    <a:alpha val="40000"/>
                  </a:srgbClr>
                </a:outerShdw>
              </a:effectLst>
              <a:latin typeface="+mj-lt"/>
              <a:cs typeface="+mn-cs"/>
            </a:endParaRPr>
          </a:p>
        </p:txBody>
      </p:sp>
      <p:pic>
        <p:nvPicPr>
          <p:cNvPr id="7" name="Picture 3" descr="tesisyesilbayr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32656"/>
            <a:ext cx="1619672" cy="145828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1 İçerik Yer Tutucusu"/>
          <p:cNvSpPr>
            <a:spLocks noGrp="1"/>
          </p:cNvSpPr>
          <p:nvPr>
            <p:ph sz="half" idx="1"/>
          </p:nvPr>
        </p:nvSpPr>
        <p:spPr>
          <a:xfrm>
            <a:off x="857224" y="1772817"/>
            <a:ext cx="7027144" cy="3456383"/>
          </a:xfrm>
          <a:ln>
            <a:noFill/>
          </a:ln>
        </p:spPr>
        <p:txBody>
          <a:bodyPr>
            <a:noAutofit/>
          </a:bodyPr>
          <a:lstStyle/>
          <a:p>
            <a:pPr marL="88900" indent="0">
              <a:buNone/>
              <a:defRPr/>
            </a:pP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H</a:t>
            </a:r>
            <a:r>
              <a:rPr lang="en-US" sz="2000" b="1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armony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of the facility with nature,</a:t>
            </a:r>
            <a:endParaRPr lang="tr-TR" sz="2000" b="1" dirty="0" smtClean="0"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4500" indent="-355600">
              <a:buNone/>
              <a:defRPr/>
            </a:pP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E</a:t>
            </a:r>
            <a:r>
              <a:rPr lang="en-US" sz="2000" b="1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nergy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and water conservation, </a:t>
            </a: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wastewater treatment and reuse</a:t>
            </a:r>
            <a:endParaRPr lang="tr-TR" sz="2000" b="1" dirty="0" smtClean="0"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indent="-266700">
              <a:buNone/>
              <a:defRPr/>
            </a:pP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E</a:t>
            </a:r>
            <a:r>
              <a:rPr lang="en-US" sz="2000" b="1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nvironmental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education materials for </a:t>
            </a: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visitors, and  training of the staff</a:t>
            </a:r>
            <a:endParaRPr lang="tr-TR" sz="2000" b="1" dirty="0" smtClean="0"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tr-TR" sz="24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tesisyesilbayr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348880"/>
            <a:ext cx="319909" cy="2880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3" descr="tesisyesilbayr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924944"/>
            <a:ext cx="319909" cy="2880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3" descr="tesisyesilbayr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789040"/>
            <a:ext cx="319909" cy="2880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82E0F-56C1-495C-BE3A-535A60A270BF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6856194" y="1916832"/>
            <a:ext cx="2287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88900" algn="ctr">
              <a:lnSpc>
                <a:spcPct val="100000"/>
              </a:lnSpc>
              <a:spcAft>
                <a:spcPts val="0"/>
              </a:spcAft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Not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used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anymore</a:t>
            </a:r>
            <a:endParaRPr lang="tr-TR" b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95000"/>
                <a:lumMod val="95000"/>
              </a:schemeClr>
            </a:gs>
            <a:gs pos="60000">
              <a:schemeClr val="bg1">
                <a:satMod val="125000"/>
                <a:lumOff val="10000"/>
                <a:lumMod val="100000"/>
              </a:schemeClr>
            </a:gs>
            <a:gs pos="100000">
              <a:schemeClr val="bg1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8352928" cy="4176464"/>
          </a:xfrm>
          <a:ln>
            <a:noFill/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tr-TR" sz="22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lang="en-US" sz="2000" b="1" dirty="0" err="1" smtClean="0">
                <a:effectLst/>
                <a:latin typeface="Arial" pitchFamily="34" charset="0"/>
                <a:cs typeface="Arial" pitchFamily="34" charset="0"/>
              </a:rPr>
              <a:t>nvironment</a:t>
            </a:r>
            <a:r>
              <a:rPr lang="en-US" sz="2000" b="1" dirty="0" smtClean="0">
                <a:effectLst/>
                <a:latin typeface="Arial" pitchFamily="34" charset="0"/>
                <a:cs typeface="Arial" pitchFamily="34" charset="0"/>
              </a:rPr>
              <a:t> policy</a:t>
            </a:r>
            <a:r>
              <a:rPr lang="tr-TR" sz="2000" b="1" dirty="0" smtClean="0"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smtClean="0">
                <a:effectLst/>
                <a:latin typeface="Arial" pitchFamily="34" charset="0"/>
                <a:cs typeface="Arial" pitchFamily="34" charset="0"/>
              </a:rPr>
              <a:t>a private eco-manager, or be audited by a specialist firm </a:t>
            </a:r>
            <a:endParaRPr lang="tr-TR" sz="20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tr-TR" sz="2000" b="1" dirty="0" smtClean="0">
                <a:effectLst/>
                <a:latin typeface="Arial" pitchFamily="34" charset="0"/>
                <a:cs typeface="Arial" pitchFamily="34" charset="0"/>
              </a:rPr>
              <a:t>   W</a:t>
            </a:r>
            <a:r>
              <a:rPr lang="en-US" sz="2000" b="1" dirty="0" err="1" smtClean="0">
                <a:effectLst/>
                <a:latin typeface="Arial" pitchFamily="34" charset="0"/>
                <a:cs typeface="Arial" pitchFamily="34" charset="0"/>
              </a:rPr>
              <a:t>ater</a:t>
            </a:r>
            <a:r>
              <a:rPr lang="en-US" sz="2000" b="1" dirty="0" smtClean="0">
                <a:effectLst/>
                <a:latin typeface="Arial" pitchFamily="34" charset="0"/>
                <a:cs typeface="Arial" pitchFamily="34" charset="0"/>
              </a:rPr>
              <a:t> and energy usage, training employees to raise their environmental awareness</a:t>
            </a:r>
            <a:endParaRPr lang="tr-TR" sz="20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tr-TR" sz="2000" b="1" dirty="0" smtClean="0">
                <a:effectLst/>
                <a:latin typeface="Arial" pitchFamily="34" charset="0"/>
                <a:cs typeface="Arial" pitchFamily="34" charset="0"/>
              </a:rPr>
              <a:t>   T</a:t>
            </a:r>
            <a:r>
              <a:rPr lang="en-US" sz="2000" b="1" dirty="0" smtClean="0">
                <a:effectLst/>
                <a:latin typeface="Arial" pitchFamily="34" charset="0"/>
                <a:cs typeface="Arial" pitchFamily="34" charset="0"/>
              </a:rPr>
              <a:t>hey should use local products in their menu at least twice a day </a:t>
            </a:r>
            <a:endParaRPr lang="tr-TR" sz="20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755576" y="476672"/>
            <a:ext cx="6264696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u="sng" dirty="0" smtClean="0">
                <a:solidFill>
                  <a:srgbClr val="FFFF00"/>
                </a:solidFill>
              </a:rPr>
              <a:t>GREEN Star-</a:t>
            </a:r>
            <a:r>
              <a:rPr lang="tr-TR" u="sng" dirty="0" err="1" smtClean="0">
                <a:solidFill>
                  <a:srgbClr val="FFFF00"/>
                </a:solidFill>
              </a:rPr>
              <a:t>Tourism</a:t>
            </a:r>
            <a:r>
              <a:rPr lang="tr-TR" u="sng" dirty="0" smtClean="0">
                <a:solidFill>
                  <a:srgbClr val="FFFF00"/>
                </a:solidFill>
              </a:rPr>
              <a:t> </a:t>
            </a:r>
            <a:r>
              <a:rPr lang="tr-TR" u="sng" dirty="0" err="1" smtClean="0">
                <a:solidFill>
                  <a:srgbClr val="FFFF00"/>
                </a:solidFill>
              </a:rPr>
              <a:t>Minister</a:t>
            </a:r>
            <a:r>
              <a:rPr lang="tr-TR" u="sng" dirty="0" smtClean="0">
                <a:solidFill>
                  <a:srgbClr val="FFFF00"/>
                </a:solidFill>
              </a:rPr>
              <a:t/>
            </a:r>
            <a:br>
              <a:rPr lang="tr-TR" u="sng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			   </a:t>
            </a:r>
            <a:r>
              <a:rPr lang="tr-TR" sz="2700" dirty="0" err="1" smtClean="0">
                <a:solidFill>
                  <a:srgbClr val="FFFF00"/>
                </a:solidFill>
              </a:rPr>
              <a:t>eco</a:t>
            </a:r>
            <a:r>
              <a:rPr lang="tr-TR" sz="2700" dirty="0" smtClean="0">
                <a:solidFill>
                  <a:srgbClr val="FFFF00"/>
                </a:solidFill>
              </a:rPr>
              <a:t>-</a:t>
            </a:r>
            <a:r>
              <a:rPr lang="tr-TR" sz="2700" dirty="0" err="1" smtClean="0">
                <a:solidFill>
                  <a:srgbClr val="FFFF00"/>
                </a:solidFill>
              </a:rPr>
              <a:t>friendly</a:t>
            </a:r>
            <a:r>
              <a:rPr lang="tr-TR" sz="2700" dirty="0" smtClean="0">
                <a:solidFill>
                  <a:srgbClr val="FFFF00"/>
                </a:solidFill>
              </a:rPr>
              <a:t> </a:t>
            </a:r>
            <a:r>
              <a:rPr lang="tr-TR" sz="2700" dirty="0" err="1" smtClean="0">
                <a:solidFill>
                  <a:srgbClr val="FFFF00"/>
                </a:solidFill>
              </a:rPr>
              <a:t>hotels</a:t>
            </a:r>
            <a:endParaRPr lang="tr-TR" sz="2700" dirty="0">
              <a:solidFill>
                <a:srgbClr val="FFFF00"/>
              </a:solidFill>
            </a:endParaRPr>
          </a:p>
        </p:txBody>
      </p:sp>
      <p:pic>
        <p:nvPicPr>
          <p:cNvPr id="7" name="Picture 2" descr="http://t0.gstatic.com/images?q=tbn:ANd9GcRx8VPIQEWkp-QWwblosbgcM5CCxFU8Gq-mUxHxHl4GN3jAA69J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1868" r="11868"/>
          <a:stretch>
            <a:fillRect/>
          </a:stretch>
        </p:blipFill>
        <p:spPr bwMode="auto">
          <a:xfrm>
            <a:off x="7236296" y="404664"/>
            <a:ext cx="1643649" cy="1512168"/>
          </a:xfr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Dosya:Göreme Valley in Cappadoc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6687" r="16687"/>
          <a:stretch>
            <a:fillRect/>
          </a:stretch>
        </p:blipFill>
        <p:spPr bwMode="auto">
          <a:xfrm>
            <a:off x="1259632" y="2636912"/>
            <a:ext cx="216024" cy="21602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5" descr="Dosya:Göreme Valley in Cappadoc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6687" r="16687"/>
          <a:stretch>
            <a:fillRect/>
          </a:stretch>
        </p:blipFill>
        <p:spPr bwMode="auto">
          <a:xfrm>
            <a:off x="1331640" y="3356992"/>
            <a:ext cx="216024" cy="21602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5" descr="Dosya:Göreme Valley in Cappadoc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6687" r="16687"/>
          <a:stretch>
            <a:fillRect/>
          </a:stretch>
        </p:blipFill>
        <p:spPr bwMode="auto">
          <a:xfrm>
            <a:off x="1331640" y="4221088"/>
            <a:ext cx="216024" cy="21602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82E0F-56C1-495C-BE3A-535A60A270BF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7020272" y="1916832"/>
            <a:ext cx="1919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177800" algn="ctr">
              <a:lnSpc>
                <a:spcPct val="100000"/>
              </a:lnSpc>
              <a:spcAft>
                <a:spcPts val="0"/>
              </a:spcAft>
            </a:pP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22 hotels</a:t>
            </a:r>
            <a:endParaRPr lang="tr-TR" sz="2400" b="1" dirty="0">
              <a:latin typeface="Arial Black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95000"/>
                <a:lumMod val="95000"/>
              </a:schemeClr>
            </a:gs>
            <a:gs pos="60000">
              <a:schemeClr val="bg1">
                <a:satMod val="125000"/>
                <a:lumOff val="10000"/>
                <a:lumMod val="100000"/>
              </a:schemeClr>
            </a:gs>
            <a:gs pos="100000">
              <a:schemeClr val="bg1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>
          <a:xfrm>
            <a:off x="323528" y="1714488"/>
            <a:ext cx="7992888" cy="4378808"/>
          </a:xfrm>
          <a:ln>
            <a:noFill/>
          </a:ln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		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Environmental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Education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Environmental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management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system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Landscape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design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	   	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Ecological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architecture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      	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Water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Wastewater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managament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971600" y="332656"/>
            <a:ext cx="6125344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u="sng" dirty="0" err="1" smtClean="0">
                <a:solidFill>
                  <a:srgbClr val="FFFF00"/>
                </a:solidFill>
              </a:rPr>
              <a:t>White</a:t>
            </a:r>
            <a:r>
              <a:rPr lang="tr-TR" u="sng" dirty="0" smtClean="0">
                <a:solidFill>
                  <a:srgbClr val="FFFF00"/>
                </a:solidFill>
              </a:rPr>
              <a:t> Star-TUROFED</a:t>
            </a:r>
            <a:br>
              <a:rPr lang="tr-TR" u="sng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Livable Environment Project</a:t>
            </a:r>
            <a:endParaRPr lang="tr-TR" sz="2000" u="sng" dirty="0">
              <a:solidFill>
                <a:srgbClr val="FFFF00"/>
              </a:solidFill>
            </a:endParaRPr>
          </a:p>
        </p:txBody>
      </p:sp>
      <p:pic>
        <p:nvPicPr>
          <p:cNvPr id="7" name="Picture 2" descr="beyaz_yild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32656"/>
            <a:ext cx="1927598" cy="165618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beyaz_yild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348880"/>
            <a:ext cx="335234" cy="28803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beyaz_yild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852936"/>
            <a:ext cx="335234" cy="28803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beyaz_yild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429000"/>
            <a:ext cx="335234" cy="28803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 descr="beyaz_yild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05064"/>
            <a:ext cx="335234" cy="28803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2" descr="beyaz_yild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581128"/>
            <a:ext cx="335234" cy="28803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82E0F-56C1-495C-BE3A-535A60A270BF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7199784" y="2060848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88900" algn="ctr">
              <a:lnSpc>
                <a:spcPct val="100000"/>
              </a:lnSpc>
              <a:spcAft>
                <a:spcPts val="0"/>
              </a:spcAft>
            </a:pP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40 hotels</a:t>
            </a:r>
            <a:endParaRPr lang="tr-TR" sz="2400" b="1" dirty="0">
              <a:latin typeface="Arial Black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95000"/>
                <a:lumMod val="95000"/>
              </a:schemeClr>
            </a:gs>
            <a:gs pos="60000">
              <a:schemeClr val="bg1">
                <a:satMod val="125000"/>
                <a:lumOff val="10000"/>
                <a:lumMod val="100000"/>
              </a:schemeClr>
            </a:gs>
            <a:gs pos="100000">
              <a:schemeClr val="bg1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://t0.gstatic.com/images?q=tbn:ANd9GcSn81PvlVmAcyPGcfw89IJ-pZi15w4CuX3CWniuDrjl7WtwFIzt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 cstate="print"/>
          <a:srcRect l="10096" r="10096"/>
          <a:stretch>
            <a:fillRect/>
          </a:stretch>
        </p:blipFill>
        <p:spPr bwMode="auto">
          <a:xfrm>
            <a:off x="3779912" y="404664"/>
            <a:ext cx="1872208" cy="1872208"/>
          </a:xfr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4" descr="http://t3.gstatic.com/images?q=tbn:ANd9GcRJkus0Vg58s1oxkpj7CNKLdW2-XXZSd43NcnbR3giDeqhth1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000372"/>
            <a:ext cx="2757674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Dikdörtgen"/>
          <p:cNvSpPr/>
          <p:nvPr/>
        </p:nvSpPr>
        <p:spPr>
          <a:xfrm>
            <a:off x="323850" y="2565400"/>
            <a:ext cx="2665413" cy="39544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800"/>
              </a:spcBef>
              <a:defRPr/>
            </a:pPr>
            <a:endParaRPr lang="tr-TR" sz="3200" dirty="0">
              <a:solidFill>
                <a:srgbClr val="FFFFFF"/>
              </a:solidFill>
              <a:effectLst>
                <a:outerShdw blurRad="76200" sx="101000" sy="101000" algn="ctr" rotWithShape="0">
                  <a:srgbClr val="FFFFFF">
                    <a:lumMod val="85000"/>
                    <a:alpha val="40000"/>
                  </a:srgbClr>
                </a:outerShdw>
              </a:effectLst>
              <a:latin typeface="Impact"/>
              <a:cs typeface="+mn-cs"/>
            </a:endParaRPr>
          </a:p>
          <a:p>
            <a:pPr algn="ctr" eaLnBrk="0" hangingPunct="0">
              <a:spcBef>
                <a:spcPts val="1800"/>
              </a:spcBef>
              <a:defRPr/>
            </a:pPr>
            <a:r>
              <a:rPr lang="tr-TR" sz="3200" dirty="0" err="1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Impact"/>
                <a:cs typeface="+mn-cs"/>
              </a:rPr>
              <a:t>International</a:t>
            </a:r>
            <a:r>
              <a:rPr lang="tr-TR" sz="3200" dirty="0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Impact"/>
                <a:cs typeface="+mn-cs"/>
              </a:rPr>
              <a:t> ECOLABEL</a:t>
            </a:r>
          </a:p>
          <a:p>
            <a:pPr algn="ctr" eaLnBrk="0" hangingPunct="0">
              <a:spcBef>
                <a:spcPts val="1800"/>
              </a:spcBef>
              <a:defRPr/>
            </a:pPr>
            <a:r>
              <a:rPr lang="tr-TR" sz="2000" b="1" dirty="0" err="1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Blue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Flag</a:t>
            </a:r>
            <a:endParaRPr lang="tr-TR" sz="2000" b="1" dirty="0">
              <a:solidFill>
                <a:srgbClr val="FFFFFF"/>
              </a:solidFill>
              <a:effectLst>
                <a:outerShdw blurRad="76200" sx="101000" sy="101000" algn="ctr" rotWithShape="0">
                  <a:srgbClr val="FFFFFF">
                    <a:lumMod val="85000"/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ts val="1800"/>
              </a:spcBef>
              <a:defRPr/>
            </a:pPr>
            <a:r>
              <a:rPr lang="tr-TR" sz="2000" b="1" dirty="0" err="1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Greenings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Hotels</a:t>
            </a:r>
            <a:endParaRPr lang="tr-TR" sz="2000" b="1" dirty="0">
              <a:solidFill>
                <a:srgbClr val="FFFFFF"/>
              </a:solidFill>
              <a:effectLst>
                <a:outerShdw blurRad="76200" sx="101000" sy="101000" algn="ctr" rotWithShape="0">
                  <a:srgbClr val="FFFFFF">
                    <a:lumMod val="85000"/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ts val="1800"/>
              </a:spcBef>
              <a:defRPr/>
            </a:pPr>
            <a:r>
              <a:rPr lang="tr-TR" sz="2000" b="1" dirty="0" err="1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Green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</a:t>
            </a:r>
            <a:endParaRPr lang="tr-TR" sz="2000" b="1" dirty="0">
              <a:solidFill>
                <a:srgbClr val="FFFFFF"/>
              </a:solidFill>
              <a:effectLst>
                <a:outerShdw blurRad="76200" sx="101000" sy="101000" algn="ctr" rotWithShape="0">
                  <a:srgbClr val="FFFFFF">
                    <a:lumMod val="85000"/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ts val="1800"/>
              </a:spcBef>
              <a:defRPr/>
            </a:pPr>
            <a:r>
              <a:rPr lang="tr-TR" sz="2000" b="1" dirty="0" err="1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Green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Globe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21</a:t>
            </a:r>
            <a:endParaRPr lang="tr-TR" sz="3200" b="1" dirty="0">
              <a:solidFill>
                <a:srgbClr val="FFFFFF"/>
              </a:solidFill>
              <a:effectLst>
                <a:outerShdw blurRad="76200" sx="101000" sy="101000" algn="ctr" rotWithShape="0">
                  <a:srgbClr val="FFFFFF">
                    <a:lumMod val="85000"/>
                    <a:alpha val="40000"/>
                  </a:srgbClr>
                </a:outerShdw>
              </a:effectLst>
              <a:latin typeface="Impact"/>
              <a:cs typeface="+mn-cs"/>
            </a:endParaRPr>
          </a:p>
        </p:txBody>
      </p:sp>
      <p:pic>
        <p:nvPicPr>
          <p:cNvPr id="30725" name="Picture 7" descr="http://nept.files.wordpress.com/2010/01/greenkey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2786063"/>
            <a:ext cx="2232025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AutoShape 9" descr="data:image/jpeg;base64,/9j/4AAQSkZJRgABAQAAAQABAAD/2wCEAAkGBhQSERQUExQVFBUWGB0aFxYXGBweHhwcHB4cHB0YHCIaICggIRklGyEYIC8iIycqLDgsIh4xNTAqNSYsLCwBCQoKDgwOGg8PGjIgHyQsKTUwMjUvLio1MjUxLC0vLCw1KiosLDQvKSwsLSwpMDA1LCwtNCw1LC0pLC4pKTQsLP/AABEIAG8AbwMBIgACEQEDEQH/xAAcAAACAwEBAQEAAAAAAAAAAAAFBgAEBwMCCAH/xABBEAACAQIDBAYJAgMFCQAAAAABAgMEEQASIQUGMUETIlFhcYEHMkJSYpGhscEU0SNy4SQzQ5LwNGNkgpSistLx/8QAGgEAAgMBAQAAAAAAAAAAAAAAAgMBBAUABv/EADERAAEDAgQDBgYCAwAAAAAAAAEAAhEDIQQSMUETUWEycYGRsfAFIqHB0eGC8RQjQv/aAAwDAQACEQMRAD8A3HExMTHLlMDtsbehpVzTOF7BxY+A4nC1vl6Qlp80MFmmGjN7Kfu3dw7ezGbPT1FSJZyJJQmskh1t/wDOwcBhjWTcrLxPxAUzkpjM70Tjtf0tObiniCj3pNT5AaDzJwsybx11S2USzOT7Mdx9Ewyej7dmkqYHeVGd1YqQWNgLXBAXnb6jBfdfdlqOrzxN01LOtg41K+0pa2hHEZh28sFLQqXDxFfK57vlPLbwWWSzMT1ixPeT+cSKpZdVZl8CR9sF99Nm9BWzLyZs6+D6/e4wQ9G+xUqKomQBljXNlOoJvYXHMDj8sMm0rObRea3CGswh1DvnWQ2yzuR2Ocw/7r4btj+lrgKmL/nj/Kn8Hyx7qd8ZJKt6eKkjmhjJDJluxVTZmHLwFsLW+9BTI6PSnKGuHiIZShFtcrAEA6/LAWOoV7NVoNLqdSQOf2nVa9sza0VQmeF1de7iO4jiD44uY+f6OoqKUpMmeLPqjagMAdR2ML8jjVdz9+kqwI3sk4HDk1uJX9vvgHMi4Wlhce2qcjxDvVNeJiYmFrSUwk+kLfP9OvQQtaZh1mHsL/7Hl3a9mGXb+2Fpad5m9kaDtY8F8zjGtkUEm0KwBiSZGLSN2LxY/geWGMbuVmY/EObFKn2nLrudu8tbUZHkCqBmYX6zDmF/Jw77ToSoaOS1Hs6E2Kg9ac8eI1yn5n7K20NkdHJNV0REcNO4VGLE5mGjZL8RfS3O+Gjam89M0EUtZCRURG6wNcHOR61j/hnQ3N+zUi2Cdcqlh2spsc11jz2I/HTdD90pf0MryyK0FHUX6MyHUFdUuBrqpa2AVDvg9FUS/p26SnLsVja4Fib6X1U8vxjhVz1G0ZDNM6pGumZtEQe6o4lvqeeP1uihVXjgLqf8ae2tuJRLgHzxMc0g1XQOGYAkg79bDb3Kp7xbxSVsokdUUgZQEB4Xvrcknnjxu/t6SjmEqWOlmU8GXsP3Bw3UlW0iBoxVBTwyJBGPIdmOdbLMFPVmf4Zkp2Xz1Bx2bZQaLs3FzGecftdqPevZ3Tfqck8Mx1ZUJysed8psQT228MXK6gXatcpVs1LAoDOPaY9YoPLKD2W78J0nQOcs0f6ZzweM3S/xJc2Hgcetm7Yn2bN1HR1axKhgyOO3TUH647LyTBiP+aoBbN4t5hFvSHvSkuWlgy9FEdSALFhoFXsVe0cfAapkUpVgykqwNwRoQRzGGzbezqWq6KSiOWaZ8rU3YbXLfCo434dlrYNL6LYERVlqSsraC2ULfsAbVvmPLEggBLqUK2IqFwg9Zt0R7cXe4VcWRz/HQdb4h74/Pf44acYUUm2ZWi/rxm/c6n8EXHj3jG2bOrlmiSVDdXUEefLxHDCnti4WvgcQajSx/aas69LW17vFTjgozt4nRR5C588V/R3tKkRJYpWaOWbq5ybDLwCq3stqTrzt2YX96Kkz18xGt5Si+RyD7YepvR5RP/Z0kKzoFZyGuxXmSpNhf6XGGGA2FnMNSriHVWQYtf3rCv127ixinBZVoqVTIwJ6zOuoLaWI5+N9OGM9qKg7QqpJpSUiUZmPuRjgo+I8PEnBXfCm/R06U8VU8scpN0JUhQljYZRcAk8OGmAlYDHTwwL60v8AFfle+ka692vmMc0IcU8F2WIAgka30A7v2qm1NrmUqAoSJNI4xwA7+1jzOGjduiikpUMiLfOzaoWvY/Dbq/Ccct1N1VZVllGa+qrm4d5A5+eGeukSGFj6qot7Bsug1sCOeIcRoEWGoOvVqbhKG8dREwMaiGIg6kxFXIAuMvHQnTl8sKmC0+0YZGYyJMxPtmQZu4EWtYfjB3cPdNaqYzMp/Txtore03EL3gaX7dBzODnKLqmWHEVAGRdXdy/R0s0az1OYK2qRjS495jxseQFtMet8NqUsDCkgjRFvaeSNVzAc0Uketbj8sMe/m9gpIujjP8aQHLb2Bwz/gd/hjIqdC2a7DtOZ8tz268TgGy65V3EOp4cCjSF9yjOy2/QbQiZzdFa+ccDG4IzjyN/I4K75brVc1azojTJJYxuPVC2FlvwUD+uAZPTUZB1amYWPbG5tbya3zww7lba2i8bR04jkWOw/inVb3sBqCRoeN8EZ1SKWR3+ozBuI+oXX0l0WSCj6Rg04Uoze8ABc+TffvwR9E2180UlOeMZzr/K3EeTa+eBm0NwNoVUhknkiLd7GwHYAFsBgJuHtDoK5CdAQ6t8ifuBgYlsJ+d1PFCoWloNr+X7VPd8CSuhzEAGYMSTYaHNrfwxq43ZPT1VQkoLVEWRdNE0te4OouByxitTFldlPJiPkSMOm7u4knSlJZ2pyI1lyxnUqxIOtwAVI10PEYJ43lKwVQiWZM1+cRb+0tbf3fekm6F2Rmyg3W9rG4HEDXDDPQSPWSNGrnoTEq5QtrKBdSWOhy3sOB54pb/bIanqV1ldWQZZJGzFiOOvdppgmk8Yq5WYxL0iJIrNnvZk5ZdLDjriCbIW0w2o5ptcb9Duimy954ZmKglHBsFewJ8LaX7uOP3ePZ7zwMi5r6ECwsSORPHGaywlSeYBIDjgSOYPPtw8bB2l/ZOkmdWsW1bOTYcASOJ7PEYgti4T6WJ4wNOoNksUW7E8lStOUKO2uvALzfTiB99MbBLJFs6kUKpIQBUQes7ngP5mOp88VN1NkdDG1TMAssgzG50jjGoTXhYanv8MKdVt0VtQ8jZehj6sKuJLfE/wDDHrHTjwBGIJzJ9Gm3Cskdp2k7D3+EK2hsWoqJnknWbMygnLGCA2tkHW9QcO3u1wJ2ds57M2SYEG3ViDDvBzEWIIthhqTF/wAN5rU4Cv0XW/2b1jxE30vywYJWfUY3NPfuvexIz0lRGc3XgkvmXKdBmBt4jBb0dTOI64REiTocyW45hmtbvucCNhEBqiQZQEgf1b2u3VHHXicXfR/HVLLJLSosmRQrozZcwbUAHt0vjjoV1Aw9n8tOXuU9bJNU52fI3SZTG/6gHTWwylgba37sZTWDo6mQD2ZHH1YYb9u77bSikYtF+nUiwBTMB8QY6Fvpw0wlQ5pJNbszEknmTqSccwQjxlVroY2ZB37gPtKJ740fQ104tpnzjwbrfcnDlvXUVhmiqKVGkilgyjKmewfrMCO/q6nTHL0tbH/uqgD/AHb/AHU/+Q+WFzd/f6opI+jXLIg9VXv1fAgg27sRqAQjcW0Kr6byQCQQR76o3vHsx49jU6z6SpIMoPEA5ur/AJbfLuxR3PSKqnpo5hmyo6Fb2zZSGQN2rYnTuwD3g3nnrGBlYWX1UUWUX+t+8nFfYe0egqIpfccE+HBh/lvicphJdiGGsCB8thfoti3y2AKiieNF6yDNGFHNfZAHaLjzwvbqbOWqdCFYUsAUhW4PLx+ScT8Rw/xyBgCDcEXB7QeeB239rilgL5czE5Y0HtO3Bfnqe6+Eg7Lfq0WZuKdAL+GiWt/9qNLejgZQxAaYlgoC8kueZ427B34D0imGNY1LgKOVTEuvEm3LXHelRkUllkZ3JeRjSlrs3HUngOA7hjzUVHwN/wBDf84PoqDzmcah18NOSDba23Ioyo8wbjf9SrgAcdE5+eF9trTNfNLIe27n84NbR2mouDlHcaNF+7Yp0FAuQT1ACwroigANKR7I7u1sGIAWZVzPfAPvwUnXoaQKf7yoIYjmI19W/wDM1z5Ybt31kpqKlSI5ZqucG9gbJzNjyCAHzwgbRr2mkaR+J5DgByUdwGmLNJvHURvG6ysTECI83WCg6EAHlbElpIXUsQym+bxEDzue83Wp1m9Jy7QJRejp+ojcczkeqQdLBiPnhB9HezemrVuLqiszfIqPqcVJ96C1EabJYvKZJJL+uSb6i2muXnyw9einY+SB5yNZTZf5V/dr/IYCMoKutf8A5Vdm4Fz56egTdtbZi1ELxP6ri3geRHeDY4wXamznp5XicWZDY9/YR3Ea4+hsKm/W5/6uPPGAJ04csw90/g/vgWOhXfiGE4zcze0PqsaxMe5YirFWBVgbEHQgjke/HjFheYT9u36TBT06RSxu5TRWUj1eQN+zh8sUdt71rXTKWdqZY/7sEFgWPrFihBGlhpyv24T8fqqSQBxOmAyjVWzjarmhhMhPCsreqKaTvFXIv0Y3GK1bTqQQxpYfi/USSMO8BTxxyn9HrgOomiadI+kaEXuF7jaxOK1HuPM9I1UWRECFwCbsyi/Zw4c8DbmrJ4uhZ6fj7qutRTQ6qGqXHAv1Ywf5fWbztgdX7ReZ88jZjwHYB2AcAMVsTDAFnuqFwjQKYmJjtR0byuscalnY2AHP/XbiUsCbBXN3diNV1CRLpfVm91RxP48bY3mkpljRUQWVQAB3DATc7dVaKGxsZW1kYfRR8I/rhgxWe6SvVYDC8Bku7R9wpiYmJgFoJW3u3FjqwXS0c/vcm7m/fjjJdrbGlpnyTIUPLsPeCNCMfQeK1ds6OZCkqK6nkw+3Ye8YY18LNxXw9lb5m2cvnjHuGIsyqOLEAeJNhjTtr+iaNtaeQxn3X6y+R4j64UNpbg1cGpRWX3ldfyQcNDwVh1MFWpG7ZHRNtTu7NR0rRUkZkllX+NUFlFhzVAxv2/fjwA7lyE0m0bkm1OALngLSaDuwqPC40N/n/XEhpXbRRe/eP3x2WyI4kZwWtiARE8x3LjiYZ9m+jqrmscqop9pnH2W5w37H9FMKWM7tKfdHVX9z8xji8BDSwNepo2O+yzvYm7s9W+WFCbesx0VfE/ga417dXc6KiW468pHWkP2XsX/RwbpqVI1CxqqKOCqLD6Y64S55K3sLgGUPmN3KYmJiYBa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AutoShape 11" descr="data:image/jpeg;base64,/9j/4AAQSkZJRgABAQAAAQABAAD/2wCEAAkGBhQSERQUExQVFBUWGB0aFxYXGBweHhwcHB4cHB0YHCIaICggIRklGyEYIC8iIycqLDgsIh4xNTAqNSYsLCwBCQoKDgwOGg8PGjIgHyQsKTUwMjUvLio1MjUxLC0vLCw1KiosLDQvKSwsLSwpMDA1LCwtNCw1LC0pLC4pKTQsLP/AABEIAG8AbwMBIgACEQEDEQH/xAAcAAACAwEBAQEAAAAAAAAAAAAFBgAEBwMCCAH/xABBEAACAQIDBAYJAgMFCQAAAAABAgMEEQASIQUGMUETIlFhcYEHMkJSYpGhscEU0SNy4SQzQ5LwNGNkgpSistLx/8QAGgEAAgMBAQAAAAAAAAAAAAAAAgMBBAUABv/EADERAAEDAgQDBgYCAwAAAAAAAAEAAhEDIQQSMUETUWEycYGRsfAFIqHB0eGC8RQjQv/aAAwDAQACEQMRAD8A3HExMTHLlMDtsbehpVzTOF7BxY+A4nC1vl6Qlp80MFmmGjN7Kfu3dw7ezGbPT1FSJZyJJQmskh1t/wDOwcBhjWTcrLxPxAUzkpjM70Tjtf0tObiniCj3pNT5AaDzJwsybx11S2USzOT7Mdx9Ewyej7dmkqYHeVGd1YqQWNgLXBAXnb6jBfdfdlqOrzxN01LOtg41K+0pa2hHEZh28sFLQqXDxFfK57vlPLbwWWSzMT1ixPeT+cSKpZdVZl8CR9sF99Nm9BWzLyZs6+D6/e4wQ9G+xUqKomQBljXNlOoJvYXHMDj8sMm0rObRea3CGswh1DvnWQ2yzuR2Ocw/7r4btj+lrgKmL/nj/Kn8Hyx7qd8ZJKt6eKkjmhjJDJluxVTZmHLwFsLW+9BTI6PSnKGuHiIZShFtcrAEA6/LAWOoV7NVoNLqdSQOf2nVa9sza0VQmeF1de7iO4jiD44uY+f6OoqKUpMmeLPqjagMAdR2ML8jjVdz9+kqwI3sk4HDk1uJX9vvgHMi4Wlhce2qcjxDvVNeJiYmFrSUwk+kLfP9OvQQtaZh1mHsL/7Hl3a9mGXb+2Fpad5m9kaDtY8F8zjGtkUEm0KwBiSZGLSN2LxY/geWGMbuVmY/EObFKn2nLrudu8tbUZHkCqBmYX6zDmF/Jw77ToSoaOS1Hs6E2Kg9ac8eI1yn5n7K20NkdHJNV0REcNO4VGLE5mGjZL8RfS3O+Gjam89M0EUtZCRURG6wNcHOR61j/hnQ3N+zUi2Cdcqlh2spsc11jz2I/HTdD90pf0MryyK0FHUX6MyHUFdUuBrqpa2AVDvg9FUS/p26SnLsVja4Fib6X1U8vxjhVz1G0ZDNM6pGumZtEQe6o4lvqeeP1uihVXjgLqf8ae2tuJRLgHzxMc0g1XQOGYAkg79bDb3Kp7xbxSVsokdUUgZQEB4Xvrcknnjxu/t6SjmEqWOlmU8GXsP3Bw3UlW0iBoxVBTwyJBGPIdmOdbLMFPVmf4Zkp2Xz1Bx2bZQaLs3FzGecftdqPevZ3Tfqck8Mx1ZUJysed8psQT228MXK6gXatcpVs1LAoDOPaY9YoPLKD2W78J0nQOcs0f6ZzweM3S/xJc2Hgcetm7Yn2bN1HR1axKhgyOO3TUH647LyTBiP+aoBbN4t5hFvSHvSkuWlgy9FEdSALFhoFXsVe0cfAapkUpVgykqwNwRoQRzGGzbezqWq6KSiOWaZ8rU3YbXLfCo434dlrYNL6LYERVlqSsraC2ULfsAbVvmPLEggBLqUK2IqFwg9Zt0R7cXe4VcWRz/HQdb4h74/Pf44acYUUm2ZWi/rxm/c6n8EXHj3jG2bOrlmiSVDdXUEefLxHDCnti4WvgcQajSx/aas69LW17vFTjgozt4nRR5C588V/R3tKkRJYpWaOWbq5ybDLwCq3stqTrzt2YX96Kkz18xGt5Si+RyD7YepvR5RP/Z0kKzoFZyGuxXmSpNhf6XGGGA2FnMNSriHVWQYtf3rCv127ixinBZVoqVTIwJ6zOuoLaWI5+N9OGM9qKg7QqpJpSUiUZmPuRjgo+I8PEnBXfCm/R06U8VU8scpN0JUhQljYZRcAk8OGmAlYDHTwwL60v8AFfle+ka692vmMc0IcU8F2WIAgka30A7v2qm1NrmUqAoSJNI4xwA7+1jzOGjduiikpUMiLfOzaoWvY/Dbq/Ccct1N1VZVllGa+qrm4d5A5+eGeukSGFj6qot7Bsug1sCOeIcRoEWGoOvVqbhKG8dREwMaiGIg6kxFXIAuMvHQnTl8sKmC0+0YZGYyJMxPtmQZu4EWtYfjB3cPdNaqYzMp/Txtore03EL3gaX7dBzODnKLqmWHEVAGRdXdy/R0s0az1OYK2qRjS495jxseQFtMet8NqUsDCkgjRFvaeSNVzAc0Uketbj8sMe/m9gpIujjP8aQHLb2Bwz/gd/hjIqdC2a7DtOZ8tz268TgGy65V3EOp4cCjSF9yjOy2/QbQiZzdFa+ccDG4IzjyN/I4K75brVc1azojTJJYxuPVC2FlvwUD+uAZPTUZB1amYWPbG5tbya3zww7lba2i8bR04jkWOw/inVb3sBqCRoeN8EZ1SKWR3+ozBuI+oXX0l0WSCj6Rg04Uoze8ABc+TffvwR9E2180UlOeMZzr/K3EeTa+eBm0NwNoVUhknkiLd7GwHYAFsBgJuHtDoK5CdAQ6t8ifuBgYlsJ+d1PFCoWloNr+X7VPd8CSuhzEAGYMSTYaHNrfwxq43ZPT1VQkoLVEWRdNE0te4OouByxitTFldlPJiPkSMOm7u4knSlJZ2pyI1lyxnUqxIOtwAVI10PEYJ43lKwVQiWZM1+cRb+0tbf3fekm6F2Rmyg3W9rG4HEDXDDPQSPWSNGrnoTEq5QtrKBdSWOhy3sOB54pb/bIanqV1ldWQZZJGzFiOOvdppgmk8Yq5WYxL0iJIrNnvZk5ZdLDjriCbIW0w2o5ptcb9Duimy954ZmKglHBsFewJ8LaX7uOP3ePZ7zwMi5r6ECwsSORPHGaywlSeYBIDjgSOYPPtw8bB2l/ZOkmdWsW1bOTYcASOJ7PEYgti4T6WJ4wNOoNksUW7E8lStOUKO2uvALzfTiB99MbBLJFs6kUKpIQBUQes7ngP5mOp88VN1NkdDG1TMAssgzG50jjGoTXhYanv8MKdVt0VtQ8jZehj6sKuJLfE/wDDHrHTjwBGIJzJ9Gm3Cskdp2k7D3+EK2hsWoqJnknWbMygnLGCA2tkHW9QcO3u1wJ2ds57M2SYEG3ViDDvBzEWIIthhqTF/wAN5rU4Cv0XW/2b1jxE30vywYJWfUY3NPfuvexIz0lRGc3XgkvmXKdBmBt4jBb0dTOI64REiTocyW45hmtbvucCNhEBqiQZQEgf1b2u3VHHXicXfR/HVLLJLSosmRQrozZcwbUAHt0vjjoV1Aw9n8tOXuU9bJNU52fI3SZTG/6gHTWwylgba37sZTWDo6mQD2ZHH1YYb9u77bSikYtF+nUiwBTMB8QY6Fvpw0wlQ5pJNbszEknmTqSccwQjxlVroY2ZB37gPtKJ740fQ104tpnzjwbrfcnDlvXUVhmiqKVGkilgyjKmewfrMCO/q6nTHL0tbH/uqgD/AHb/AHU/+Q+WFzd/f6opI+jXLIg9VXv1fAgg27sRqAQjcW0Kr6byQCQQR76o3vHsx49jU6z6SpIMoPEA5ur/AJbfLuxR3PSKqnpo5hmyo6Fb2zZSGQN2rYnTuwD3g3nnrGBlYWX1UUWUX+t+8nFfYe0egqIpfccE+HBh/lvicphJdiGGsCB8thfoti3y2AKiieNF6yDNGFHNfZAHaLjzwvbqbOWqdCFYUsAUhW4PLx+ScT8Rw/xyBgCDcEXB7QeeB239rilgL5czE5Y0HtO3Bfnqe6+Eg7Lfq0WZuKdAL+GiWt/9qNLejgZQxAaYlgoC8kueZ427B34D0imGNY1LgKOVTEuvEm3LXHelRkUllkZ3JeRjSlrs3HUngOA7hjzUVHwN/wBDf84PoqDzmcah18NOSDba23Ioyo8wbjf9SrgAcdE5+eF9trTNfNLIe27n84NbR2mouDlHcaNF+7Yp0FAuQT1ACwroigANKR7I7u1sGIAWZVzPfAPvwUnXoaQKf7yoIYjmI19W/wDM1z5Ybt31kpqKlSI5ZqucG9gbJzNjyCAHzwgbRr2mkaR+J5DgByUdwGmLNJvHURvG6ysTECI83WCg6EAHlbElpIXUsQym+bxEDzue83Wp1m9Jy7QJRejp+ojcczkeqQdLBiPnhB9HezemrVuLqiszfIqPqcVJ96C1EabJYvKZJJL+uSb6i2muXnyw9einY+SB5yNZTZf5V/dr/IYCMoKutf8A5Vdm4Fz56egTdtbZi1ELxP6ri3geRHeDY4wXamznp5XicWZDY9/YR3Ea4+hsKm/W5/6uPPGAJ04csw90/g/vgWOhXfiGE4zcze0PqsaxMe5YirFWBVgbEHQgjke/HjFheYT9u36TBT06RSxu5TRWUj1eQN+zh8sUdt71rXTKWdqZY/7sEFgWPrFihBGlhpyv24T8fqqSQBxOmAyjVWzjarmhhMhPCsreqKaTvFXIv0Y3GK1bTqQQxpYfi/USSMO8BTxxyn9HrgOomiadI+kaEXuF7jaxOK1HuPM9I1UWRECFwCbsyi/Zw4c8DbmrJ4uhZ6fj7qutRTQ6qGqXHAv1Ywf5fWbztgdX7ReZ88jZjwHYB2AcAMVsTDAFnuqFwjQKYmJjtR0byuscalnY2AHP/XbiUsCbBXN3diNV1CRLpfVm91RxP48bY3mkpljRUQWVQAB3DATc7dVaKGxsZW1kYfRR8I/rhgxWe6SvVYDC8Bku7R9wpiYmJgFoJW3u3FjqwXS0c/vcm7m/fjjJdrbGlpnyTIUPLsPeCNCMfQeK1ds6OZCkqK6nkw+3Ye8YY18LNxXw9lb5m2cvnjHuGIsyqOLEAeJNhjTtr+iaNtaeQxn3X6y+R4j64UNpbg1cGpRWX3ldfyQcNDwVh1MFWpG7ZHRNtTu7NR0rRUkZkllX+NUFlFhzVAxv2/fjwA7lyE0m0bkm1OALngLSaDuwqPC40N/n/XEhpXbRRe/eP3x2WyI4kZwWtiARE8x3LjiYZ9m+jqrmscqop9pnH2W5w37H9FMKWM7tKfdHVX9z8xji8BDSwNepo2O+yzvYm7s9W+WFCbesx0VfE/ga417dXc6KiW468pHWkP2XsX/RwbpqVI1CxqqKOCqLD6Y64S55K3sLgGUPmN3KYmJiYBa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28" name="11 Resim" descr="http://questmanagementsolutions.co.uk/sitebuildercontent/sitebuilderpictures/greenglobe21_trans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04813"/>
            <a:ext cx="20161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Slayt Numarası Yer Tutucusu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547051E-D9EC-44EC-BE62-E06D22485CEC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88640"/>
            <a:ext cx="702027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err="1" smtClean="0">
                <a:solidFill>
                  <a:srgbClr val="FFFF00"/>
                </a:solidFill>
              </a:rPr>
              <a:t>Blue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Flag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en-US" sz="2200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Foundation </a:t>
            </a:r>
            <a:r>
              <a:rPr lang="tr-TR" sz="2200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f</a:t>
            </a:r>
            <a:r>
              <a:rPr lang="en-US" sz="2200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or Environmental Education </a:t>
            </a:r>
            <a:endParaRPr lang="tr-TR" sz="2200" b="1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691680" y="1628800"/>
            <a:ext cx="6269360" cy="4224338"/>
          </a:xfrm>
          <a:ln>
            <a:noFill/>
          </a:ln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tr-TR" dirty="0" smtClean="0">
              <a:latin typeface="Arial Black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tr-TR" sz="3000" dirty="0" smtClean="0">
                <a:latin typeface="Arial Black" pitchFamily="34" charset="0"/>
              </a:rPr>
              <a:t>   IN TURKEY</a:t>
            </a:r>
          </a:p>
          <a:p>
            <a:pPr>
              <a:buFont typeface="Wingdings" pitchFamily="2" charset="2"/>
              <a:buNone/>
              <a:defRPr/>
            </a:pPr>
            <a:r>
              <a:rPr lang="tr-TR" sz="2400" dirty="0" smtClean="0">
                <a:latin typeface="Arial Black" pitchFamily="34" charset="0"/>
              </a:rPr>
              <a:t>	</a:t>
            </a:r>
            <a:r>
              <a:rPr lang="tr-TR" sz="2400" dirty="0" err="1" smtClean="0">
                <a:latin typeface="Arial Black" pitchFamily="34" charset="0"/>
              </a:rPr>
              <a:t>Blue</a:t>
            </a:r>
            <a:r>
              <a:rPr lang="tr-TR" sz="2400" dirty="0" smtClean="0">
                <a:latin typeface="Arial Black" pitchFamily="34" charset="0"/>
              </a:rPr>
              <a:t> </a:t>
            </a:r>
            <a:r>
              <a:rPr lang="tr-TR" sz="2400" dirty="0" err="1" smtClean="0">
                <a:latin typeface="Arial Black" pitchFamily="34" charset="0"/>
              </a:rPr>
              <a:t>Flag</a:t>
            </a:r>
            <a:r>
              <a:rPr lang="tr-TR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beaches</a:t>
            </a:r>
            <a:r>
              <a:rPr lang="tr-TR" sz="2400" dirty="0" smtClean="0">
                <a:latin typeface="Arial Black" pitchFamily="34" charset="0"/>
              </a:rPr>
              <a:t>  </a:t>
            </a:r>
            <a:r>
              <a:rPr lang="en-US" sz="2400" dirty="0" smtClean="0">
                <a:latin typeface="Arial Black" pitchFamily="34" charset="0"/>
              </a:rPr>
              <a:t>324 </a:t>
            </a:r>
            <a:endParaRPr lang="tr-TR" sz="24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tr-TR" sz="2400" dirty="0" smtClean="0">
                <a:latin typeface="Arial Black" pitchFamily="34" charset="0"/>
              </a:rPr>
              <a:t>	</a:t>
            </a:r>
            <a:r>
              <a:rPr lang="tr-TR" sz="2400" dirty="0" err="1" smtClean="0">
                <a:latin typeface="Arial Black" pitchFamily="34" charset="0"/>
              </a:rPr>
              <a:t>Blue</a:t>
            </a:r>
            <a:r>
              <a:rPr lang="tr-TR" sz="2400" dirty="0" smtClean="0">
                <a:latin typeface="Arial Black" pitchFamily="34" charset="0"/>
              </a:rPr>
              <a:t> </a:t>
            </a:r>
            <a:r>
              <a:rPr lang="tr-TR" sz="2400" dirty="0" err="1" smtClean="0">
                <a:latin typeface="Arial Black" pitchFamily="34" charset="0"/>
              </a:rPr>
              <a:t>Flag</a:t>
            </a:r>
            <a:r>
              <a:rPr lang="tr-TR" sz="2400" dirty="0" smtClean="0">
                <a:latin typeface="Arial Black" pitchFamily="34" charset="0"/>
              </a:rPr>
              <a:t> </a:t>
            </a:r>
            <a:r>
              <a:rPr lang="tr-TR" sz="2400" dirty="0" err="1" smtClean="0">
                <a:latin typeface="Arial Black" pitchFamily="34" charset="0"/>
              </a:rPr>
              <a:t>marinas</a:t>
            </a:r>
            <a:r>
              <a:rPr lang="tr-TR" sz="2400" dirty="0" smtClean="0">
                <a:latin typeface="Arial Black" pitchFamily="34" charset="0"/>
              </a:rPr>
              <a:t>   </a:t>
            </a:r>
            <a:r>
              <a:rPr lang="en-US" sz="2400" dirty="0" smtClean="0">
                <a:latin typeface="Arial Black" pitchFamily="34" charset="0"/>
              </a:rPr>
              <a:t>17</a:t>
            </a:r>
            <a:endParaRPr lang="tr-TR" sz="2400" dirty="0" smtClean="0">
              <a:latin typeface="Arial Black" pitchFamily="34" charset="0"/>
            </a:endParaRPr>
          </a:p>
          <a:p>
            <a:pPr>
              <a:defRPr/>
            </a:pPr>
            <a:endParaRPr lang="en-US" sz="2400" dirty="0" smtClean="0">
              <a:latin typeface="Arial Black" pitchFamily="34" charset="0"/>
            </a:endParaRPr>
          </a:p>
        </p:txBody>
      </p:sp>
      <p:pic>
        <p:nvPicPr>
          <p:cNvPr id="4" name="Picture 9" descr="http://t0.gstatic.com/images?q=tbn:ANd9GcSn81PvlVmAcyPGcfw89IJ-pZi15w4CuX3CWniuDrjl7WtwFIz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60649"/>
            <a:ext cx="1606785" cy="165618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9" descr="http://t0.gstatic.com/images?q=tbn:ANd9GcSn81PvlVmAcyPGcfw89IJ-pZi15w4CuX3CWniuDrjl7WtwFIz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56992"/>
            <a:ext cx="504056" cy="519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http://t0.gstatic.com/images?q=tbn:ANd9GcSn81PvlVmAcyPGcfw89IJ-pZi15w4CuX3CWniuDrjl7WtwFIz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1048"/>
            <a:ext cx="558882" cy="576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25249-C24F-425A-B5D0-BE3F2F669ACB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95000"/>
                <a:lumMod val="95000"/>
              </a:schemeClr>
            </a:gs>
            <a:gs pos="60000">
              <a:schemeClr val="bg1">
                <a:satMod val="125000"/>
                <a:lumOff val="10000"/>
                <a:lumMod val="100000"/>
              </a:schemeClr>
            </a:gs>
            <a:gs pos="100000">
              <a:schemeClr val="bg1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sz="half" idx="2"/>
          </p:nvPr>
        </p:nvSpPr>
        <p:spPr>
          <a:xfrm>
            <a:off x="500034" y="3929066"/>
            <a:ext cx="3200400" cy="2452694"/>
          </a:xfrm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tr-TR" sz="3600" b="1" dirty="0" smtClean="0">
                <a:latin typeface="Broadway" pitchFamily="82" charset="0"/>
              </a:rPr>
              <a:t>324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tr-TR" sz="3600" b="1" dirty="0" err="1" smtClean="0">
                <a:latin typeface="Broadway" pitchFamily="82" charset="0"/>
              </a:rPr>
              <a:t>Blue</a:t>
            </a:r>
            <a:r>
              <a:rPr lang="tr-TR" sz="3600" b="1" dirty="0" smtClean="0">
                <a:latin typeface="Broadway" pitchFamily="82" charset="0"/>
              </a:rPr>
              <a:t> </a:t>
            </a:r>
            <a:r>
              <a:rPr lang="tr-TR" sz="3600" b="1" dirty="0" err="1" smtClean="0">
                <a:latin typeface="Broadway" pitchFamily="82" charset="0"/>
              </a:rPr>
              <a:t>flag</a:t>
            </a:r>
            <a:r>
              <a:rPr lang="tr-TR" sz="3600" b="1" dirty="0" smtClean="0">
                <a:latin typeface="Broadway" pitchFamily="82" charset="0"/>
              </a:rPr>
              <a:t> </a:t>
            </a:r>
            <a:r>
              <a:rPr lang="tr-TR" sz="3600" b="1" dirty="0" err="1" smtClean="0">
                <a:latin typeface="Broadway" pitchFamily="82" charset="0"/>
              </a:rPr>
              <a:t>beaches</a:t>
            </a:r>
            <a:endParaRPr lang="tr-TR" sz="3600" b="1" dirty="0">
              <a:latin typeface="Broadway" pitchFamily="82" charset="0"/>
            </a:endParaRPr>
          </a:p>
        </p:txBody>
      </p:sp>
      <p:pic>
        <p:nvPicPr>
          <p:cNvPr id="12" name="Picture 4" descr="BALIKESİR GÖMEÇ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 cstate="print"/>
          <a:srcRect l="12553" r="12553"/>
          <a:stretch>
            <a:fillRect/>
          </a:stretch>
        </p:blipFill>
        <p:spPr>
          <a:xfrm>
            <a:off x="2267744" y="188640"/>
            <a:ext cx="3129880" cy="3129880"/>
          </a:xfrm>
          <a:noFill/>
        </p:spPr>
      </p:pic>
      <p:pic>
        <p:nvPicPr>
          <p:cNvPr id="14" name="Picture 4" descr="ANTALYA GÖYNÜK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2553" r="12553"/>
          <a:stretch>
            <a:fillRect/>
          </a:stretch>
        </p:blipFill>
        <p:spPr>
          <a:xfrm>
            <a:off x="6300192" y="188640"/>
            <a:ext cx="2514600" cy="2514600"/>
          </a:xfrm>
          <a:noFill/>
        </p:spPr>
      </p:pic>
      <p:pic>
        <p:nvPicPr>
          <p:cNvPr id="15" name="Picture 6" descr="fethiye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4" cstate="print"/>
          <a:srcRect l="12500" r="12500"/>
          <a:stretch>
            <a:fillRect/>
          </a:stretch>
        </p:blipFill>
        <p:spPr bwMode="auto">
          <a:xfrm>
            <a:off x="4716016" y="2420888"/>
            <a:ext cx="2808312" cy="2808312"/>
          </a:xfrm>
          <a:ln w="63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547051E-D9EC-44EC-BE62-E06D22485CEC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Dikdörtgen"/>
          <p:cNvSpPr>
            <a:spLocks noChangeArrowheads="1"/>
          </p:cNvSpPr>
          <p:nvPr/>
        </p:nvSpPr>
        <p:spPr bwMode="auto">
          <a:xfrm>
            <a:off x="1258888" y="1916113"/>
            <a:ext cx="695801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tr-TR" sz="2800" b="1" dirty="0"/>
              <a:t>	T</a:t>
            </a:r>
            <a:r>
              <a:rPr lang="el-GR" sz="2800" b="1" dirty="0"/>
              <a:t>o explore the nature of environmental performance of tourism accommodations </a:t>
            </a:r>
            <a:r>
              <a:rPr lang="tr-TR" sz="2800" b="1" dirty="0"/>
              <a:t>in </a:t>
            </a:r>
          </a:p>
          <a:p>
            <a:pPr marL="514350" indent="-514350">
              <a:defRPr/>
            </a:pPr>
            <a:r>
              <a:rPr lang="tr-TR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    </a:t>
            </a:r>
            <a:r>
              <a:rPr lang="tr-TR" sz="2400" b="1" dirty="0">
                <a:solidFill>
                  <a:srgbClr val="FFFF00"/>
                </a:solidFill>
                <a:latin typeface="Arial Black" pitchFamily="34" charset="0"/>
              </a:rPr>
              <a:t>Göreme </a:t>
            </a:r>
            <a:r>
              <a:rPr lang="tr-TR" sz="2400" b="1" dirty="0" err="1">
                <a:solidFill>
                  <a:srgbClr val="FFFF00"/>
                </a:solidFill>
                <a:latin typeface="Arial Black" pitchFamily="34" charset="0"/>
              </a:rPr>
              <a:t>Historical</a:t>
            </a:r>
            <a:r>
              <a:rPr lang="tr-TR" sz="24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tr-TR" sz="2400" b="1" dirty="0" err="1">
                <a:solidFill>
                  <a:srgbClr val="FFFF00"/>
                </a:solidFill>
                <a:latin typeface="Arial Black" pitchFamily="34" charset="0"/>
              </a:rPr>
              <a:t>National</a:t>
            </a:r>
            <a:r>
              <a:rPr lang="tr-TR" sz="2400" b="1" dirty="0">
                <a:solidFill>
                  <a:srgbClr val="FFFF00"/>
                </a:solidFill>
                <a:latin typeface="Arial Black" pitchFamily="34" charset="0"/>
              </a:rPr>
              <a:t> park</a:t>
            </a:r>
          </a:p>
          <a:p>
            <a:pPr marL="514350" indent="-514350">
              <a:defRPr/>
            </a:pPr>
            <a:endParaRPr lang="tr-TR" sz="3200" dirty="0"/>
          </a:p>
          <a:p>
            <a:pPr marL="514350" indent="-514350">
              <a:defRPr/>
            </a:pPr>
            <a:r>
              <a:rPr lang="tr-TR" sz="2800" b="1" dirty="0"/>
              <a:t>	</a:t>
            </a:r>
            <a:r>
              <a:rPr lang="tr-TR" sz="2800" b="1" dirty="0" err="1"/>
              <a:t>To</a:t>
            </a:r>
            <a:r>
              <a:rPr lang="tr-TR" sz="2800" b="1" dirty="0"/>
              <a:t> </a:t>
            </a:r>
            <a:r>
              <a:rPr lang="tr-TR" sz="2800" b="1" dirty="0" err="1"/>
              <a:t>explicate</a:t>
            </a:r>
            <a:r>
              <a:rPr lang="tr-TR" sz="2800" b="1" dirty="0"/>
              <a:t>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status</a:t>
            </a:r>
            <a:r>
              <a:rPr lang="tr-TR" sz="2800" b="1" dirty="0"/>
              <a:t> of </a:t>
            </a:r>
            <a:r>
              <a:rPr lang="tr-TR" sz="2800" b="1" dirty="0" err="1"/>
              <a:t>tourism</a:t>
            </a:r>
            <a:r>
              <a:rPr lang="tr-TR" sz="2800" b="1" dirty="0"/>
              <a:t> </a:t>
            </a:r>
            <a:r>
              <a:rPr lang="tr-TR" sz="2800" b="1" dirty="0" err="1"/>
              <a:t>ecolabels</a:t>
            </a:r>
            <a:r>
              <a:rPr lang="tr-TR" sz="2800" b="1" dirty="0"/>
              <a:t> in </a:t>
            </a:r>
            <a:r>
              <a:rPr lang="tr-TR" sz="2800" b="1" dirty="0" err="1"/>
              <a:t>Turkey</a:t>
            </a:r>
            <a:r>
              <a:rPr lang="el-GR" sz="2800" b="1" dirty="0"/>
              <a:t> </a:t>
            </a:r>
            <a:endParaRPr lang="tr-TR" sz="2800" b="1" dirty="0"/>
          </a:p>
        </p:txBody>
      </p:sp>
      <p:sp>
        <p:nvSpPr>
          <p:cNvPr id="15363" name="2 Metin kutusu"/>
          <p:cNvSpPr txBox="1">
            <a:spLocks noChangeArrowheads="1"/>
          </p:cNvSpPr>
          <p:nvPr/>
        </p:nvSpPr>
        <p:spPr bwMode="auto">
          <a:xfrm>
            <a:off x="1908175" y="765175"/>
            <a:ext cx="5832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u="sng">
                <a:solidFill>
                  <a:srgbClr val="FFFF00"/>
                </a:solidFill>
                <a:latin typeface="Arial Black" pitchFamily="34" charset="0"/>
              </a:rPr>
              <a:t>Aims of the Research </a:t>
            </a:r>
          </a:p>
        </p:txBody>
      </p:sp>
      <p:pic>
        <p:nvPicPr>
          <p:cNvPr id="5" name="Picture 5" descr="Dosya:Göreme Valley in Cappadoc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6687" r="16687"/>
          <a:stretch>
            <a:fillRect/>
          </a:stretch>
        </p:blipFill>
        <p:spPr bwMode="auto">
          <a:xfrm>
            <a:off x="1115616" y="1988840"/>
            <a:ext cx="360040" cy="36004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Dosya:Göreme Valley in Cappadocia.jp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 l="16687" r="16687"/>
          <a:stretch>
            <a:fillRect/>
          </a:stretch>
        </p:blipFill>
        <p:spPr bwMode="auto">
          <a:xfrm>
            <a:off x="1115616" y="4221088"/>
            <a:ext cx="360040" cy="36004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95000"/>
                <a:lumMod val="95000"/>
              </a:schemeClr>
            </a:gs>
            <a:gs pos="60000">
              <a:schemeClr val="bg1">
                <a:satMod val="125000"/>
                <a:lumOff val="10000"/>
                <a:lumMod val="100000"/>
              </a:schemeClr>
            </a:gs>
            <a:gs pos="100000">
              <a:schemeClr val="bg1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sz="half" idx="2"/>
          </p:nvPr>
        </p:nvSpPr>
        <p:spPr>
          <a:xfrm>
            <a:off x="539552" y="4293096"/>
            <a:ext cx="3500462" cy="22098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tr-TR" sz="3200" b="1" dirty="0" smtClean="0">
                <a:latin typeface="Broadway" pitchFamily="82" charset="0"/>
              </a:rPr>
              <a:t>17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tr-TR" sz="2800" b="1" dirty="0" err="1" smtClean="0">
                <a:latin typeface="Broadway" pitchFamily="82" charset="0"/>
              </a:rPr>
              <a:t>Blue</a:t>
            </a:r>
            <a:r>
              <a:rPr lang="tr-TR" sz="2800" b="1" dirty="0" smtClean="0">
                <a:latin typeface="Broadway" pitchFamily="82" charset="0"/>
              </a:rPr>
              <a:t> </a:t>
            </a:r>
            <a:r>
              <a:rPr lang="tr-TR" sz="2800" b="1" dirty="0" err="1" smtClean="0">
                <a:latin typeface="Broadway" pitchFamily="82" charset="0"/>
              </a:rPr>
              <a:t>Flag</a:t>
            </a:r>
            <a:r>
              <a:rPr lang="tr-TR" sz="2800" b="1" dirty="0" smtClean="0">
                <a:latin typeface="Broadway" pitchFamily="82" charset="0"/>
              </a:rPr>
              <a:t> </a:t>
            </a:r>
            <a:r>
              <a:rPr lang="tr-TR" sz="2800" b="1" dirty="0" err="1" smtClean="0">
                <a:latin typeface="Broadway" pitchFamily="82" charset="0"/>
              </a:rPr>
              <a:t>Marinas</a:t>
            </a:r>
            <a:endParaRPr lang="tr-TR" sz="2800" b="1" dirty="0" smtClean="0">
              <a:latin typeface="Broadway" pitchFamily="82" charset="0"/>
            </a:endParaRPr>
          </a:p>
        </p:txBody>
      </p:sp>
      <p:pic>
        <p:nvPicPr>
          <p:cNvPr id="13" name="Picture 5" descr="bodrum yalıkavak marin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500" r="16500"/>
          <a:stretch>
            <a:fillRect/>
          </a:stretch>
        </p:blipFill>
        <p:spPr bwMode="auto">
          <a:xfrm>
            <a:off x="5868144" y="188640"/>
            <a:ext cx="25146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7" descr="setur marina antalya finike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3" cstate="print"/>
          <a:srcRect l="13542" r="13542"/>
          <a:stretch>
            <a:fillRect/>
          </a:stretch>
        </p:blipFill>
        <p:spPr bwMode="auto">
          <a:xfrm>
            <a:off x="2483768" y="188640"/>
            <a:ext cx="25146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8" descr="kuşadası marina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4" cstate="print"/>
          <a:srcRect l="16727" r="16727"/>
          <a:stretch>
            <a:fillRect/>
          </a:stretch>
        </p:blipFill>
        <p:spPr bwMode="auto">
          <a:xfrm>
            <a:off x="4283968" y="2924944"/>
            <a:ext cx="25146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547051E-D9EC-44EC-BE62-E06D22485CEC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3.gstatic.com/images?q=tbn:ANd9GcRJkus0Vg58s1oxkpj7CNKLdW2-XXZSd43NcnbR3giDeqhth1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4691" y="1916832"/>
            <a:ext cx="3233135" cy="244827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1116013" y="1411288"/>
            <a:ext cx="41767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cs typeface="Times New Roman" pitchFamily="18" charset="0"/>
              </a:rPr>
              <a:t>Touristic Hotels &amp; Investors Associations leads to this idea via Greening Hotels Project </a:t>
            </a:r>
            <a:endParaRPr lang="tr-TR" sz="2800" dirty="0">
              <a:cs typeface="Times New Roman" pitchFamily="18" charset="0"/>
            </a:endParaRPr>
          </a:p>
          <a:p>
            <a:pPr indent="252413" eaLnBrk="0" hangingPunct="0">
              <a:defRPr/>
            </a:pPr>
            <a:endParaRPr lang="tr-TR" sz="2800" dirty="0"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800" dirty="0">
                <a:cs typeface="Times New Roman" pitchFamily="18" charset="0"/>
              </a:rPr>
              <a:t>Audits are made objectively by one of the world’s biggest accreditation firms </a:t>
            </a:r>
            <a:endParaRPr lang="tr-TR" sz="2800" dirty="0">
              <a:cs typeface="Times New Roman" pitchFamily="18" charset="0"/>
            </a:endParaRPr>
          </a:p>
          <a:p>
            <a:pPr indent="252413" eaLnBrk="0" hangingPunct="0">
              <a:defRPr/>
            </a:pPr>
            <a:r>
              <a:rPr lang="en-US" sz="2800" dirty="0"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34820" name="3 Metin kutusu"/>
          <p:cNvSpPr txBox="1">
            <a:spLocks noChangeArrowheads="1"/>
          </p:cNvSpPr>
          <p:nvPr/>
        </p:nvSpPr>
        <p:spPr bwMode="auto">
          <a:xfrm>
            <a:off x="5795963" y="5013325"/>
            <a:ext cx="2705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>
                <a:solidFill>
                  <a:srgbClr val="FFFF00"/>
                </a:solidFill>
                <a:latin typeface="Arial Black" pitchFamily="34" charset="0"/>
              </a:rPr>
              <a:t>43 HOTELS</a:t>
            </a:r>
          </a:p>
        </p:txBody>
      </p:sp>
      <p:sp>
        <p:nvSpPr>
          <p:cNvPr id="34821" name="4 Metin kutusu"/>
          <p:cNvSpPr txBox="1">
            <a:spLocks noChangeArrowheads="1"/>
          </p:cNvSpPr>
          <p:nvPr/>
        </p:nvSpPr>
        <p:spPr bwMode="auto">
          <a:xfrm>
            <a:off x="1042988" y="476250"/>
            <a:ext cx="6481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Greening Hotels </a:t>
            </a:r>
            <a:r>
              <a:rPr lang="tr-TR" sz="3200" dirty="0">
                <a:solidFill>
                  <a:srgbClr val="FFFF00"/>
                </a:solidFill>
                <a:latin typeface="Arial Black" pitchFamily="34" charset="0"/>
              </a:rPr>
              <a:t>TUROB</a:t>
            </a:r>
          </a:p>
        </p:txBody>
      </p:sp>
      <p:pic>
        <p:nvPicPr>
          <p:cNvPr id="7" name="Picture 4" descr="http://t3.gstatic.com/images?q=tbn:ANd9GcRJkus0Vg58s1oxkpj7CNKLdW2-XXZSd43NcnbR3giDeqhth1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498545" cy="37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4" descr="http://t3.gstatic.com/images?q=tbn:ANd9GcRJkus0Vg58s1oxkpj7CNKLdW2-XXZSd43NcnbR3giDeqhth1S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475461" cy="360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Dikdörtgen"/>
          <p:cNvSpPr>
            <a:spLocks noChangeArrowheads="1"/>
          </p:cNvSpPr>
          <p:nvPr/>
        </p:nvSpPr>
        <p:spPr bwMode="auto">
          <a:xfrm>
            <a:off x="1042988" y="1412875"/>
            <a:ext cx="41052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dirty="0"/>
              <a:t> A</a:t>
            </a:r>
            <a:r>
              <a:rPr lang="en-US" sz="2400" dirty="0"/>
              <a:t>s a follow-up to the Earth Summit, in 1994 </a:t>
            </a:r>
            <a:r>
              <a:rPr lang="en-US" sz="2400" dirty="0" smtClean="0"/>
              <a:t>W</a:t>
            </a:r>
            <a:r>
              <a:rPr lang="tr-TR" sz="2400" dirty="0" err="1" smtClean="0"/>
              <a:t>orld</a:t>
            </a:r>
            <a:r>
              <a:rPr lang="tr-TR" sz="2400" dirty="0" smtClean="0"/>
              <a:t> </a:t>
            </a:r>
            <a:r>
              <a:rPr lang="en-US" sz="2400" dirty="0" smtClean="0"/>
              <a:t>T</a:t>
            </a:r>
            <a:r>
              <a:rPr lang="tr-TR" sz="2400" dirty="0" err="1" smtClean="0"/>
              <a:t>ourism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en-US" sz="2400" dirty="0" smtClean="0"/>
              <a:t>T</a:t>
            </a:r>
            <a:r>
              <a:rPr lang="tr-TR" sz="2400" dirty="0" err="1" smtClean="0"/>
              <a:t>ravel</a:t>
            </a:r>
            <a:r>
              <a:rPr lang="tr-TR" sz="2400" dirty="0" smtClean="0"/>
              <a:t> </a:t>
            </a:r>
            <a:r>
              <a:rPr lang="en-US" sz="2400" dirty="0" smtClean="0"/>
              <a:t>C</a:t>
            </a:r>
            <a:r>
              <a:rPr lang="tr-TR" sz="2400" dirty="0" err="1" smtClean="0"/>
              <a:t>ouncil</a:t>
            </a:r>
            <a:r>
              <a:rPr lang="en-US" sz="2400" dirty="0" smtClean="0"/>
              <a:t> </a:t>
            </a:r>
            <a:r>
              <a:rPr lang="en-US" sz="2400" dirty="0"/>
              <a:t>set up GG21 </a:t>
            </a:r>
            <a:endParaRPr lang="tr-TR" sz="2400" dirty="0"/>
          </a:p>
          <a:p>
            <a:endParaRPr lang="tr-TR" sz="2400" dirty="0"/>
          </a:p>
          <a:p>
            <a:r>
              <a:rPr lang="en-US" sz="2400" dirty="0" smtClean="0"/>
              <a:t>GG21 </a:t>
            </a:r>
            <a:r>
              <a:rPr lang="en-US" sz="2400" dirty="0"/>
              <a:t>provides guidance material and a certification process linked to both ISO standards and Agenda 21 </a:t>
            </a:r>
            <a:r>
              <a:rPr lang="en-US" sz="2400" dirty="0" smtClean="0"/>
              <a:t>principles</a:t>
            </a:r>
            <a:endParaRPr lang="tr-TR" sz="2400" dirty="0"/>
          </a:p>
          <a:p>
            <a:pPr>
              <a:buFont typeface="Arial" charset="0"/>
              <a:buChar char="•"/>
            </a:pPr>
            <a:endParaRPr lang="tr-TR" sz="2400" dirty="0"/>
          </a:p>
        </p:txBody>
      </p:sp>
      <p:pic>
        <p:nvPicPr>
          <p:cNvPr id="35843" name="2 Resim" descr="http://questmanagementsolutions.co.uk/sitebuildercontent/sitebuilderpictures/greenglobe21_trans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773238"/>
            <a:ext cx="27352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3 Metin kutusu"/>
          <p:cNvSpPr txBox="1">
            <a:spLocks noChangeArrowheads="1"/>
          </p:cNvSpPr>
          <p:nvPr/>
        </p:nvSpPr>
        <p:spPr bwMode="auto">
          <a:xfrm>
            <a:off x="6084888" y="5229225"/>
            <a:ext cx="2151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>
                <a:solidFill>
                  <a:srgbClr val="FFFF00"/>
                </a:solidFill>
                <a:latin typeface="Arial Black" pitchFamily="34" charset="0"/>
              </a:rPr>
              <a:t>4 HOTELS</a:t>
            </a:r>
          </a:p>
        </p:txBody>
      </p:sp>
      <p:pic>
        <p:nvPicPr>
          <p:cNvPr id="35846" name="2 Resim" descr="http://questmanagementsolutions.co.uk/sitebuildercontent/sitebuilderpictures/greenglobe21_trans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7338"/>
            <a:ext cx="374650" cy="404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7" name="2 Resim" descr="http://questmanagementsolutions.co.uk/sitebuildercontent/sitebuilderpictures/greenglobe21_trans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284538"/>
            <a:ext cx="374650" cy="404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8" name="4 Metin kutusu"/>
          <p:cNvSpPr txBox="1">
            <a:spLocks noChangeArrowheads="1"/>
          </p:cNvSpPr>
          <p:nvPr/>
        </p:nvSpPr>
        <p:spPr bwMode="auto">
          <a:xfrm>
            <a:off x="684213" y="333375"/>
            <a:ext cx="6191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dirty="0" err="1">
                <a:solidFill>
                  <a:srgbClr val="FFFF00"/>
                </a:solidFill>
                <a:latin typeface="Arial Black" pitchFamily="34" charset="0"/>
              </a:rPr>
              <a:t>Green</a:t>
            </a:r>
            <a:r>
              <a:rPr lang="tr-TR" sz="32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Arial Black" pitchFamily="34" charset="0"/>
              </a:rPr>
              <a:t>Globe</a:t>
            </a:r>
            <a:r>
              <a:rPr lang="tr-TR" sz="32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tr-TR" sz="3200" dirty="0" smtClean="0">
                <a:solidFill>
                  <a:srgbClr val="FFFF00"/>
                </a:solidFill>
                <a:latin typeface="Arial Black" pitchFamily="34" charset="0"/>
              </a:rPr>
              <a:t>21 - </a:t>
            </a:r>
            <a:r>
              <a:rPr lang="tr-TR" sz="3200" dirty="0">
                <a:solidFill>
                  <a:srgbClr val="FFFF00"/>
                </a:solidFill>
                <a:latin typeface="Arial Black" pitchFamily="34" charset="0"/>
              </a:rPr>
              <a:t>WTTC</a:t>
            </a: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827088" y="1576663"/>
            <a:ext cx="40322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endParaRPr lang="tr-TR" sz="2400" dirty="0" smtClean="0">
              <a:cs typeface="Times New Roman" pitchFamily="18" charset="0"/>
            </a:endParaRPr>
          </a:p>
          <a:p>
            <a:pPr eaLnBrk="0" hangingPunct="0">
              <a:defRPr/>
            </a:pPr>
            <a:endParaRPr lang="tr-TR" sz="2400" dirty="0" smtClean="0"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tr-TR" sz="2400" dirty="0" err="1" smtClean="0">
                <a:cs typeface="Times New Roman" pitchFamily="18" charset="0"/>
              </a:rPr>
              <a:t>Applies</a:t>
            </a:r>
            <a:r>
              <a:rPr lang="tr-TR" sz="2400" dirty="0" smtClean="0">
                <a:cs typeface="Times New Roman" pitchFamily="18" charset="0"/>
              </a:rPr>
              <a:t> </a:t>
            </a:r>
            <a:r>
              <a:rPr lang="tr-TR" sz="2400" dirty="0">
                <a:cs typeface="Times New Roman" pitchFamily="18" charset="0"/>
              </a:rPr>
              <a:t>78 </a:t>
            </a:r>
            <a:r>
              <a:rPr lang="tr-TR" sz="2400" dirty="0" err="1">
                <a:cs typeface="Times New Roman" pitchFamily="18" charset="0"/>
              </a:rPr>
              <a:t>criteria</a:t>
            </a:r>
            <a:r>
              <a:rPr lang="tr-TR" sz="2400" dirty="0">
                <a:cs typeface="Times New Roman" pitchFamily="18" charset="0"/>
              </a:rPr>
              <a:t> </a:t>
            </a:r>
            <a:r>
              <a:rPr lang="tr-TR" sz="2400" dirty="0" err="1">
                <a:cs typeface="Times New Roman" pitchFamily="18" charset="0"/>
              </a:rPr>
              <a:t>to</a:t>
            </a:r>
            <a:r>
              <a:rPr lang="tr-TR" sz="2400" dirty="0">
                <a:cs typeface="Times New Roman" pitchFamily="18" charset="0"/>
              </a:rPr>
              <a:t> be met </a:t>
            </a:r>
            <a:r>
              <a:rPr lang="tr-TR" sz="2400" dirty="0" err="1">
                <a:cs typeface="Times New Roman" pitchFamily="18" charset="0"/>
              </a:rPr>
              <a:t>by</a:t>
            </a:r>
            <a:r>
              <a:rPr lang="tr-TR" sz="2400" dirty="0">
                <a:cs typeface="Times New Roman" pitchFamily="18" charset="0"/>
              </a:rPr>
              <a:t> </a:t>
            </a:r>
            <a:r>
              <a:rPr lang="tr-TR" sz="2400" dirty="0" err="1">
                <a:cs typeface="Times New Roman" pitchFamily="18" charset="0"/>
              </a:rPr>
              <a:t>properties</a:t>
            </a:r>
            <a:r>
              <a:rPr lang="tr-TR" sz="2400" dirty="0">
                <a:cs typeface="Times New Roman" pitchFamily="18" charset="0"/>
              </a:rPr>
              <a:t> </a:t>
            </a:r>
            <a:r>
              <a:rPr lang="tr-TR" sz="2400" dirty="0" err="1">
                <a:cs typeface="Times New Roman" pitchFamily="18" charset="0"/>
              </a:rPr>
              <a:t>seeking</a:t>
            </a:r>
            <a:r>
              <a:rPr lang="tr-TR" sz="2400" dirty="0">
                <a:cs typeface="Times New Roman" pitchFamily="18" charset="0"/>
              </a:rPr>
              <a:t> </a:t>
            </a:r>
            <a:r>
              <a:rPr lang="tr-TR" sz="2400" dirty="0" err="1">
                <a:cs typeface="Times New Roman" pitchFamily="18" charset="0"/>
              </a:rPr>
              <a:t>certification</a:t>
            </a:r>
            <a:r>
              <a:rPr lang="tr-TR" sz="2400" dirty="0">
                <a:cs typeface="Times New Roman" pitchFamily="18" charset="0"/>
              </a:rPr>
              <a:t> </a:t>
            </a:r>
          </a:p>
          <a:p>
            <a:pPr indent="252413" eaLnBrk="0" hangingPunct="0">
              <a:defRPr/>
            </a:pPr>
            <a:endParaRPr lang="tr-TR" sz="2400" dirty="0"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tr-TR" sz="2400" dirty="0" err="1">
                <a:cs typeface="Times New Roman" pitchFamily="18" charset="0"/>
              </a:rPr>
              <a:t>Foundation</a:t>
            </a:r>
            <a:r>
              <a:rPr lang="tr-TR" sz="2400" dirty="0">
                <a:cs typeface="Times New Roman" pitchFamily="18" charset="0"/>
              </a:rPr>
              <a:t> </a:t>
            </a:r>
            <a:r>
              <a:rPr lang="tr-TR" sz="2400" dirty="0" err="1">
                <a:cs typeface="Times New Roman" pitchFamily="18" charset="0"/>
              </a:rPr>
              <a:t>for</a:t>
            </a:r>
            <a:r>
              <a:rPr lang="tr-TR" sz="2400" dirty="0">
                <a:cs typeface="Times New Roman" pitchFamily="18" charset="0"/>
              </a:rPr>
              <a:t> </a:t>
            </a:r>
            <a:r>
              <a:rPr lang="tr-TR" sz="2400" dirty="0" err="1">
                <a:cs typeface="Times New Roman" pitchFamily="18" charset="0"/>
              </a:rPr>
              <a:t>Environmental</a:t>
            </a:r>
            <a:r>
              <a:rPr lang="tr-TR" sz="2400" dirty="0">
                <a:cs typeface="Times New Roman" pitchFamily="18" charset="0"/>
              </a:rPr>
              <a:t> </a:t>
            </a:r>
            <a:r>
              <a:rPr lang="tr-TR" sz="2400" dirty="0" err="1">
                <a:cs typeface="Times New Roman" pitchFamily="18" charset="0"/>
              </a:rPr>
              <a:t>Education</a:t>
            </a:r>
            <a:r>
              <a:rPr lang="tr-TR" sz="2400" dirty="0">
                <a:cs typeface="Times New Roman" pitchFamily="18" charset="0"/>
              </a:rPr>
              <a:t> </a:t>
            </a:r>
            <a:endParaRPr lang="en-US" sz="2000" dirty="0"/>
          </a:p>
        </p:txBody>
      </p:sp>
      <p:pic>
        <p:nvPicPr>
          <p:cNvPr id="36867" name="Picture 7" descr="http://nept.files.wordpress.com/2010/01/greenkey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16832"/>
            <a:ext cx="2722563" cy="272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8" name="3 Metin kutusu"/>
          <p:cNvSpPr txBox="1">
            <a:spLocks noChangeArrowheads="1"/>
          </p:cNvSpPr>
          <p:nvPr/>
        </p:nvSpPr>
        <p:spPr bwMode="auto">
          <a:xfrm>
            <a:off x="6084888" y="5229225"/>
            <a:ext cx="2151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>
                <a:solidFill>
                  <a:srgbClr val="FFFF00"/>
                </a:solidFill>
                <a:latin typeface="Arial Black" pitchFamily="34" charset="0"/>
              </a:rPr>
              <a:t>4 HOTELS</a:t>
            </a:r>
          </a:p>
        </p:txBody>
      </p:sp>
      <p:sp>
        <p:nvSpPr>
          <p:cNvPr id="36869" name="4 Metin kutusu"/>
          <p:cNvSpPr txBox="1">
            <a:spLocks noChangeArrowheads="1"/>
          </p:cNvSpPr>
          <p:nvPr/>
        </p:nvSpPr>
        <p:spPr bwMode="auto">
          <a:xfrm>
            <a:off x="971600" y="571500"/>
            <a:ext cx="676875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dirty="0" err="1">
                <a:solidFill>
                  <a:srgbClr val="FFFF00"/>
                </a:solidFill>
                <a:latin typeface="Arial Black" pitchFamily="34" charset="0"/>
              </a:rPr>
              <a:t>The</a:t>
            </a:r>
            <a:r>
              <a:rPr lang="tr-TR" sz="32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Arial Black" pitchFamily="34" charset="0"/>
              </a:rPr>
              <a:t>Green</a:t>
            </a:r>
            <a:r>
              <a:rPr lang="tr-TR" sz="32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Arial Black" pitchFamily="34" charset="0"/>
              </a:rPr>
              <a:t>Key</a:t>
            </a:r>
            <a:r>
              <a:rPr lang="tr-TR" sz="3200" dirty="0">
                <a:solidFill>
                  <a:srgbClr val="FFFF00"/>
                </a:solidFill>
                <a:latin typeface="Arial Black" pitchFamily="34" charset="0"/>
              </a:rPr>
              <a:t> HORESTA</a:t>
            </a:r>
          </a:p>
        </p:txBody>
      </p:sp>
      <p:pic>
        <p:nvPicPr>
          <p:cNvPr id="36871" name="Picture 7" descr="http://nept.files.wordpress.com/2010/01/greenkey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258762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72" name="Picture 7" descr="http://nept.files.wordpress.com/2010/01/greenkey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260350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827584" y="112474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b="1" dirty="0" smtClean="0"/>
              <a:t>	</a:t>
            </a:r>
            <a:r>
              <a:rPr lang="en-US" b="1" dirty="0" smtClean="0"/>
              <a:t>Hotel, Restaurant and Leisure Industry Association</a:t>
            </a:r>
            <a:endParaRPr lang="tr-TR" b="1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 descr="http://upload.wikimedia.org/wikipedia/commons/8/89/G%C3%B6reme_Valley_in_Cappadocia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11176000" cy="745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3 Dikdörtgen"/>
          <p:cNvSpPr>
            <a:spLocks noChangeArrowheads="1"/>
          </p:cNvSpPr>
          <p:nvPr/>
        </p:nvSpPr>
        <p:spPr bwMode="auto">
          <a:xfrm>
            <a:off x="3563938" y="404813"/>
            <a:ext cx="35290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4000" b="1" dirty="0" err="1">
                <a:latin typeface="Arial Black" pitchFamily="34" charset="0"/>
              </a:rPr>
              <a:t>Method</a:t>
            </a:r>
            <a:endParaRPr lang="tr-TR" sz="4000" b="1" dirty="0">
              <a:latin typeface="Arial Black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476672"/>
            <a:ext cx="7205464" cy="864096"/>
          </a:xfrm>
        </p:spPr>
        <p:txBody>
          <a:bodyPr/>
          <a:lstStyle/>
          <a:p>
            <a:pPr>
              <a:defRPr/>
            </a:pPr>
            <a:r>
              <a:rPr lang="tr-TR" u="sng" dirty="0" err="1" smtClean="0">
                <a:solidFill>
                  <a:srgbClr val="FFFF00"/>
                </a:solidFill>
              </a:rPr>
              <a:t>Study</a:t>
            </a:r>
            <a:r>
              <a:rPr lang="tr-TR" u="sng" dirty="0" smtClean="0">
                <a:solidFill>
                  <a:srgbClr val="FFFF00"/>
                </a:solidFill>
              </a:rPr>
              <a:t> </a:t>
            </a:r>
            <a:r>
              <a:rPr lang="tr-TR" u="sng" dirty="0" err="1" smtClean="0">
                <a:solidFill>
                  <a:srgbClr val="FFFF00"/>
                </a:solidFill>
              </a:rPr>
              <a:t>population</a:t>
            </a:r>
            <a:endParaRPr lang="tr-TR" u="sng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988840"/>
            <a:ext cx="7776864" cy="36004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46088" indent="-446088">
              <a:defRPr/>
            </a:pP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marL="446088" indent="-446088">
              <a:buFont typeface="Wingdings" pitchFamily="2" charset="2"/>
              <a:buNone/>
              <a:defRPr/>
            </a:pPr>
            <a:r>
              <a:rPr lang="tr-TR" sz="2400" b="1" dirty="0" smtClean="0">
                <a:latin typeface="Arial Black" pitchFamily="34" charset="0"/>
                <a:cs typeface="Arial" pitchFamily="34" charset="0"/>
              </a:rPr>
              <a:t>    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104</a:t>
            </a:r>
            <a:r>
              <a:rPr lang="tr-TR" sz="2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 A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ccommodation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in the study area. 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marL="446088" indent="-446088">
              <a:buFont typeface="Wingdings" pitchFamily="2" charset="2"/>
              <a:buNone/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78</a:t>
            </a:r>
            <a:r>
              <a:rPr lang="tr-TR" sz="2400" b="1" dirty="0" smtClean="0">
                <a:latin typeface="Arial Black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 M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anagers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completed the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survey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marL="446088" indent="-446088">
              <a:buFont typeface="Wingdings" pitchFamily="2" charset="2"/>
              <a:buNone/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tr-TR" sz="2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73</a:t>
            </a:r>
            <a:r>
              <a:rPr lang="tr-TR" sz="2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  V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alid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questionnaires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Dosya:Göreme Valley in Cappadoc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687" r="16687"/>
          <a:stretch>
            <a:fillRect/>
          </a:stretch>
        </p:blipFill>
        <p:spPr bwMode="auto">
          <a:xfrm>
            <a:off x="1547664" y="3140968"/>
            <a:ext cx="216024" cy="21602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Dosya:Göreme Valley in Cappadoc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687" r="16687"/>
          <a:stretch>
            <a:fillRect/>
          </a:stretch>
        </p:blipFill>
        <p:spPr bwMode="auto">
          <a:xfrm>
            <a:off x="1547664" y="3717032"/>
            <a:ext cx="216024" cy="21602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5" descr="Dosya:Göreme Valley in Cappadoc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687" r="16687"/>
          <a:stretch>
            <a:fillRect/>
          </a:stretch>
        </p:blipFill>
        <p:spPr bwMode="auto">
          <a:xfrm>
            <a:off x="1547664" y="4365104"/>
            <a:ext cx="216024" cy="21602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25249-C24F-425A-B5D0-BE3F2F669ACB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95000"/>
                <a:lumMod val="95000"/>
              </a:schemeClr>
            </a:gs>
            <a:gs pos="60000">
              <a:schemeClr val="bg1">
                <a:satMod val="125000"/>
                <a:lumOff val="10000"/>
                <a:lumMod val="100000"/>
              </a:schemeClr>
            </a:gs>
            <a:gs pos="100000">
              <a:schemeClr val="bg1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684213" y="1052513"/>
          <a:ext cx="7632700" cy="5062859"/>
        </p:xfrm>
        <a:graphic>
          <a:graphicData uri="http://schemas.openxmlformats.org/drawingml/2006/table">
            <a:tbl>
              <a:tblPr/>
              <a:tblGrid>
                <a:gridCol w="2057400"/>
                <a:gridCol w="2119312"/>
                <a:gridCol w="1641475"/>
                <a:gridCol w="1814513"/>
              </a:tblGrid>
              <a:tr h="930275">
                <a:tc>
                  <a:txBody>
                    <a:bodyPr/>
                    <a:lstStyle/>
                    <a:p>
                      <a:pPr marL="180000" marR="0" lvl="0" indent="-746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Accom</a:t>
                      </a:r>
                      <a:r>
                        <a:rPr kumimoji="0" 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</a:t>
                      </a: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odation</a:t>
                      </a:r>
                      <a:r>
                        <a:rPr kumimoji="0" 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     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groups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746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Accommodation status 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746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Total in the region </a:t>
                      </a:r>
                      <a:endParaRPr kumimoji="0" lang="tr-TR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68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in the 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80000" marR="0" lvl="0" indent="-68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study 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65138">
                <a:tc rowSpan="3">
                  <a:txBody>
                    <a:bodyPr/>
                    <a:lstStyle/>
                    <a:p>
                      <a:pPr marL="0" marR="0" lvl="0" indent="44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44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GROUP A 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81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Five-star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5082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5082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51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381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Four-star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5082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5082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51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381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Three-star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5082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5082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5138">
                <a:tc rowSpan="2">
                  <a:txBody>
                    <a:bodyPr/>
                    <a:lstStyle/>
                    <a:p>
                      <a:pPr marL="0" marR="0" lvl="0" indent="44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GROUP B 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81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Special-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licenced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5082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5082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51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381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Apart hotel            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5082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5082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5138">
                <a:tc rowSpan="3">
                  <a:txBody>
                    <a:bodyPr/>
                    <a:lstStyle/>
                    <a:p>
                      <a:pPr marL="0" marR="0" lvl="0" indent="44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44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GROUP C 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81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Two-star 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5082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5082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51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381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One-star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5082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tr-T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5082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04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381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Boarding house 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5082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tr-T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5082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5138">
                <a:tc gridSpan="2">
                  <a:txBody>
                    <a:bodyPr/>
                    <a:lstStyle/>
                    <a:p>
                      <a:pPr marL="0" marR="0" lvl="0" indent="250825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OTAL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5082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5082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73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9989" name="Rectangle 1"/>
          <p:cNvSpPr>
            <a:spLocks noChangeArrowheads="1"/>
          </p:cNvSpPr>
          <p:nvPr/>
        </p:nvSpPr>
        <p:spPr bwMode="auto">
          <a:xfrm>
            <a:off x="684213" y="188913"/>
            <a:ext cx="7848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52413" eaLnBrk="0" hangingPunct="0"/>
            <a:r>
              <a:rPr lang="tr-TR" sz="280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Distribution of the accomodations </a:t>
            </a:r>
            <a:endParaRPr lang="tr-TR" sz="2800">
              <a:solidFill>
                <a:srgbClr val="FFFF00"/>
              </a:solidFill>
              <a:latin typeface="Arial Black" pitchFamily="34" charset="0"/>
            </a:endParaRPr>
          </a:p>
          <a:p>
            <a:pPr indent="252413" eaLnBrk="0" hangingPunct="0"/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611560" y="6211669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0</a:t>
            </a:r>
            <a:r>
              <a:rPr lang="en-US" b="1" dirty="0" smtClean="0"/>
              <a:t> = no performance </a:t>
            </a:r>
            <a:r>
              <a:rPr lang="tr-TR" b="1" dirty="0" smtClean="0"/>
              <a:t>   </a:t>
            </a:r>
            <a:r>
              <a:rPr lang="en-US" b="1" dirty="0" smtClean="0"/>
              <a:t>4</a:t>
            </a:r>
            <a:r>
              <a:rPr lang="tr-TR" b="1" dirty="0" smtClean="0"/>
              <a:t>=</a:t>
            </a:r>
            <a:r>
              <a:rPr lang="en-US" b="1" dirty="0" smtClean="0"/>
              <a:t> the highest performance 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684213" y="-242888"/>
            <a:ext cx="7920037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52413" eaLnBrk="0" hangingPunct="0"/>
            <a:endParaRPr lang="tr-TR" sz="2800">
              <a:latin typeface="Arial Black" pitchFamily="34" charset="0"/>
              <a:cs typeface="Times New Roman" pitchFamily="18" charset="0"/>
            </a:endParaRPr>
          </a:p>
          <a:p>
            <a:pPr indent="252413" eaLnBrk="0" hangingPunct="0"/>
            <a:endParaRPr lang="tr-TR" sz="2000">
              <a:latin typeface="Arial Black" pitchFamily="34" charset="0"/>
              <a:cs typeface="Times New Roman" pitchFamily="18" charset="0"/>
            </a:endParaRPr>
          </a:p>
          <a:p>
            <a:pPr indent="252413" eaLnBrk="0" hangingPunct="0"/>
            <a:r>
              <a:rPr lang="en-US" sz="2400" b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Environmental performance </a:t>
            </a:r>
            <a:endParaRPr lang="tr-TR" sz="2400" b="1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  <a:p>
            <a:pPr indent="252413" eaLnBrk="0" hangingPunct="0"/>
            <a:r>
              <a:rPr lang="en-US" sz="2400" b="1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categories and distribution of the indicators</a:t>
            </a:r>
            <a:endParaRPr lang="en-US" sz="2400" b="1">
              <a:solidFill>
                <a:srgbClr val="FFFF00"/>
              </a:solidFill>
              <a:latin typeface="Arial Black" pitchFamily="34" charset="0"/>
            </a:endParaRPr>
          </a:p>
          <a:p>
            <a:pPr indent="252413" eaLnBrk="0" hangingPunct="0"/>
            <a:endParaRPr lang="tr-TR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611188" y="1628775"/>
          <a:ext cx="7920879" cy="427539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856310"/>
                <a:gridCol w="5552401"/>
                <a:gridCol w="1512168"/>
              </a:tblGrid>
              <a:tr h="792088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Cat No.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Performance Categories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Number of indicators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Architecture and landscape design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tr-T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Energy efficiency/resource conservation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tr-T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Waste reduction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Water efficiency/conservation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tr-T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30937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Education and training for environmental awareness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tr-T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Communication for environmental awareness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52616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Managerial knowledge on environmental protection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tr-T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Others 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tr-T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tourismontheedge.com/wp-content/uploads/2012/05/cave-hotel-cappadocia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15150"/>
          </a:xfrm>
          <a:prstGeom prst="rect">
            <a:avLst/>
          </a:prstGeom>
          <a:noFill/>
        </p:spPr>
      </p:pic>
      <p:sp>
        <p:nvSpPr>
          <p:cNvPr id="41987" name="3 Dikdörtgen"/>
          <p:cNvSpPr>
            <a:spLocks noChangeArrowheads="1"/>
          </p:cNvSpPr>
          <p:nvPr/>
        </p:nvSpPr>
        <p:spPr bwMode="auto">
          <a:xfrm>
            <a:off x="179512" y="0"/>
            <a:ext cx="34575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4400" b="1" dirty="0" err="1">
                <a:latin typeface="Arial Black" pitchFamily="34" charset="0"/>
              </a:rPr>
              <a:t>Findings</a:t>
            </a:r>
            <a:endParaRPr lang="tr-TR" sz="4400" b="1" dirty="0">
              <a:latin typeface="Arial Black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7760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u="sng" dirty="0" smtClean="0">
                <a:solidFill>
                  <a:srgbClr val="FFFF00"/>
                </a:solidFill>
              </a:rPr>
              <a:t>L</a:t>
            </a:r>
            <a:r>
              <a:rPr lang="el-GR" u="sng" dirty="0" smtClean="0">
                <a:solidFill>
                  <a:srgbClr val="FFFF00"/>
                </a:solidFill>
              </a:rPr>
              <a:t>ow </a:t>
            </a:r>
            <a:r>
              <a:rPr lang="tr-TR" u="sng" dirty="0" err="1" smtClean="0">
                <a:solidFill>
                  <a:srgbClr val="FFFF00"/>
                </a:solidFill>
              </a:rPr>
              <a:t>environmental</a:t>
            </a:r>
            <a:r>
              <a:rPr lang="tr-TR" u="sng" dirty="0" smtClean="0">
                <a:solidFill>
                  <a:srgbClr val="FFFF00"/>
                </a:solidFill>
              </a:rPr>
              <a:t> </a:t>
            </a:r>
            <a:r>
              <a:rPr lang="el-GR" u="sng" dirty="0" smtClean="0">
                <a:solidFill>
                  <a:srgbClr val="FFFF00"/>
                </a:solidFill>
              </a:rPr>
              <a:t>performance</a:t>
            </a:r>
            <a:endParaRPr lang="tr-TR" u="sng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556792"/>
            <a:ext cx="7560840" cy="4104456"/>
          </a:xfrm>
        </p:spPr>
        <p:txBody>
          <a:bodyPr>
            <a:noAutofit/>
          </a:bodyPr>
          <a:lstStyle/>
          <a:p>
            <a:pPr lvl="2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None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nergy efficiency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lvl="2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None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ater conservation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lvl="2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None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aste management 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lvl="2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None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nvironmental training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lvl="2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None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nvironmental awareness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lvl="2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None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nvironmental policy</a:t>
            </a:r>
            <a:endParaRPr lang="tr-TR" sz="2400" b="1" dirty="0"/>
          </a:p>
        </p:txBody>
      </p:sp>
      <p:pic>
        <p:nvPicPr>
          <p:cNvPr id="5" name="Picture 5" descr="Dosya:Göreme Valley in Cappadoc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687" r="16687"/>
          <a:stretch>
            <a:fillRect/>
          </a:stretch>
        </p:blipFill>
        <p:spPr bwMode="auto">
          <a:xfrm>
            <a:off x="1907704" y="2276872"/>
            <a:ext cx="288032" cy="28803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25249-C24F-425A-B5D0-BE3F2F669ACB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95000"/>
                <a:lumMod val="95000"/>
              </a:schemeClr>
            </a:gs>
            <a:gs pos="60000">
              <a:schemeClr val="bg1">
                <a:satMod val="125000"/>
                <a:lumOff val="10000"/>
                <a:lumMod val="100000"/>
              </a:schemeClr>
            </a:gs>
            <a:gs pos="100000">
              <a:schemeClr val="bg1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95536" y="404664"/>
            <a:ext cx="7599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 u="sng" dirty="0">
                <a:solidFill>
                  <a:srgbClr val="FFFF00"/>
                </a:solidFill>
                <a:latin typeface="Arial Black" pitchFamily="34" charset="0"/>
              </a:rPr>
              <a:t>Göreme </a:t>
            </a:r>
            <a:r>
              <a:rPr lang="tr-TR" sz="3200" b="1" u="sng" dirty="0" err="1">
                <a:solidFill>
                  <a:srgbClr val="FFFF00"/>
                </a:solidFill>
                <a:latin typeface="Arial Black" pitchFamily="34" charset="0"/>
              </a:rPr>
              <a:t>Historical</a:t>
            </a:r>
            <a:r>
              <a:rPr lang="tr-TR" sz="3200" b="1" u="sng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tr-TR" sz="3200" b="1" u="sng" dirty="0" err="1">
                <a:solidFill>
                  <a:srgbClr val="FFFF00"/>
                </a:solidFill>
                <a:latin typeface="Arial Black" pitchFamily="34" charset="0"/>
              </a:rPr>
              <a:t>National</a:t>
            </a:r>
            <a:r>
              <a:rPr lang="tr-TR" sz="3200" b="1" u="sng" dirty="0">
                <a:solidFill>
                  <a:srgbClr val="FFFF00"/>
                </a:solidFill>
                <a:latin typeface="Arial Black" pitchFamily="34" charset="0"/>
              </a:rPr>
              <a:t> park</a:t>
            </a: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755576" y="1268760"/>
            <a:ext cx="33123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FFFFFF"/>
                </a:solidFill>
                <a:latin typeface="Arial Black" pitchFamily="34" charset="0"/>
                <a:cs typeface="Times New Roman" pitchFamily="18" charset="0"/>
              </a:rPr>
              <a:t>Park is located at Cappadocia region in Central Anatolia </a:t>
            </a:r>
            <a:endParaRPr lang="en-US" sz="20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83568" y="5517232"/>
            <a:ext cx="33131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tr-TR" sz="2000" b="1" dirty="0" smtClean="0">
                <a:solidFill>
                  <a:srgbClr val="FFFFFF"/>
                </a:solidFill>
                <a:latin typeface="Arial Black" pitchFamily="34" charset="0"/>
              </a:rPr>
              <a:t>UNESCO </a:t>
            </a:r>
          </a:p>
          <a:p>
            <a:pPr eaLnBrk="0" hangingPunct="0"/>
            <a:r>
              <a:rPr lang="tr-TR" sz="2000" b="1" dirty="0" err="1" smtClean="0">
                <a:solidFill>
                  <a:srgbClr val="FFFFFF"/>
                </a:solidFill>
                <a:latin typeface="Arial Black" pitchFamily="34" charset="0"/>
              </a:rPr>
              <a:t>World</a:t>
            </a:r>
            <a:r>
              <a:rPr lang="tr-TR" sz="2000" b="1" dirty="0" smtClean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tr-TR" sz="2000" b="1" dirty="0" err="1" smtClean="0">
                <a:solidFill>
                  <a:srgbClr val="FFFFFF"/>
                </a:solidFill>
                <a:latin typeface="Arial Black" pitchFamily="34" charset="0"/>
              </a:rPr>
              <a:t>Heritage</a:t>
            </a:r>
            <a:r>
              <a:rPr lang="tr-TR" sz="2000" b="1" dirty="0" smtClean="0">
                <a:solidFill>
                  <a:srgbClr val="FFFFFF"/>
                </a:solidFill>
                <a:latin typeface="Arial Black" pitchFamily="34" charset="0"/>
              </a:rPr>
              <a:t>  </a:t>
            </a:r>
            <a:r>
              <a:rPr lang="tr-TR" sz="2000" b="1" dirty="0" err="1" smtClean="0">
                <a:solidFill>
                  <a:srgbClr val="FFFFFF"/>
                </a:solidFill>
                <a:latin typeface="Arial Black" pitchFamily="34" charset="0"/>
              </a:rPr>
              <a:t>List</a:t>
            </a:r>
            <a:r>
              <a:rPr lang="tr-TR" sz="2000" b="1" dirty="0" smtClean="0">
                <a:solidFill>
                  <a:srgbClr val="FFFFFF"/>
                </a:solidFill>
                <a:latin typeface="Arial Black" pitchFamily="34" charset="0"/>
              </a:rPr>
              <a:t> </a:t>
            </a:r>
          </a:p>
          <a:p>
            <a:pPr eaLnBrk="0" hangingPunct="0"/>
            <a:r>
              <a:rPr lang="tr-TR" sz="2000" b="1" dirty="0" smtClean="0">
                <a:solidFill>
                  <a:srgbClr val="FFFFFF"/>
                </a:solidFill>
                <a:latin typeface="Arial Black" pitchFamily="34" charset="0"/>
              </a:rPr>
              <a:t>in 1985</a:t>
            </a:r>
            <a:endParaRPr lang="en-US" sz="20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  <p:pic>
        <p:nvPicPr>
          <p:cNvPr id="60418" name="Picture 2" descr="http://4.bp.blogspot.com/-QTLcdZ1EKDM/T6_-oOnjORI/AAAAAAAAUEg/Yds8vSqEmDI/s640/love+valley+goreme+turkey+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861048"/>
            <a:ext cx="3480387" cy="2610290"/>
          </a:xfrm>
          <a:prstGeom prst="rect">
            <a:avLst/>
          </a:prstGeom>
          <a:noFill/>
        </p:spPr>
      </p:pic>
      <p:pic>
        <p:nvPicPr>
          <p:cNvPr id="60420" name="Picture 4" descr="http://t1.gstatic.com/images?q=tbn:ANd9GcTcW18AuZLSW89YkMMww2qwBch3QaGwr19pSDNFUPEqvVIPb25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08920"/>
            <a:ext cx="3895513" cy="2592288"/>
          </a:xfrm>
          <a:prstGeom prst="rect">
            <a:avLst/>
          </a:prstGeom>
          <a:noFill/>
        </p:spPr>
      </p:pic>
      <p:pic>
        <p:nvPicPr>
          <p:cNvPr id="60422" name="Picture 6" descr="http://t0.gstatic.com/images?q=tbn:ANd9GcSG8PwdodTgj_o1BTKNlT7tqzRwgH28VqyNHBYQhvmKMAyNeii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340768"/>
            <a:ext cx="2592288" cy="2179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467160" y="1288415"/>
          <a:ext cx="8209681" cy="4281170"/>
        </p:xfrm>
        <a:graphic>
          <a:graphicData uri="http://schemas.openxmlformats.org/drawingml/2006/table">
            <a:tbl>
              <a:tblPr/>
              <a:tblGrid>
                <a:gridCol w="3385145"/>
                <a:gridCol w="1296144"/>
                <a:gridCol w="1152128"/>
                <a:gridCol w="1224136"/>
                <a:gridCol w="1152128"/>
              </a:tblGrid>
              <a:tr h="865922">
                <a:tc>
                  <a:txBody>
                    <a:bodyPr/>
                    <a:lstStyle/>
                    <a:p>
                      <a:pPr marL="0" indent="-1809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Groups and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Performance</a:t>
                      </a:r>
                      <a:r>
                        <a:rPr lang="tr-TR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I</a:t>
                      </a: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ndicators</a:t>
                      </a:r>
                      <a:endParaRPr lang="tr-TR" sz="18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 A mean</a:t>
                      </a:r>
                      <a:endParaRPr lang="tr-TR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 B mean</a:t>
                      </a:r>
                      <a:endParaRPr lang="tr-TR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 C mean</a:t>
                      </a:r>
                      <a:endParaRPr lang="tr-TR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mean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646246">
                <a:tc>
                  <a:txBody>
                    <a:bodyPr/>
                    <a:lstStyle/>
                    <a:p>
                      <a:pPr marL="177800" indent="-88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Using local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material in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construction</a:t>
                      </a:r>
                      <a:endParaRPr lang="tr-T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2.35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3.17</a:t>
                      </a:r>
                      <a:endParaRPr lang="tr-T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2.71</a:t>
                      </a:r>
                      <a:endParaRPr lang="tr-T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2.73</a:t>
                      </a:r>
                      <a:endParaRPr lang="tr-T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646246">
                <a:tc>
                  <a:txBody>
                    <a:bodyPr/>
                    <a:lstStyle/>
                    <a:p>
                      <a:pPr marL="180975" indent="-3619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Hotel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architecture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</a:t>
                      </a:r>
                      <a:r>
                        <a:rPr lang="tr-TR" sz="18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harmony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with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environment</a:t>
                      </a:r>
                      <a:endParaRPr lang="tr-T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2.81</a:t>
                      </a:r>
                      <a:endParaRPr lang="tr-T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Arial" pitchFamily="34" charset="0"/>
                        </a:rPr>
                        <a:t>3.57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2.71</a:t>
                      </a:r>
                      <a:endParaRPr lang="tr-T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3.03</a:t>
                      </a:r>
                      <a:endParaRPr lang="tr-T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646246">
                <a:tc>
                  <a:txBody>
                    <a:bodyPr/>
                    <a:lstStyle/>
                    <a:p>
                      <a:pPr marL="269875" indent="-4508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Garden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planning suitable with environment</a:t>
                      </a:r>
                      <a:endParaRPr lang="tr-T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2.92</a:t>
                      </a:r>
                      <a:endParaRPr lang="tr-T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3.39</a:t>
                      </a:r>
                      <a:endParaRPr lang="tr-T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2.82</a:t>
                      </a:r>
                      <a:endParaRPr lang="tr-T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3.06</a:t>
                      </a:r>
                      <a:endParaRPr lang="tr-T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646246">
                <a:tc>
                  <a:txBody>
                    <a:bodyPr/>
                    <a:lstStyle/>
                    <a:p>
                      <a:pPr marL="265113" indent="-5302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Plan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that does not spoil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natural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and historical environment</a:t>
                      </a:r>
                      <a:endParaRPr lang="tr-T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2.74</a:t>
                      </a:r>
                      <a:endParaRPr lang="tr-T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3.74</a:t>
                      </a:r>
                      <a:endParaRPr lang="tr-T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2.86</a:t>
                      </a:r>
                      <a:endParaRPr lang="tr-T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3.10</a:t>
                      </a:r>
                      <a:endParaRPr lang="tr-T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653550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Group mean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2.71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Arial" pitchFamily="34" charset="0"/>
                        </a:rPr>
                        <a:t>3.47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2.78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Arial" pitchFamily="34" charset="0"/>
                        </a:rPr>
                        <a:t>2.98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4078" name="5 Metin kutusu"/>
          <p:cNvSpPr txBox="1">
            <a:spLocks noChangeArrowheads="1"/>
          </p:cNvSpPr>
          <p:nvPr/>
        </p:nvSpPr>
        <p:spPr bwMode="auto">
          <a:xfrm>
            <a:off x="1331913" y="549275"/>
            <a:ext cx="6553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 u="sng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1. </a:t>
            </a:r>
            <a:r>
              <a:rPr lang="en-US" sz="2400" b="1" u="sng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Architecture </a:t>
            </a:r>
            <a:r>
              <a:rPr lang="en-US" sz="2400" b="1" u="sng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and landscape design</a:t>
            </a:r>
            <a:endParaRPr lang="tr-TR" sz="2400" u="sng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467544" y="5877272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smtClean="0"/>
              <a:t>0</a:t>
            </a:r>
            <a:r>
              <a:rPr lang="en-US" sz="1400" b="1" dirty="0" smtClean="0"/>
              <a:t> = no performance </a:t>
            </a:r>
            <a:r>
              <a:rPr lang="tr-TR" sz="1400" b="1" dirty="0" smtClean="0"/>
              <a:t>   </a:t>
            </a:r>
            <a:r>
              <a:rPr lang="en-US" sz="1400" b="1" dirty="0" smtClean="0"/>
              <a:t>4</a:t>
            </a:r>
            <a:r>
              <a:rPr lang="tr-TR" sz="1400" b="1" dirty="0" smtClean="0"/>
              <a:t>=</a:t>
            </a:r>
            <a:r>
              <a:rPr lang="en-US" sz="1400" b="1" dirty="0" smtClean="0"/>
              <a:t> the highest performance </a:t>
            </a:r>
            <a:endParaRPr lang="tr-TR" sz="1400" b="1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4" descr="C:\Documents and Settings\naz\Desktop\1927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692150"/>
            <a:ext cx="3455987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59" name="Picture 2" descr="C:\Documents and Settings\naz\Desktop\3947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076700"/>
            <a:ext cx="36004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 descr="C:\Documents and Settings\naz\Desktop\5031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04813"/>
            <a:ext cx="3995738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1" name="Picture 4" descr="C:\Documents and Settings\naz\Desktop\50585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860800"/>
            <a:ext cx="18288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2" name="Picture 5" descr="C:\Documents and Settings\naz\Desktop\50586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3716338"/>
            <a:ext cx="1871662" cy="280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063" name="6 Dikdörtgen"/>
          <p:cNvSpPr>
            <a:spLocks noChangeArrowheads="1"/>
          </p:cNvSpPr>
          <p:nvPr/>
        </p:nvSpPr>
        <p:spPr bwMode="auto">
          <a:xfrm>
            <a:off x="1115616" y="3068639"/>
            <a:ext cx="77426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300"/>
              </a:spcBef>
            </a:pPr>
            <a:r>
              <a:rPr lang="en-US" sz="2400" b="1" dirty="0">
                <a:cs typeface="Times New Roman" pitchFamily="18" charset="0"/>
              </a:rPr>
              <a:t>Using </a:t>
            </a:r>
            <a:r>
              <a:rPr lang="tr-TR" sz="2400" b="1" dirty="0" err="1">
                <a:cs typeface="Times New Roman" pitchFamily="18" charset="0"/>
              </a:rPr>
              <a:t>natural</a:t>
            </a:r>
            <a:r>
              <a:rPr lang="tr-TR" sz="2400" b="1" dirty="0">
                <a:cs typeface="Times New Roman" pitchFamily="18" charset="0"/>
              </a:rPr>
              <a:t> </a:t>
            </a:r>
            <a:r>
              <a:rPr lang="en-US" sz="2400" b="1" dirty="0">
                <a:cs typeface="Times New Roman" pitchFamily="18" charset="0"/>
              </a:rPr>
              <a:t>material in </a:t>
            </a:r>
            <a:r>
              <a:rPr lang="en-US" sz="2400" b="1" dirty="0" smtClean="0">
                <a:cs typeface="Times New Roman" pitchFamily="18" charset="0"/>
              </a:rPr>
              <a:t>construction</a:t>
            </a:r>
            <a:r>
              <a:rPr lang="tr-TR" sz="2400" b="1" dirty="0" smtClean="0">
                <a:cs typeface="Times New Roman" pitchFamily="18" charset="0"/>
              </a:rPr>
              <a:t>     </a:t>
            </a:r>
            <a:r>
              <a:rPr lang="tr-TR" sz="2800" b="1" dirty="0" smtClean="0">
                <a:cs typeface="Times New Roman" pitchFamily="18" charset="0"/>
              </a:rPr>
              <a:t>				                  </a:t>
            </a:r>
            <a:r>
              <a:rPr lang="tr-TR" sz="2000" b="1" dirty="0" smtClean="0">
                <a:cs typeface="Times New Roman" pitchFamily="18" charset="0"/>
              </a:rPr>
              <a:t>S</a:t>
            </a:r>
            <a:r>
              <a:rPr lang="en-US" sz="2000" b="1" dirty="0" err="1" smtClean="0"/>
              <a:t>pecial</a:t>
            </a:r>
            <a:r>
              <a:rPr lang="tr-TR" sz="2000" b="1" dirty="0" smtClean="0"/>
              <a:t>-</a:t>
            </a:r>
            <a:r>
              <a:rPr lang="en-US" sz="2000" b="1" dirty="0" err="1" smtClean="0"/>
              <a:t>licen</a:t>
            </a:r>
            <a:r>
              <a:rPr lang="tr-TR" sz="2000" b="1" dirty="0" smtClean="0"/>
              <a:t>c</a:t>
            </a:r>
            <a:r>
              <a:rPr lang="en-US" sz="2000" b="1" dirty="0" err="1" smtClean="0"/>
              <a:t>ed</a:t>
            </a:r>
            <a:r>
              <a:rPr lang="en-US" sz="2000" b="1" dirty="0" smtClean="0"/>
              <a:t> hotels </a:t>
            </a:r>
            <a:endParaRPr lang="tr-TR" sz="2000" b="1" dirty="0">
              <a:cs typeface="Times New Roman" pitchFamily="18" charset="0"/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http://q.bstatic.com/images/hotel/square90/590/590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928670"/>
            <a:ext cx="1230307" cy="1230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3" name="Picture 2" descr="http://r.bstatic.com/images/hotel/square90/267/2678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249145"/>
            <a:ext cx="1533506" cy="1530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4" name="Picture 4" descr="http://r.bstatic.com/images/hotel/square90/703/70388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071546"/>
            <a:ext cx="1493854" cy="14938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5" name="Picture 6" descr="Vezir Cave Suit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981075"/>
            <a:ext cx="1655763" cy="165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6" name="Picture 8" descr="Walnut Hou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141663"/>
            <a:ext cx="1512887" cy="151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7" name="Picture 10" descr="Roma Cave Sui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2285992"/>
            <a:ext cx="18002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8" name="Picture 11" descr="C:\Documents and Settings\naz\Desktop\47951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313" y="4221163"/>
            <a:ext cx="3594100" cy="2408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9" name="Picture 12" descr="C:\Documents and Settings\naz\Desktop\57791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5084763"/>
            <a:ext cx="2089150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90" name="Picture 13" descr="C:\Documents and Settings\naz\Desktop\28894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25" y="2708275"/>
            <a:ext cx="25527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91" name="Picture 2" descr="Stone House Cave Hote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4" y="2786058"/>
            <a:ext cx="1223962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092" name="11 Dikdörtgen"/>
          <p:cNvSpPr>
            <a:spLocks noChangeArrowheads="1"/>
          </p:cNvSpPr>
          <p:nvPr/>
        </p:nvSpPr>
        <p:spPr bwMode="auto">
          <a:xfrm>
            <a:off x="971600" y="188640"/>
            <a:ext cx="741682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300"/>
              </a:spcBef>
            </a:pPr>
            <a:r>
              <a:rPr lang="en-US" sz="2400" b="1" dirty="0">
                <a:cs typeface="Times New Roman" pitchFamily="18" charset="0"/>
              </a:rPr>
              <a:t>Hotel architecture </a:t>
            </a:r>
            <a:r>
              <a:rPr lang="tr-TR" sz="2400" b="1" dirty="0">
                <a:cs typeface="Times New Roman" pitchFamily="18" charset="0"/>
              </a:rPr>
              <a:t>in </a:t>
            </a:r>
            <a:r>
              <a:rPr lang="tr-TR" sz="2400" b="1" dirty="0" err="1">
                <a:cs typeface="Times New Roman" pitchFamily="18" charset="0"/>
              </a:rPr>
              <a:t>harmony</a:t>
            </a:r>
            <a:r>
              <a:rPr lang="tr-TR" sz="2400" b="1" dirty="0">
                <a:cs typeface="Times New Roman" pitchFamily="18" charset="0"/>
              </a:rPr>
              <a:t> </a:t>
            </a:r>
            <a:r>
              <a:rPr lang="en-US" sz="2400" b="1" dirty="0">
                <a:cs typeface="Times New Roman" pitchFamily="18" charset="0"/>
              </a:rPr>
              <a:t>with </a:t>
            </a:r>
            <a:r>
              <a:rPr lang="en-US" sz="2400" b="1" dirty="0" smtClean="0">
                <a:cs typeface="Times New Roman" pitchFamily="18" charset="0"/>
              </a:rPr>
              <a:t>environment</a:t>
            </a:r>
            <a:r>
              <a:rPr lang="tr-TR" sz="2400" b="1" dirty="0" smtClean="0">
                <a:cs typeface="Times New Roman" pitchFamily="18" charset="0"/>
              </a:rPr>
              <a:t> </a:t>
            </a:r>
            <a:r>
              <a:rPr lang="tr-TR" sz="2800" b="1" dirty="0" smtClean="0">
                <a:cs typeface="Times New Roman" pitchFamily="18" charset="0"/>
              </a:rPr>
              <a:t>				</a:t>
            </a:r>
            <a:endParaRPr lang="tr-TR" sz="20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28596" y="214290"/>
            <a:ext cx="839187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ÖYKÜ HOUSE</a:t>
            </a:r>
          </a:p>
        </p:txBody>
      </p:sp>
      <p:sp>
        <p:nvSpPr>
          <p:cNvPr id="47107" name="AutoShape 2" descr="data:image/jpeg;base64,/9j/4AAQSkZJRgABAQAAAQABAAD/2wCEAAkGBhQSEBUUExQVFRUWFBUUFRgVFBQVFxUUFxQVFBQXFBUXHCYeFxokGhQUHy8gJCcpLCwsFR4xNTAqNSYrLCkBCQoKDgwOGg8PGikkHCUsLCwvLCksLCwpKSwpKSwsLCksLCkpLCksLCwsLCwsLCwsKSwqLCwsLCksLCksLCwpLP/AABEIALgBEwMBIgACEQEDEQH/xAAcAAABBQEBAQAAAAAAAAAAAAADAAECBAUGBwj/xABAEAABAwIEAgcFBgMHBQAAAAABAAIRAyEEBRIxQVEGImFxgZGhEzJCsdEjUnLB4fAHFGIVM4KSosLxFiRDY7L/xAAaAQADAQEBAQAAAAAAAAAAAAABAgMABAUG/8QALREAAgIBBAEDAgYCAwAAAAAAAAECEQMEEiExQRMiUQVhgZGhwdHwMnIUYnH/2gAMAwEAAhEDEQA/APNwFIBIBSAXCekNpUgpAJAIDIk1O+wSDEOudgsgsCArDGwo0mIwCMmaKGhM4pyouKUYC8ouGpX7vmoNbdXWMgJe2MNCkGpw1SDUwCOhLQigJiFjAtKjoR2sUnQBKwQLmwFn4msAYCNiMROyFSwkmTYeqPQCuap5pezJ2BPgtRmFaNgiFkoNhUTJOHfGyizDunYrV9nIhRpMh15lCw7Si6kRuCO9Rut8iyrVMM08FgUZjapCKMVzRamB5KlUpkb2RsWi01wKTgqbXwrDK07ogIPbY8xfwQ3bItRt1CryTpiNAnmwVeoFYhP7NMIymkjmkktYtFwBSASCkApFUOpAJgpgIDIQQaguj6UFgkoozCtanLVIBJxQGBkITkZxQwJKVsZBMPTv3XVnSmo07d6KGox6MM1qmGJ2hEATAB6YTBinElEAgLBAvMBZ9esXGyNiauowrmCwWm53+X6pW/gKVlHD4KLu3+SsOp8VdfQQg1BsdRANbaEoUnNTMqMa28knh8lNzG2gyQCh1Tf5IRr9igap5IgNOi4EJPas+jiSOCtNxA7kLZqQWECtSBEFGFTxTG6dMRxMfE0NJVfUtTGUwbdiyHtLTCoiT4LDayZxv2ITCpkcEyEY7BdEc1Ep0oCTmotilctSRCE6BggUgkGKQalHQ4CmEzQpQgMI7FDotU37JUxZHwbyTUXBTCZwSjAaiVJqZxuj4diV9hQdoRQUzWqQamMSY1OQnATsCZGHYxVcXW4BW67oaqWFw+t19tz3JW6CkFwGE+I+H1Wi1qkympgJG6KJECxAqsR3qpXqzbgpN2V6KdepyVItPELQqU7WQ3UCRdaxCsKKcUVcZRjZI0+xGzUUyxMWKxUpILgmFBEwpNxB4qD2qJTUK2GrOm/Yq78PqTh0I7vdEcU6fgRmORBVvDQVDFU+PgfyUsEU5JoslRcESFFyIoApKUJImLDRZRi6M1tkOFMcdqmAmDVKFgg62yk1KoiNCwRgncFLSn0oBKr23VugyyBVarlFlgl8hJQptS0KYanMM7ZSptShFcICwSjinyYV7BYeG9pufyVLDU9T/H0C2WNsl7YyGa1Ce6T8kSsbQqrnwpyKIavU4IbKaTIVmiwJAghhpTty5xPunsXSZNloeRIC9IyvozS0AkSTdSjvyS2wQmTLHGrZ5AzJ3Ae76FVK+DIXq/SPLWsFl51mbAHFTjKSltY0ZqatGBWYqlQQtDEBZ9d4XXEVgHqEqDsS0buHmnY4ESLhUonYinaeHkk4KOxlFGCPoyPmqVAaXwVqAqnjaVwUyEkgyi4J2bJnFOSBFMkQkiYtynAShTaxSHGAUgE4YE8LBIOagYnEaGyrJQMbRDmEfuVglWnmx+JtuYIPdI4KxSzVhibc7GPNYjpnttPHvPkEXDscSBxMwOF7SRwEX8FXagXzR0FQWVtjbIDKENA5AeittapeRxAqYThikGomIhklSc0wUWk3mnpHU2SIN7cro0FMrZbT3Ph9VpNCBhKcNHirDtkEuA2VqwkrPx2JDRJk2JsCbd/Dgi18Rdw4wfkq2NMUnH+k+ohDZ5Y+6+EU6edNJgBxJ2gLXw9SruKDz3kD5rK6HYHXjKDSN6rZtwHWPyXu39jQB1f9LvoqYcEcibF1c3p3FfJ5vl2YYpjhpoNHMvqAARG5C6TMul2JZUwns3U9UPZV6pdTAcWdcNJDiQAfi4d6L0lwxp7ggaSbgjbSOPevOcbm0PDibTDRzlQng9OfsJRkssbkdXnOZY+tUltak5huQynBaBH3gZtJiVjnoxiqm9U9sADhfZw4rf6MHUxzokR812mV5VrBgC0Ay7snkujBpotbpdkMufY9sTxbpJ0SrUKHtHPcbsBv94xO/OFx1emQ6D+4K+iennR1zsvxHu9WmH7k+44PPDk0rxPpHk5pVywkHYgjYhwY4EeqfLFQaro7NKvWxN+bMvB4UHrHeeZWgGwg4Kn1PEo6g3ZpQ2tkSVAlTKgQhQhbYdj2KFfZNRdZTqbFFAYKkLJih0q0WRXFMTB6U6WpJEBbDVMBPF0VtNSbHRDQnLFZbTsl7JImNRU0pn0QQrJpKYoJrDRz1fBkuMiAANLgR2zKt4HLy10gRBEzuRHNbP8AKg8PRGZh0dxlEC2mitCMKJTtpLWYGGqYYiBik1idIBg5xiXNqMa0kTM9u0fNEynFPdUhxNwQQYiQJ5LYrZYx5BcASNt+KnSy9jTIF+8nsW2O7R0wy41jcZLkPQoWCerRRaLFOrSsrKPBy7uTkKTPtapLB774JbBi4EO47Ima/wB1HMtHrP5LSx7CCL22hZ2bX0N7z5CP9yE41FstgW7JGP3N/wDhVl4fmNOfgZVef8paP/sL3ghfP3Rao5tZrach73UmNvpkmqx8Ty6jV7TWzDEa2D+XEyXWrtNg0g7tH3gtppewH1mD9df6r+TlP4sPcGUmt2OpruNpaRfhMHvheW18ta5wcRJERJNu669C6d4x7qoY9jmHSHkGo1+5cBBbYbbLhTr1kEtDeETPjNgqSSbs5cPEEmd/0Dwo/lSeJrEeEN/VehZdThto3v3R/wALyrI8eaOBqvab+3pgbHdp1fku06G5xVdhtZpVKmp7jrDmX4bEjaIXQpraoI48sHucvudDnWF9phqzLdelUb/mYQvnjpgS40XiJNGmDHAtBaZtzXv1POSS77CqYIBgMMHSDHvdo814x02w7WsbDHNNOo9pDhFtZcB3wFDOvaet9JtuUfxOOwtQaXfinzCmQqOHfBcO35K4DZctUNllc2MVB5UnKDliLH9pA7rqDqxcYBhTAv4ITGpkKybWAG90xeU8KJRFaBkHn6JKcpI2JRuMYjMYjU6CtsoWXFKZ0KJXZRJVlmG7Fco4WeC1MPl0i4UHlKVRzv8AL9ZGbgl0FPJ/tT+FaFPJexb1DWjlm4FTGFXVOymOCyqtakHuZraHN3ExHZPPsRU2DcY9TDKApouZ5zRpj3w48GtOo+MbBcti+lriSGsgc5XRB2OscpdI6MgQma4Lj25/Vn4T4FWXdIXmzWgHtK6FKK7M9Nl8I6sPCl7RcFTz+tq97wgW7rK2zF1nx1zfuHyTPIkHHo55Omju6DbKw5krlciouYXfaFupvYb7j3p/ZXUZPSJw9IuJcSxpJO5JEyV1Yfero5NVjenntZj5nT271z2eVIe0cSAB3lx+gXVZ1TiO9c6KTa2MDXDqtaQIJF4k3H4oVcmO418g0+Xbk3/Bt9EsO7+dwxgSazHNkkAhpI3g2lp8l7U+rV9syabf7uptVJ+KlzYF5fm1R1DG06uHolzKIbohjyzqhwiW9/NbT/4nOZoqVKVMkyzQ2o5pabPM6m72Fu3fguXHFY7iwazJLVZPUS/vj9Ch06qF2OfqGmKdIRIP3juO9cZ/ZTRUJlx3sXGL8xxXSZjngxdepWDdId7MaZDo0sjceKy3N6xV9tqwQVKmHxLtOXO7cU0eTAV6J/D7HsGXUmubU+OYo1XNP2jvia0grzTOXRl47cUfSkPqvQegHSnCU8voU34ikx7Wu1Nc4NIJe48ewhT6n+BHNG4v/wBN7Ks1otNaXaR7Z0amub8DBxA5Ly3+KDmOxDyxzXNcGu6pkTEO2tMh3bcL1TIc0pOFSKjCTXqkQ9ptqhpgHYgLyv8Aitipx72/+ukOy7CR84/xJdQ/Yzr+kNQ1CXhpo8s1RUPf+i0GGyzMU6H33Fj3grQw7pbKi/8AFMpl4ySQSVAlSJUHIUSJtUSLpF9k7zdGgWMmITyncFkBg0kpToinb02Aq1QoIOGpWWlhKS8iTOwuZVgryV0eEwHYs7LBBXS4MBJDknJlfDZZNV1vhb+atjDOuWMBDZEl2mSNw3qmY2kxdXcBHtH9zfzRnYIVcOaRLmhzXU3FpAdxa6CQYm/mu3DhUzjyZmnRktpNqU2vb7r2hw42IkX4rznDZLTOZYzUxrtnDUJiYnfvK9SZlzMNQZSYSWsbpbqIJDRsJjwXm2DqzmeL430jyp29VLLF420Xwy38nNdJ8lDa5czS0FgGkCL9YWjsauZx+Eg2G69D6UZFiC4ODHADTJG4j2hNv8TVwuMqNazS8uDgbSI85gzup43K0fTaPJHJp3GT6MtrCismYHrAQaeJLjDGl3IAXP1Wng8nxjgNNEtHN2lnnqgrvWOUukR/5GKHbMPH0SyoCNnXHf8AEPz8VuZDVbbWbTw37lpUeh1V0CvUaATLdDDUN9yHCAF1mT5Wyg2KVMNcLBzmtJdzJjY9khdkNLKdXweY9bDDJuHKfgx8BQqvdNGg94kwXDS2CI3MAxfiuyyjLXU6LGPAaWtDfemwECSQL93qi06793uJBjk2PHh5lXcPjm6o0OJmfd1323mF6WHBHF5s8rWayWpq4pV+f9/Awc86NVawDqWhwHCS0+oj1XJ4TorjKWKc6ph6mmHHU0e0bcj4mSBx3XqeKzihRaXVHaOwiC4j7rdyb+qx6n8Qqc/ZscQIhzzoE8g0S70CXJOEWm30RwY9RNNQjwYFKo5ltvQqy3FuGziOcE3PbzVvHdIjiHEvqw1mzRTdMjckwZPEE9lgqP8AarSC6sZaBOqwceVzY8e3sU3rIN9HbH6dkq21YDEVJN/kB5wLrPcesUnZt7R32dI+zHxE3dyjkO2Pqnq4YgFxa4A2vF3cgllnxMtHRZo/AKtiGOpinUZraHF4h5YdRAG4HJo8yq/ssMLinVBFwC+nUYTwDmmmCR2SrmZ5b7KmxznQ559wgixBLXA8dtt1jVSkcFLkjKLg6ZbxLKFR+t1R7HEAO04cFkjiAKtu4ADsVOrl9OSfb03CJhzKzSYvEaSJ8VWqPVepVUZQXwBNrpmHmlANdMm8kqzhKstVPG19Tj4+kBQwVeJU2uBpS5v5LuKxWmIVY408kOvUlyiEKHSTRcp4scbXRy+TZY+IdZaWEHUHcjXBJupUWAUQ7IIR+CCQJMCSnSISWoWzv8PVkK9SrcFhYetYK2MVC8WSO46jBYoBbuDx64KjmAHej/8AU7KTZe7cwAN5/YSRTT4BJHfYLMftH+HyR8Pnml9QbwWvAncOERP4mP8ANef4HN31Gvq03NtMsLXOeI/paRvw33WV/wBRYh9TUyhVJ06SHNewHrAjrACI625+JVhkknx4JSxJ9npOZZ0IJJHiV5tkmLdUzWs0Q1r6jg513FoDWnqgcw0bnj2LTrZ/Rp0v+5NJjiOswO1z2cSfNcXR6aUcNijUwlN0OsQ89V0/d+Jo8Sjh35W7i/2Gkowrk97o1GhgAcXgfeMnxJXOdJcmp1rkmI9zq6Sd7yCqWWdIqeIbqY68CQDcE323KfEZmbgiRx8VVTcHwIome3AOYRu3+kaQ0DwahNwYJOoG8WJc4eRKvHG6tjPfun/nI5x5jyXs4NQ5x9y5OacGnwDpt0xAEDlYd1hHgZR6L+EDsuRH5+Sws+6XeylrA0EAS8gmOYDeYHM7nvXIv6T16jtIqPvMkuLec9VsDaLBNPVKLpcnVj+nzyR3SpX+Z3me4ynTb13EOmQ0Eap48CR3lc7iOltRzQyk7Q24Bs+pHeR1Rw3JWJhqRe2THfx7Z423+iKMMLkObDTczHbx7iuPJqsknxwerg0GHGvd7n9/4INc/US4uc47unUTfe9zxVyhmEGNII3BIBMzJ9NrcFmvzRk9VznuPLieRJIT66ryB7g+6x1zJ4uH5Lm57Z33F8RNap0hIIZTAsfdiQL7vdzsLbnjKPVLXOD6lRzzPVAY5rWkG5FNsz5rPpta1gAYBBk7wZ7Dwt+qsVqlRgBApadX3QXExtcyBfl6ob/gR46NCpmN/eNh1WxIH9XWO/HaVSxOYsaC6pUl2zWuaZgjfqghokcP1WbWzNh1GsIcRLdItMmxm4H0XN4msXPk3nb6Loha5Zz5JqC4NTMM4fVfrLySIieTYgDkFo1K4K58YOabifukjsgT+SZucDi2O5duK4q5eTxNTmWR8eDXqPVHHYjS0nwHehszBp4+aq48lwsbBO2mcrlwDp5VVc3W1upsG7XNdHY4Ay098Ksyi5puIQ6OLcx0tJBE3Bg+YVwZrr9+55iAfEbFJJIbH6clTbKwKlqUKlUIetSos5qPFiqukgLYwvurEFytfCPTtcHIp3NsshGCGihSRaTIlqSmkiLZsUcTYIn86FlMqdUIJxUXlef6dnXvov4/OdIkeHeuVxlcu1E3Juj4zFF5lUq5sV14cSgcuXI5GtlvSurhx1RLoADiSCLbGN0+M6T4qrOus4A8GW9d/VYjzZveFN+IHen9GF2oqxPVk1TZGtvxJnc3KkREd/qgPqGQVNlWY/Er0Rvk63onjzTe4826R4uY35Ers254HAGdxUPbDTpHmSvOMoqab+X5eq2MPiDDOwNA73VC78lw5cabs9DHLg7F1USRIkGDG0xxUXZi5tzcRPh3rnMLmZDgZ3q1HeAZ+pVl+M1UnXuaJd52/RWxe1GdNnN53mhc50xcyADsTeSeJUnNbZjQSeptu6Wy7unUL9iwa9Ylx/cla+V1C4uMgXvNoBsI7lJw2xPXxZ/VyNI034lwApU4Ekt3vpBgxyG/fCqPrt1NYCNDXEE84MOdHPeOxvagZvmIaRTpmwADnCLzw8As4iBAgnh2RNghGHFsfJqEpbY813/BvHEQ4BggmXaY2buAR3D1RX4trrkBrh933Sd4I+HlNx3LKq4oirvfS1pi0kAT6hPXeeu4WIM24An9VNxOj1eG/g1v7RAMe6SJu86eNu2e/wASqFXNYdLLEHkB6bG1rysx+JLhB+gQj+91SMEjknqW+izVl15nxNjxsj4KlaSL8PqgYKjrN9gfM/srZbTsT2fK668ONyZ5eqzrpAmCWEc5HoQsd+XO5HxBHzWrluZUw4h0mOQm8x52W3NGpZr2g8ndU/6onwXcsayJUzzHPacPVwxHBC1ELscZk55WWNictjgknglEVTTOfKgr+JwmnuVR7bKXQBNcmfsokJigaw1NaODesym9W8O6Cgxoms1HaUBjtjzRmqaXJdvgkWpKRKSahbKjcVZU69eVV9sbSoGspRx0NLJYWUKu6xQ3V0NzpVUiTYpTmooFKEwgimUoT6FrNRpYDEdQ+S2KdWI7P9rfquW9mVp4fH/etY+JJ4BRnG+jpxzrhmnSrWHY1587I1SudLxP/ia0eJb+qpB1z2N0/X5FEe6S4cy0ev6JEWvyZlfDFhcHbg8LjjYlFw+NYGFrgSTvG9toVyvDwR96ofT/AJVGtlwBdGzXafysmcE0VhqJQfFFGo+4RsJX0vad4IJ+ijiMNpP1Q2FM1xROMnGd2Xi/7Qk8yVN9aRU7Q30cFVc7ij0WfZvPY0D/ADA/koNeT0YzbuK+7/QrhysYbCl5k2Hz7lUDoW5h+HcPmrRjbPPnkqIakwBttv2VYoPtHYqVQnQ4De3zUX4sNETcgx38PVdmN7WjhlyVcuZ8UX3Pef36rSpN1A7RwlU2iG9/7K2Mryp72/dbY3kAt7I8EUvBNsqis9uxc0HtkeTkN2YO+KHeGk+lvRamLpUaRsNbhzPVmeOntVHHYO2tt2EyYglp7TxHzlHdJeTKn4M7E1Gu5jv+oWZiMLyV6syBb6hV9P78lJyvsbaZzmqELQr0FTfThKBoGjUXoScLGXBs4WrIhXaaxcLWutag9BIdsspJiEkQWcq6ooykkgJYgE4CSSwyJaU4CSSAaJhpUg1JJI2USJhM5spJIDeAmHrEOg3lzZJO0H9Vdo1wXH8Q9JKdJbvkK4dEqB6zPxF3r+ifVLT/AFVB6f8AKSSyCFxBEVDzcR4NA+qr4vBjS0jckhOkqrlciXTtGfWaRYq4+1G3NoSSXLNcpfc9fA+JP/r+xlcYW3l1WQOwEeSZJdMe0eVL/Fk6teGOd+9wqNB2p2p3bFtgU6St8HOzTwjh7QSJaLkcDxI+S0q+fuc2ABpgch8rx+iSSZtpAjFN8mbXfqufnt6LRynGgg0zMOtyIPfw3TJKfTHkuDHzWj7N+m8cz8W91Tm377EkkH2Kg1QWVSq1JJYZ9srVKaGQkkgIEom608NUSSQXY3g0G1Ekkkw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08" name="AutoShape 4" descr="data:image/jpeg;base64,/9j/4AAQSkZJRgABAQAAAQABAAD/2wCEAAkGBhQSEBUUExQVFRUWFBUUFRgVFBQVFxUUFxQVFBQXFBUXHCYeFxokGhQUHy8gJCcpLCwsFR4xNTAqNSYrLCkBCQoKDgwOGg8PGikkHCUsLCwvLCksLCwpKSwpKSwsLCksLCkpLCksLCwsLCwsLCwsKSwqLCwsLCksLCksLCwpLP/AABEIALgBEwMBIgACEQEDEQH/xAAcAAABBQEBAQAAAAAAAAAAAAADAAECBAUGBwj/xABAEAABAwIEAgcFBgMHBQAAAAABAAIRAyEEBRIxQVEGImFxgZGhEzJCsdEjUnLB4fAHFGIVM4KSosLxFiRDY7L/xAAaAQADAQEBAQAAAAAAAAAAAAABAgMABAUG/8QALREAAgIBBAEDAgYCAwAAAAAAAAECEQMEEiExQRMiUQVhgZGhwdHwMnIUYnH/2gAMAwEAAhEDEQA/APNwFIBIBSAXCekNpUgpAJAIDIk1O+wSDEOudgsgsCArDGwo0mIwCMmaKGhM4pyouKUYC8ouGpX7vmoNbdXWMgJe2MNCkGpw1SDUwCOhLQigJiFjAtKjoR2sUnQBKwQLmwFn4msAYCNiMROyFSwkmTYeqPQCuap5pezJ2BPgtRmFaNgiFkoNhUTJOHfGyizDunYrV9nIhRpMh15lCw7Si6kRuCO9Rut8iyrVMM08FgUZjapCKMVzRamB5KlUpkb2RsWi01wKTgqbXwrDK07ogIPbY8xfwQ3bItRt1CryTpiNAnmwVeoFYhP7NMIymkjmkktYtFwBSASCkApFUOpAJgpgIDIQQaguj6UFgkoozCtanLVIBJxQGBkITkZxQwJKVsZBMPTv3XVnSmo07d6KGox6MM1qmGJ2hEATAB6YTBinElEAgLBAvMBZ9esXGyNiauowrmCwWm53+X6pW/gKVlHD4KLu3+SsOp8VdfQQg1BsdRANbaEoUnNTMqMa28knh8lNzG2gyQCh1Tf5IRr9igap5IgNOi4EJPas+jiSOCtNxA7kLZqQWECtSBEFGFTxTG6dMRxMfE0NJVfUtTGUwbdiyHtLTCoiT4LDayZxv2ITCpkcEyEY7BdEc1Ep0oCTmotilctSRCE6BggUgkGKQalHQ4CmEzQpQgMI7FDotU37JUxZHwbyTUXBTCZwSjAaiVJqZxuj4diV9hQdoRQUzWqQamMSY1OQnATsCZGHYxVcXW4BW67oaqWFw+t19tz3JW6CkFwGE+I+H1Wi1qkympgJG6KJECxAqsR3qpXqzbgpN2V6KdepyVItPELQqU7WQ3UCRdaxCsKKcUVcZRjZI0+xGzUUyxMWKxUpILgmFBEwpNxB4qD2qJTUK2GrOm/Yq78PqTh0I7vdEcU6fgRmORBVvDQVDFU+PgfyUsEU5JoslRcESFFyIoApKUJImLDRZRi6M1tkOFMcdqmAmDVKFgg62yk1KoiNCwRgncFLSn0oBKr23VugyyBVarlFlgl8hJQptS0KYanMM7ZSptShFcICwSjinyYV7BYeG9pufyVLDU9T/H0C2WNsl7YyGa1Ce6T8kSsbQqrnwpyKIavU4IbKaTIVmiwJAghhpTty5xPunsXSZNloeRIC9IyvozS0AkSTdSjvyS2wQmTLHGrZ5AzJ3Ae76FVK+DIXq/SPLWsFl51mbAHFTjKSltY0ZqatGBWYqlQQtDEBZ9d4XXEVgHqEqDsS0buHmnY4ESLhUonYinaeHkk4KOxlFGCPoyPmqVAaXwVqAqnjaVwUyEkgyi4J2bJnFOSBFMkQkiYtynAShTaxSHGAUgE4YE8LBIOagYnEaGyrJQMbRDmEfuVglWnmx+JtuYIPdI4KxSzVhibc7GPNYjpnttPHvPkEXDscSBxMwOF7SRwEX8FXagXzR0FQWVtjbIDKENA5AeittapeRxAqYThikGomIhklSc0wUWk3mnpHU2SIN7cro0FMrZbT3Ph9VpNCBhKcNHirDtkEuA2VqwkrPx2JDRJk2JsCbd/Dgi18Rdw4wfkq2NMUnH+k+ohDZ5Y+6+EU6edNJgBxJ2gLXw9SruKDz3kD5rK6HYHXjKDSN6rZtwHWPyXu39jQB1f9LvoqYcEcibF1c3p3FfJ5vl2YYpjhpoNHMvqAARG5C6TMul2JZUwns3U9UPZV6pdTAcWdcNJDiQAfi4d6L0lwxp7ggaSbgjbSOPevOcbm0PDibTDRzlQng9OfsJRkssbkdXnOZY+tUltak5huQynBaBH3gZtJiVjnoxiqm9U9sADhfZw4rf6MHUxzokR812mV5VrBgC0Ay7snkujBpotbpdkMufY9sTxbpJ0SrUKHtHPcbsBv94xO/OFx1emQ6D+4K+iennR1zsvxHu9WmH7k+44PPDk0rxPpHk5pVywkHYgjYhwY4EeqfLFQaro7NKvWxN+bMvB4UHrHeeZWgGwg4Kn1PEo6g3ZpQ2tkSVAlTKgQhQhbYdj2KFfZNRdZTqbFFAYKkLJih0q0WRXFMTB6U6WpJEBbDVMBPF0VtNSbHRDQnLFZbTsl7JImNRU0pn0QQrJpKYoJrDRz1fBkuMiAANLgR2zKt4HLy10gRBEzuRHNbP8AKg8PRGZh0dxlEC2mitCMKJTtpLWYGGqYYiBik1idIBg5xiXNqMa0kTM9u0fNEynFPdUhxNwQQYiQJ5LYrZYx5BcASNt+KnSy9jTIF+8nsW2O7R0wy41jcZLkPQoWCerRRaLFOrSsrKPBy7uTkKTPtapLB774JbBi4EO47Ima/wB1HMtHrP5LSx7CCL22hZ2bX0N7z5CP9yE41FstgW7JGP3N/wDhVl4fmNOfgZVef8paP/sL3ghfP3Rao5tZrach73UmNvpkmqx8Ty6jV7TWzDEa2D+XEyXWrtNg0g7tH3gtppewH1mD9df6r+TlP4sPcGUmt2OpruNpaRfhMHvheW18ta5wcRJERJNu669C6d4x7qoY9jmHSHkGo1+5cBBbYbbLhTr1kEtDeETPjNgqSSbs5cPEEmd/0Dwo/lSeJrEeEN/VehZdThto3v3R/wALyrI8eaOBqvab+3pgbHdp1fku06G5xVdhtZpVKmp7jrDmX4bEjaIXQpraoI48sHucvudDnWF9phqzLdelUb/mYQvnjpgS40XiJNGmDHAtBaZtzXv1POSS77CqYIBgMMHSDHvdo814x02w7WsbDHNNOo9pDhFtZcB3wFDOvaet9JtuUfxOOwtQaXfinzCmQqOHfBcO35K4DZctUNllc2MVB5UnKDliLH9pA7rqDqxcYBhTAv4ITGpkKybWAG90xeU8KJRFaBkHn6JKcpI2JRuMYjMYjU6CtsoWXFKZ0KJXZRJVlmG7Fco4WeC1MPl0i4UHlKVRzv8AL9ZGbgl0FPJ/tT+FaFPJexb1DWjlm4FTGFXVOymOCyqtakHuZraHN3ExHZPPsRU2DcY9TDKApouZ5zRpj3w48GtOo+MbBcti+lriSGsgc5XRB2OscpdI6MgQma4Lj25/Vn4T4FWXdIXmzWgHtK6FKK7M9Nl8I6sPCl7RcFTz+tq97wgW7rK2zF1nx1zfuHyTPIkHHo55Omju6DbKw5krlciouYXfaFupvYb7j3p/ZXUZPSJw9IuJcSxpJO5JEyV1Yfero5NVjenntZj5nT271z2eVIe0cSAB3lx+gXVZ1TiO9c6KTa2MDXDqtaQIJF4k3H4oVcmO418g0+Xbk3/Bt9EsO7+dwxgSazHNkkAhpI3g2lp8l7U+rV9syabf7uptVJ+KlzYF5fm1R1DG06uHolzKIbohjyzqhwiW9/NbT/4nOZoqVKVMkyzQ2o5pabPM6m72Fu3fguXHFY7iwazJLVZPUS/vj9Ch06qF2OfqGmKdIRIP3juO9cZ/ZTRUJlx3sXGL8xxXSZjngxdepWDdId7MaZDo0sjceKy3N6xV9tqwQVKmHxLtOXO7cU0eTAV6J/D7HsGXUmubU+OYo1XNP2jvia0grzTOXRl47cUfSkPqvQegHSnCU8voU34ikx7Wu1Nc4NIJe48ewhT6n+BHNG4v/wBN7Ks1otNaXaR7Z0amub8DBxA5Ly3+KDmOxDyxzXNcGu6pkTEO2tMh3bcL1TIc0pOFSKjCTXqkQ9ptqhpgHYgLyv8Aitipx72/+ukOy7CR84/xJdQ/Yzr+kNQ1CXhpo8s1RUPf+i0GGyzMU6H33Fj3grQw7pbKi/8AFMpl4ySQSVAlSJUHIUSJtUSLpF9k7zdGgWMmITyncFkBg0kpToinb02Aq1QoIOGpWWlhKS8iTOwuZVgryV0eEwHYs7LBBXS4MBJDknJlfDZZNV1vhb+atjDOuWMBDZEl2mSNw3qmY2kxdXcBHtH9zfzRnYIVcOaRLmhzXU3FpAdxa6CQYm/mu3DhUzjyZmnRktpNqU2vb7r2hw42IkX4rznDZLTOZYzUxrtnDUJiYnfvK9SZlzMNQZSYSWsbpbqIJDRsJjwXm2DqzmeL430jyp29VLLF420Xwy38nNdJ8lDa5czS0FgGkCL9YWjsauZx+Eg2G69D6UZFiC4ODHADTJG4j2hNv8TVwuMqNazS8uDgbSI85gzup43K0fTaPJHJp3GT6MtrCismYHrAQaeJLjDGl3IAXP1Wng8nxjgNNEtHN2lnnqgrvWOUukR/5GKHbMPH0SyoCNnXHf8AEPz8VuZDVbbWbTw37lpUeh1V0CvUaATLdDDUN9yHCAF1mT5Wyg2KVMNcLBzmtJdzJjY9khdkNLKdXweY9bDDJuHKfgx8BQqvdNGg94kwXDS2CI3MAxfiuyyjLXU6LGPAaWtDfemwECSQL93qi06793uJBjk2PHh5lXcPjm6o0OJmfd1323mF6WHBHF5s8rWayWpq4pV+f9/Awc86NVawDqWhwHCS0+oj1XJ4TorjKWKc6ph6mmHHU0e0bcj4mSBx3XqeKzihRaXVHaOwiC4j7rdyb+qx6n8Qqc/ZscQIhzzoE8g0S70CXJOEWm30RwY9RNNQjwYFKo5ltvQqy3FuGziOcE3PbzVvHdIjiHEvqw1mzRTdMjckwZPEE9lgqP8AarSC6sZaBOqwceVzY8e3sU3rIN9HbH6dkq21YDEVJN/kB5wLrPcesUnZt7R32dI+zHxE3dyjkO2Pqnq4YgFxa4A2vF3cgllnxMtHRZo/AKtiGOpinUZraHF4h5YdRAG4HJo8yq/ssMLinVBFwC+nUYTwDmmmCR2SrmZ5b7KmxznQ559wgixBLXA8dtt1jVSkcFLkjKLg6ZbxLKFR+t1R7HEAO04cFkjiAKtu4ADsVOrl9OSfb03CJhzKzSYvEaSJ8VWqPVepVUZQXwBNrpmHmlANdMm8kqzhKstVPG19Tj4+kBQwVeJU2uBpS5v5LuKxWmIVY408kOvUlyiEKHSTRcp4scbXRy+TZY+IdZaWEHUHcjXBJupUWAUQ7IIR+CCQJMCSnSISWoWzv8PVkK9SrcFhYetYK2MVC8WSO46jBYoBbuDx64KjmAHej/8AU7KTZe7cwAN5/YSRTT4BJHfYLMftH+HyR8Pnml9QbwWvAncOERP4mP8ANef4HN31Gvq03NtMsLXOeI/paRvw33WV/wBRYh9TUyhVJ06SHNewHrAjrACI625+JVhkknx4JSxJ9npOZZ0IJJHiV5tkmLdUzWs0Q1r6jg513FoDWnqgcw0bnj2LTrZ/Rp0v+5NJjiOswO1z2cSfNcXR6aUcNijUwlN0OsQ89V0/d+Jo8Sjh35W7i/2Gkowrk97o1GhgAcXgfeMnxJXOdJcmp1rkmI9zq6Sd7yCqWWdIqeIbqY68CQDcE323KfEZmbgiRx8VVTcHwIome3AOYRu3+kaQ0DwahNwYJOoG8WJc4eRKvHG6tjPfun/nI5x5jyXs4NQ5x9y5OacGnwDpt0xAEDlYd1hHgZR6L+EDsuRH5+Sws+6XeylrA0EAS8gmOYDeYHM7nvXIv6T16jtIqPvMkuLec9VsDaLBNPVKLpcnVj+nzyR3SpX+Z3me4ynTb13EOmQ0Eap48CR3lc7iOltRzQyk7Q24Bs+pHeR1Rw3JWJhqRe2THfx7Z423+iKMMLkObDTczHbx7iuPJqsknxwerg0GHGvd7n9/4INc/US4uc47unUTfe9zxVyhmEGNII3BIBMzJ9NrcFmvzRk9VznuPLieRJIT66ryB7g+6x1zJ4uH5Lm57Z33F8RNap0hIIZTAsfdiQL7vdzsLbnjKPVLXOD6lRzzPVAY5rWkG5FNsz5rPpta1gAYBBk7wZ7Dwt+qsVqlRgBApadX3QXExtcyBfl6ob/gR46NCpmN/eNh1WxIH9XWO/HaVSxOYsaC6pUl2zWuaZgjfqghokcP1WbWzNh1GsIcRLdItMmxm4H0XN4msXPk3nb6Loha5Zz5JqC4NTMM4fVfrLySIieTYgDkFo1K4K58YOabifukjsgT+SZucDi2O5duK4q5eTxNTmWR8eDXqPVHHYjS0nwHehszBp4+aq48lwsbBO2mcrlwDp5VVc3W1upsG7XNdHY4Ay098Ksyi5puIQ6OLcx0tJBE3Bg+YVwZrr9+55iAfEbFJJIbH6clTbKwKlqUKlUIetSos5qPFiqukgLYwvurEFytfCPTtcHIp3NsshGCGihSRaTIlqSmkiLZsUcTYIn86FlMqdUIJxUXlef6dnXvov4/OdIkeHeuVxlcu1E3Juj4zFF5lUq5sV14cSgcuXI5GtlvSurhx1RLoADiSCLbGN0+M6T4qrOus4A8GW9d/VYjzZveFN+IHen9GF2oqxPVk1TZGtvxJnc3KkREd/qgPqGQVNlWY/Er0Rvk63onjzTe4826R4uY35Ers254HAGdxUPbDTpHmSvOMoqab+X5eq2MPiDDOwNA73VC78lw5cabs9DHLg7F1USRIkGDG0xxUXZi5tzcRPh3rnMLmZDgZ3q1HeAZ+pVl+M1UnXuaJd52/RWxe1GdNnN53mhc50xcyADsTeSeJUnNbZjQSeptu6Wy7unUL9iwa9Ylx/cla+V1C4uMgXvNoBsI7lJw2xPXxZ/VyNI034lwApU4Ekt3vpBgxyG/fCqPrt1NYCNDXEE84MOdHPeOxvagZvmIaRTpmwADnCLzw8As4iBAgnh2RNghGHFsfJqEpbY813/BvHEQ4BggmXaY2buAR3D1RX4trrkBrh933Sd4I+HlNx3LKq4oirvfS1pi0kAT6hPXeeu4WIM24An9VNxOj1eG/g1v7RAMe6SJu86eNu2e/wASqFXNYdLLEHkB6bG1rysx+JLhB+gQj+91SMEjknqW+izVl15nxNjxsj4KlaSL8PqgYKjrN9gfM/srZbTsT2fK668ONyZ5eqzrpAmCWEc5HoQsd+XO5HxBHzWrluZUw4h0mOQm8x52W3NGpZr2g8ndU/6onwXcsayJUzzHPacPVwxHBC1ELscZk55WWNictjgknglEVTTOfKgr+JwmnuVR7bKXQBNcmfsokJigaw1NaODesym9W8O6Cgxoms1HaUBjtjzRmqaXJdvgkWpKRKSahbKjcVZU69eVV9sbSoGspRx0NLJYWUKu6xQ3V0NzpVUiTYpTmooFKEwgimUoT6FrNRpYDEdQ+S2KdWI7P9rfquW9mVp4fH/etY+JJ4BRnG+jpxzrhmnSrWHY1587I1SudLxP/ia0eJb+qpB1z2N0/X5FEe6S4cy0ev6JEWvyZlfDFhcHbg8LjjYlFw+NYGFrgSTvG9toVyvDwR96ofT/AJVGtlwBdGzXafysmcE0VhqJQfFFGo+4RsJX0vad4IJ+ijiMNpP1Q2FM1xROMnGd2Xi/7Qk8yVN9aRU7Q30cFVc7ij0WfZvPY0D/ADA/koNeT0YzbuK+7/QrhysYbCl5k2Hz7lUDoW5h+HcPmrRjbPPnkqIakwBttv2VYoPtHYqVQnQ4De3zUX4sNETcgx38PVdmN7WjhlyVcuZ8UX3Pef36rSpN1A7RwlU2iG9/7K2Mryp72/dbY3kAt7I8EUvBNsqis9uxc0HtkeTkN2YO+KHeGk+lvRamLpUaRsNbhzPVmeOntVHHYO2tt2EyYglp7TxHzlHdJeTKn4M7E1Gu5jv+oWZiMLyV6syBb6hV9P78lJyvsbaZzmqELQr0FTfThKBoGjUXoScLGXBs4WrIhXaaxcLWutag9BIdsspJiEkQWcq6ooykkgJYgE4CSSwyJaU4CSSAaJhpUg1JJI2USJhM5spJIDeAmHrEOg3lzZJO0H9Vdo1wXH8Q9JKdJbvkK4dEqB6zPxF3r+ifVLT/AFVB6f8AKSSyCFxBEVDzcR4NA+qr4vBjS0jckhOkqrlciXTtGfWaRYq4+1G3NoSSXLNcpfc9fA+JP/r+xlcYW3l1WQOwEeSZJdMe0eVL/Fk6teGOd+9wqNB2p2p3bFtgU6St8HOzTwjh7QSJaLkcDxI+S0q+fuc2ABpgch8rx+iSSZtpAjFN8mbXfqufnt6LRynGgg0zMOtyIPfw3TJKfTHkuDHzWj7N+m8cz8W91Tm377EkkH2Kg1QWVSq1JJYZ9srVKaGQkkgIEom608NUSSQXY3g0G1Ekkkw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09" name="AutoShape 6" descr="data:image/jpeg;base64,/9j/4AAQSkZJRgABAQAAAQABAAD/2wCEAAkGBhQSEBUUExQVFRUWFBUUFRgVFBQVFxUUFxQVFBQXFBUXHCYeFxokGhQUHy8gJCcpLCwsFR4xNTAqNSYrLCkBCQoKDgwOGg8PGikkHCUsLCwvLCksLCwpKSwpKSwsLCksLCkpLCksLCwsLCwsLCwsKSwqLCwsLCksLCksLCwpLP/AABEIALgBEwMBIgACEQEDEQH/xAAcAAABBQEBAQAAAAAAAAAAAAADAAECBAUGBwj/xABAEAABAwIEAgcFBgMHBQAAAAABAAIRAyEEBRIxQVEGImFxgZGhEzJCsdEjUnLB4fAHFGIVM4KSosLxFiRDY7L/xAAaAQADAQEBAQAAAAAAAAAAAAABAgMABAUG/8QALREAAgIBBAEDAgYCAwAAAAAAAAECEQMEEiExQRMiUQVhgZGhwdHwMnIUYnH/2gAMAwEAAhEDEQA/APNwFIBIBSAXCekNpUgpAJAIDIk1O+wSDEOudgsgsCArDGwo0mIwCMmaKGhM4pyouKUYC8ouGpX7vmoNbdXWMgJe2MNCkGpw1SDUwCOhLQigJiFjAtKjoR2sUnQBKwQLmwFn4msAYCNiMROyFSwkmTYeqPQCuap5pezJ2BPgtRmFaNgiFkoNhUTJOHfGyizDunYrV9nIhRpMh15lCw7Si6kRuCO9Rut8iyrVMM08FgUZjapCKMVzRamB5KlUpkb2RsWi01wKTgqbXwrDK07ogIPbY8xfwQ3bItRt1CryTpiNAnmwVeoFYhP7NMIymkjmkktYtFwBSASCkApFUOpAJgpgIDIQQaguj6UFgkoozCtanLVIBJxQGBkITkZxQwJKVsZBMPTv3XVnSmo07d6KGox6MM1qmGJ2hEATAB6YTBinElEAgLBAvMBZ9esXGyNiauowrmCwWm53+X6pW/gKVlHD4KLu3+SsOp8VdfQQg1BsdRANbaEoUnNTMqMa28knh8lNzG2gyQCh1Tf5IRr9igap5IgNOi4EJPas+jiSOCtNxA7kLZqQWECtSBEFGFTxTG6dMRxMfE0NJVfUtTGUwbdiyHtLTCoiT4LDayZxv2ITCpkcEyEY7BdEc1Ep0oCTmotilctSRCE6BggUgkGKQalHQ4CmEzQpQgMI7FDotU37JUxZHwbyTUXBTCZwSjAaiVJqZxuj4diV9hQdoRQUzWqQamMSY1OQnATsCZGHYxVcXW4BW67oaqWFw+t19tz3JW6CkFwGE+I+H1Wi1qkympgJG6KJECxAqsR3qpXqzbgpN2V6KdepyVItPELQqU7WQ3UCRdaxCsKKcUVcZRjZI0+xGzUUyxMWKxUpILgmFBEwpNxB4qD2qJTUK2GrOm/Yq78PqTh0I7vdEcU6fgRmORBVvDQVDFU+PgfyUsEU5JoslRcESFFyIoApKUJImLDRZRi6M1tkOFMcdqmAmDVKFgg62yk1KoiNCwRgncFLSn0oBKr23VugyyBVarlFlgl8hJQptS0KYanMM7ZSptShFcICwSjinyYV7BYeG9pufyVLDU9T/H0C2WNsl7YyGa1Ce6T8kSsbQqrnwpyKIavU4IbKaTIVmiwJAghhpTty5xPunsXSZNloeRIC9IyvozS0AkSTdSjvyS2wQmTLHGrZ5AzJ3Ae76FVK+DIXq/SPLWsFl51mbAHFTjKSltY0ZqatGBWYqlQQtDEBZ9d4XXEVgHqEqDsS0buHmnY4ESLhUonYinaeHkk4KOxlFGCPoyPmqVAaXwVqAqnjaVwUyEkgyi4J2bJnFOSBFMkQkiYtynAShTaxSHGAUgE4YE8LBIOagYnEaGyrJQMbRDmEfuVglWnmx+JtuYIPdI4KxSzVhibc7GPNYjpnttPHvPkEXDscSBxMwOF7SRwEX8FXagXzR0FQWVtjbIDKENA5AeittapeRxAqYThikGomIhklSc0wUWk3mnpHU2SIN7cro0FMrZbT3Ph9VpNCBhKcNHirDtkEuA2VqwkrPx2JDRJk2JsCbd/Dgi18Rdw4wfkq2NMUnH+k+ohDZ5Y+6+EU6edNJgBxJ2gLXw9SruKDz3kD5rK6HYHXjKDSN6rZtwHWPyXu39jQB1f9LvoqYcEcibF1c3p3FfJ5vl2YYpjhpoNHMvqAARG5C6TMul2JZUwns3U9UPZV6pdTAcWdcNJDiQAfi4d6L0lwxp7ggaSbgjbSOPevOcbm0PDibTDRzlQng9OfsJRkssbkdXnOZY+tUltak5huQynBaBH3gZtJiVjnoxiqm9U9sADhfZw4rf6MHUxzokR812mV5VrBgC0Ay7snkujBpotbpdkMufY9sTxbpJ0SrUKHtHPcbsBv94xO/OFx1emQ6D+4K+iennR1zsvxHu9WmH7k+44PPDk0rxPpHk5pVywkHYgjYhwY4EeqfLFQaro7NKvWxN+bMvB4UHrHeeZWgGwg4Kn1PEo6g3ZpQ2tkSVAlTKgQhQhbYdj2KFfZNRdZTqbFFAYKkLJih0q0WRXFMTB6U6WpJEBbDVMBPF0VtNSbHRDQnLFZbTsl7JImNRU0pn0QQrJpKYoJrDRz1fBkuMiAANLgR2zKt4HLy10gRBEzuRHNbP8AKg8PRGZh0dxlEC2mitCMKJTtpLWYGGqYYiBik1idIBg5xiXNqMa0kTM9u0fNEynFPdUhxNwQQYiQJ5LYrZYx5BcASNt+KnSy9jTIF+8nsW2O7R0wy41jcZLkPQoWCerRRaLFOrSsrKPBy7uTkKTPtapLB774JbBi4EO47Ima/wB1HMtHrP5LSx7CCL22hZ2bX0N7z5CP9yE41FstgW7JGP3N/wDhVl4fmNOfgZVef8paP/sL3ghfP3Rao5tZrach73UmNvpkmqx8Ty6jV7TWzDEa2D+XEyXWrtNg0g7tH3gtppewH1mD9df6r+TlP4sPcGUmt2OpruNpaRfhMHvheW18ta5wcRJERJNu669C6d4x7qoY9jmHSHkGo1+5cBBbYbbLhTr1kEtDeETPjNgqSSbs5cPEEmd/0Dwo/lSeJrEeEN/VehZdThto3v3R/wALyrI8eaOBqvab+3pgbHdp1fku06G5xVdhtZpVKmp7jrDmX4bEjaIXQpraoI48sHucvudDnWF9phqzLdelUb/mYQvnjpgS40XiJNGmDHAtBaZtzXv1POSS77CqYIBgMMHSDHvdo814x02w7WsbDHNNOo9pDhFtZcB3wFDOvaet9JtuUfxOOwtQaXfinzCmQqOHfBcO35K4DZctUNllc2MVB5UnKDliLH9pA7rqDqxcYBhTAv4ITGpkKybWAG90xeU8KJRFaBkHn6JKcpI2JRuMYjMYjU6CtsoWXFKZ0KJXZRJVlmG7Fco4WeC1MPl0i4UHlKVRzv8AL9ZGbgl0FPJ/tT+FaFPJexb1DWjlm4FTGFXVOymOCyqtakHuZraHN3ExHZPPsRU2DcY9TDKApouZ5zRpj3w48GtOo+MbBcti+lriSGsgc5XRB2OscpdI6MgQma4Lj25/Vn4T4FWXdIXmzWgHtK6FKK7M9Nl8I6sPCl7RcFTz+tq97wgW7rK2zF1nx1zfuHyTPIkHHo55Omju6DbKw5krlciouYXfaFupvYb7j3p/ZXUZPSJw9IuJcSxpJO5JEyV1Yfero5NVjenntZj5nT271z2eVIe0cSAB3lx+gXVZ1TiO9c6KTa2MDXDqtaQIJF4k3H4oVcmO418g0+Xbk3/Bt9EsO7+dwxgSazHNkkAhpI3g2lp8l7U+rV9syabf7uptVJ+KlzYF5fm1R1DG06uHolzKIbohjyzqhwiW9/NbT/4nOZoqVKVMkyzQ2o5pabPM6m72Fu3fguXHFY7iwazJLVZPUS/vj9Ch06qF2OfqGmKdIRIP3juO9cZ/ZTRUJlx3sXGL8xxXSZjngxdepWDdId7MaZDo0sjceKy3N6xV9tqwQVKmHxLtOXO7cU0eTAV6J/D7HsGXUmubU+OYo1XNP2jvia0grzTOXRl47cUfSkPqvQegHSnCU8voU34ikx7Wu1Nc4NIJe48ewhT6n+BHNG4v/wBN7Ks1otNaXaR7Z0amub8DBxA5Ly3+KDmOxDyxzXNcGu6pkTEO2tMh3bcL1TIc0pOFSKjCTXqkQ9ptqhpgHYgLyv8Aitipx72/+ukOy7CR84/xJdQ/Yzr+kNQ1CXhpo8s1RUPf+i0GGyzMU6H33Fj3grQw7pbKi/8AFMpl4ySQSVAlSJUHIUSJtUSLpF9k7zdGgWMmITyncFkBg0kpToinb02Aq1QoIOGpWWlhKS8iTOwuZVgryV0eEwHYs7LBBXS4MBJDknJlfDZZNV1vhb+atjDOuWMBDZEl2mSNw3qmY2kxdXcBHtH9zfzRnYIVcOaRLmhzXU3FpAdxa6CQYm/mu3DhUzjyZmnRktpNqU2vb7r2hw42IkX4rznDZLTOZYzUxrtnDUJiYnfvK9SZlzMNQZSYSWsbpbqIJDRsJjwXm2DqzmeL430jyp29VLLF420Xwy38nNdJ8lDa5czS0FgGkCL9YWjsauZx+Eg2G69D6UZFiC4ODHADTJG4j2hNv8TVwuMqNazS8uDgbSI85gzup43K0fTaPJHJp3GT6MtrCismYHrAQaeJLjDGl3IAXP1Wng8nxjgNNEtHN2lnnqgrvWOUukR/5GKHbMPH0SyoCNnXHf8AEPz8VuZDVbbWbTw37lpUeh1V0CvUaATLdDDUN9yHCAF1mT5Wyg2KVMNcLBzmtJdzJjY9khdkNLKdXweY9bDDJuHKfgx8BQqvdNGg94kwXDS2CI3MAxfiuyyjLXU6LGPAaWtDfemwECSQL93qi06793uJBjk2PHh5lXcPjm6o0OJmfd1323mF6WHBHF5s8rWayWpq4pV+f9/Awc86NVawDqWhwHCS0+oj1XJ4TorjKWKc6ph6mmHHU0e0bcj4mSBx3XqeKzihRaXVHaOwiC4j7rdyb+qx6n8Qqc/ZscQIhzzoE8g0S70CXJOEWm30RwY9RNNQjwYFKo5ltvQqy3FuGziOcE3PbzVvHdIjiHEvqw1mzRTdMjckwZPEE9lgqP8AarSC6sZaBOqwceVzY8e3sU3rIN9HbH6dkq21YDEVJN/kB5wLrPcesUnZt7R32dI+zHxE3dyjkO2Pqnq4YgFxa4A2vF3cgllnxMtHRZo/AKtiGOpinUZraHF4h5YdRAG4HJo8yq/ssMLinVBFwC+nUYTwDmmmCR2SrmZ5b7KmxznQ559wgixBLXA8dtt1jVSkcFLkjKLg6ZbxLKFR+t1R7HEAO04cFkjiAKtu4ADsVOrl9OSfb03CJhzKzSYvEaSJ8VWqPVepVUZQXwBNrpmHmlANdMm8kqzhKstVPG19Tj4+kBQwVeJU2uBpS5v5LuKxWmIVY408kOvUlyiEKHSTRcp4scbXRy+TZY+IdZaWEHUHcjXBJupUWAUQ7IIR+CCQJMCSnSISWoWzv8PVkK9SrcFhYetYK2MVC8WSO46jBYoBbuDx64KjmAHej/8AU7KTZe7cwAN5/YSRTT4BJHfYLMftH+HyR8Pnml9QbwWvAncOERP4mP8ANef4HN31Gvq03NtMsLXOeI/paRvw33WV/wBRYh9TUyhVJ06SHNewHrAjrACI625+JVhkknx4JSxJ9npOZZ0IJJHiV5tkmLdUzWs0Q1r6jg513FoDWnqgcw0bnj2LTrZ/Rp0v+5NJjiOswO1z2cSfNcXR6aUcNijUwlN0OsQ89V0/d+Jo8Sjh35W7i/2Gkowrk97o1GhgAcXgfeMnxJXOdJcmp1rkmI9zq6Sd7yCqWWdIqeIbqY68CQDcE323KfEZmbgiRx8VVTcHwIome3AOYRu3+kaQ0DwahNwYJOoG8WJc4eRKvHG6tjPfun/nI5x5jyXs4NQ5x9y5OacGnwDpt0xAEDlYd1hHgZR6L+EDsuRH5+Sws+6XeylrA0EAS8gmOYDeYHM7nvXIv6T16jtIqPvMkuLec9VsDaLBNPVKLpcnVj+nzyR3SpX+Z3me4ynTb13EOmQ0Eap48CR3lc7iOltRzQyk7Q24Bs+pHeR1Rw3JWJhqRe2THfx7Z423+iKMMLkObDTczHbx7iuPJqsknxwerg0GHGvd7n9/4INc/US4uc47unUTfe9zxVyhmEGNII3BIBMzJ9NrcFmvzRk9VznuPLieRJIT66ryB7g+6x1zJ4uH5Lm57Z33F8RNap0hIIZTAsfdiQL7vdzsLbnjKPVLXOD6lRzzPVAY5rWkG5FNsz5rPpta1gAYBBk7wZ7Dwt+qsVqlRgBApadX3QXExtcyBfl6ob/gR46NCpmN/eNh1WxIH9XWO/HaVSxOYsaC6pUl2zWuaZgjfqghokcP1WbWzNh1GsIcRLdItMmxm4H0XN4msXPk3nb6Loha5Zz5JqC4NTMM4fVfrLySIieTYgDkFo1K4K58YOabifukjsgT+SZucDi2O5duK4q5eTxNTmWR8eDXqPVHHYjS0nwHehszBp4+aq48lwsbBO2mcrlwDp5VVc3W1upsG7XNdHY4Ay098Ksyi5puIQ6OLcx0tJBE3Bg+YVwZrr9+55iAfEbFJJIbH6clTbKwKlqUKlUIetSos5qPFiqukgLYwvurEFytfCPTtcHIp3NsshGCGihSRaTIlqSmkiLZsUcTYIn86FlMqdUIJxUXlef6dnXvov4/OdIkeHeuVxlcu1E3Juj4zFF5lUq5sV14cSgcuXI5GtlvSurhx1RLoADiSCLbGN0+M6T4qrOus4A8GW9d/VYjzZveFN+IHen9GF2oqxPVk1TZGtvxJnc3KkREd/qgPqGQVNlWY/Er0Rvk63onjzTe4826R4uY35Ers254HAGdxUPbDTpHmSvOMoqab+X5eq2MPiDDOwNA73VC78lw5cabs9DHLg7F1USRIkGDG0xxUXZi5tzcRPh3rnMLmZDgZ3q1HeAZ+pVl+M1UnXuaJd52/RWxe1GdNnN53mhc50xcyADsTeSeJUnNbZjQSeptu6Wy7unUL9iwa9Ylx/cla+V1C4uMgXvNoBsI7lJw2xPXxZ/VyNI034lwApU4Ekt3vpBgxyG/fCqPrt1NYCNDXEE84MOdHPeOxvagZvmIaRTpmwADnCLzw8As4iBAgnh2RNghGHFsfJqEpbY813/BvHEQ4BggmXaY2buAR3D1RX4trrkBrh933Sd4I+HlNx3LKq4oirvfS1pi0kAT6hPXeeu4WIM24An9VNxOj1eG/g1v7RAMe6SJu86eNu2e/wASqFXNYdLLEHkB6bG1rysx+JLhB+gQj+91SMEjknqW+izVl15nxNjxsj4KlaSL8PqgYKjrN9gfM/srZbTsT2fK668ONyZ5eqzrpAmCWEc5HoQsd+XO5HxBHzWrluZUw4h0mOQm8x52W3NGpZr2g8ndU/6onwXcsayJUzzHPacPVwxHBC1ELscZk55WWNictjgknglEVTTOfKgr+JwmnuVR7bKXQBNcmfsokJigaw1NaODesym9W8O6Cgxoms1HaUBjtjzRmqaXJdvgkWpKRKSahbKjcVZU69eVV9sbSoGspRx0NLJYWUKu6xQ3V0NzpVUiTYpTmooFKEwgimUoT6FrNRpYDEdQ+S2KdWI7P9rfquW9mVp4fH/etY+JJ4BRnG+jpxzrhmnSrWHY1587I1SudLxP/ia0eJb+qpB1z2N0/X5FEe6S4cy0ev6JEWvyZlfDFhcHbg8LjjYlFw+NYGFrgSTvG9toVyvDwR96ofT/AJVGtlwBdGzXafysmcE0VhqJQfFFGo+4RsJX0vad4IJ+ijiMNpP1Q2FM1xROMnGd2Xi/7Qk8yVN9aRU7Q30cFVc7ij0WfZvPY0D/ADA/koNeT0YzbuK+7/QrhysYbCl5k2Hz7lUDoW5h+HcPmrRjbPPnkqIakwBttv2VYoPtHYqVQnQ4De3zUX4sNETcgx38PVdmN7WjhlyVcuZ8UX3Pef36rSpN1A7RwlU2iG9/7K2Mryp72/dbY3kAt7I8EUvBNsqis9uxc0HtkeTkN2YO+KHeGk+lvRamLpUaRsNbhzPVmeOntVHHYO2tt2EyYglp7TxHzlHdJeTKn4M7E1Gu5jv+oWZiMLyV6syBb6hV9P78lJyvsbaZzmqELQr0FTfThKBoGjUXoScLGXBs4WrIhXaaxcLWutag9BIdsspJiEkQWcq6ooykkgJYgE4CSSwyJaU4CSSAaJhpUg1JJI2USJhM5spJIDeAmHrEOg3lzZJO0H9Vdo1wXH8Q9JKdJbvkK4dEqB6zPxF3r+ifVLT/AFVB6f8AKSSyCFxBEVDzcR4NA+qr4vBjS0jckhOkqrlciXTtGfWaRYq4+1G3NoSSXLNcpfc9fA+JP/r+xlcYW3l1WQOwEeSZJdMe0eVL/Fk6teGOd+9wqNB2p2p3bFtgU6St8HOzTwjh7QSJaLkcDxI+S0q+fuc2ABpgch8rx+iSSZtpAjFN8mbXfqufnt6LRynGgg0zMOtyIPfw3TJKfTHkuDHzWj7N+m8cz8W91Tm377EkkH2Kg1QWVSq1JJYZ9srVKaGQkkgIEom608NUSSQXY3g0G1Ekkkw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7110" name="Picture 8" descr="http://www.tatilacentesi.com/otel-resimleri/oyku-evi-cave-hotel-cappadocia-boyut-650-940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143000"/>
            <a:ext cx="5500687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AutoShape 10" descr="data:image/jpeg;base64,/9j/4AAQSkZJRgABAQAAAQABAAD/2wCEAAkGBhQSERUUExQWFRUVGRgYFxgVFRcXFxgcFRYWGhgYGBgYHCYfFxkjGhcWHy8gIycpLCwsHB4xNTAqNSYrLCkBCQoKDgwOGg8PGiwkHyQsKiwsKS0tKSksLCwsLCwsLCksLCwsLCksLCwsLCkpKSksKSksLCkpLCwsLCkpLCksLP/AABEIALcBFAMBIgACEQEDEQH/xAAcAAABBQEBAQAAAAAAAAAAAAADAAIEBQYBBwj/xAA8EAACAQMDAQQHBQgDAQADAAABAhEAAyEEEjFBBSJRYQYTMnGBkaFCUpKx8AcUI3KywdHhM2LxwhUXJP/EABoBAAIDAQEAAAAAAAAAAAAAAAMEAAECBQb/xAAqEQACAgICAgIBAwQDAAAAAAAAAQIRAxIhMQRBE1EiMmGhBRQj8IGRsf/aAAwDAQACEQMRAD8A8d1Wpfe/fb2m+0fvUH96f77fiNO1Ptv/ADN/VQBWTQb98f77fjanfvL/AH2/E1AIxT1qEHnVvPtv+JqS6p/vv+JqE4p6LioQINS/32/G1OXUv99/xtQwKclXDmRQX94f77fjal+8P99vxtTSK5T2qMD/AN5f77/jal+8v99/xtTIpRV0Qf8AvL/ff8bUv3l/vv8AjamRSiropjjqX++/42pDUv8Aff8AG1MNKpqUE/eX++/42pfvL/ff8bUOuxV0iD/3l/vv+Nqd+8v99vxtQopVKRYX95f77/jal+8v99vxtQwK7FTVF2E/eX++342ro1T/AH2/G1CrsVKRAv70/wB9vxtXRqX++342ocURLeJrEmoloONS4Htt+JqYdU/3m/Eaa5rgWuZOVsNHgPb1Dn7Tfib/ADR01T/fb8RoC+P6k11KDINEnpqX+834jR7Oob7zfiNQbf51Msgx/r60rNDUCysXmP2m/Ef81Yabf95vmf8ANV+jPjV9ogD0rn5JUdHGrC2rZj2m+Z/zXas7GlkVyknnC6nhup/5H/mb+qgmi6v23/mb+qhtXsTywkp55pi054mqId25NdWkaUVCDq6ozTSKeDVEYQiuUywT1opFdHHPdAxtKuxSii6kGkUortKKmpQ2lTopRUoobXYrsUquiHIrtKugVKIICu0op6rV0QaFru2rrsH0dual9ttSxPQe6gdp9mm0xVhtIwQeRVJJg/kW2vsr1SaI7QIo2m0pbd/1EnxgmMD40NkAxM+dc7yJ80MwAijWkini3NFFkziPnNKN2EB2/n5UZbfhTltGSIz8s9PcIoluwTPSMH9ChSYSBy1bnpU6xpfA/o9Kj27BnxnrwKl6azk9IE+PB6UHI75Dx7JFhSOlaDs63EfAmqfRr+snFX+gbpGcZj3+Welc/LCzp4pUjQ6FRs4n4UqlaKx3cnr4ilXOeF2Mbo+ctX/yP/M39VDomqH8R/5m/qphWvZnlhA04+NMFPFUQTCkDmussCuAVRZ00+Pr/amKtP6VRDtkSKLQbVwTUgCm/F/UwbQ2KUU4iuV0KMja4adVn6Pej76u7sU7QBLMfsiY+JrE5KCtkKmlXrFv9melQTDO0Ad9sTIkgDg4IjzqV2p6AaW/bIt21tXIBVklYP8A2SYZfHA60BeTCym6PHa6FJkgYGSegExJ8BOM1vP/ANWMt6yGu7rT7txVYcFM7IkiSODPRsYrVazTafszS6j1CSSoncd4LxtTdumRugkcc1cvJiuiWjyW12Lea010WybaCWMrgTG7bO7bPUAih6nQ3LYU3LboGEqXRlDDxEjNan0Usvqe0bYck7iXuFj3niSwbxB48817H2t2Xav2jZuqGtmMHEEcMCMgjxFBh5bfLReRLG6Pm0UQV6/23+zbS3bQFlBZuISO4fa3Z2tvJmcEH4e7MXf2V3VUlbqOw6Qy/XNFfkqroymmV/of6Q3dHc9ZaUTEGRyPjUXtUXNTduPgtuMwDGcySMDpXpXZHYFmxbChAZAJZhLFoye9wPACua7SRcZlIBfaMjujZuImOASY95FLSzyu0qBaxUrR5l+6vpy67llkZD3WjLCdpIE5XmOtV62mJIAiJMGBx74k+VaP0p3vqTbJIMggAqYyADPTLEn4Uj2dYXTuWuWWdAVMSXYz3doB55ycZMxS0m3yxlOijVdoknvnkdR4zPH+6k2UA5Pl/bBHzqPp4YgHHnxI8yD9TSt/dYRzg5IigsN2S0cCep6nrgKD9BUnS6cziIgZGD5x4TUBLoiWGZMfIf4H1qXptSRbYxiF6TyY5jmTWGTroSXVOc+7npFS9LqhPgDAx/iq71oLYmCfcTk+fhRrbiQOc+7rS8x3HGy2090ZjGauOz3HjWc0zZ/3jrVtotTmkptnSxpUbrRa4bIgY86VZ2xrcUqV2kb1R4xqvbf+Zv6jQ1NP1f8AyP8AzN/VTFr1jPNHWWPOktdYeVJRWSxzNXOldApMRGKhZ1BSuNXQabdqvZQCrCx7IioFStPqABBpvBJRlyYZJiuRTttIintuLMCsWC7KqiSxAA8ycfryr1D0X0YsWhbgSxDE8E+J+HSsH6PdqJYIusoZw0BZAxEljIx0HzrUaX03RVS46H29jxHG1mJUAdIUeea4+fI8k/2C6fjwegfvY9w85/xWF9O+0X0+osPZuMmHfBxJY9DM85B8a0HaGrPqjctNJUTBHIAmDHiMTzms9+0aCdM4+0jxPOdhE/Aigt8GcMbmrKZPTbWXk9UXAViSWA2vB5AYRtnIxXo/o32Tb1GjR7m83Lg7xLMZKMwnaZXoDx0ryq0mFjpx8P8Adeg2dSw7BvMhKsiXIZSQw23QcEcGCazCWzN5oquPsvNF6E27erF+2FRQoAiZ4IZSuAJHB+nWr24JlQQWGf8AHurK6btq6LvZCh22ai0wugwd7Ki7WYkTukzg1q7VkJedgPbgtHJIAA/+vpTEa6EMlp8kV9IbiqwHfQ7gIwxUHB88yD4z8G6i3DBh7LZgjI6kfUVbpaKAkoQC3iOojx8cVlfS30yS1attYVbzXrvqlXfsgqCWM+EwJGM1bMq5cIkvb5+lRtTppEkSBBgCTjwHU9f1FXVnsB7iKwcJIBIVJgHIA3EHiJmIM1yx6M3jvD3tuf4bKicR9tWByDPBg4qF9HjHpF2RdvXW9Sbl5Y3MXwFkd6SwUGSIxn8qq007IpZsGOSZ3KTt7vdjGMz1Fe2+kfYos2dzvKhgeAp3ZM+BmM/TNeN9r9sDUGAgRBkAEz4ANPJjwgTWGMwbZ3TbVRnJAhP4Y7sktj2eXxPkAZI4qA1/1hZmwzEtPv8AMU27bK4w2M9ZiT4Y9r6ULBfqAMiQDQ2HiSdKqNI3chRx1JyPdg5ol2067kY9c5wDH5xigaS0Z3hSQoG6DAkmF3dRLAfKiJqudw27gYETz9ryge8msNBIjlZQOY+H5mn2PE4FRVBMkcDM4HyHjRlaMHk/H9e6gSiNQdE60Qf19KlafU5xVda1HT6fnx401bpGB1+tLPHY3GdGht6oxSqpt3THh8TSoXxML8pjtSvff+Zv6jTVHjRdSO+/8zf1UxTOM132cFCBikq5inrbxmkpiqsuhpptdOaVUQfFCvUYcUG6cxUXZGDBrqicVyug0QyWlhe6JpX/AGT7qj2tZnPHuoly4rcSaZlm/DgqMeTSeiOuUKbQ/hNc7r3yN8bx3RGIHI561J9G/RkNqryXiGXTmNv2XbcQCfEDmPhVD2VbO7ukzjjnFa3SafUWbbMB7WTv5bdBnOCZmuRPPGDpjXwSa/E1SraLMrqD3UJIwYO6JIg42nFQvTPsC22iLruDWACveMRuhhB8ZnEeyKD2F2iGdTcw8KhAmTGVJPB5NaftnTh9HqFIwbT9f+pI48wKLGVoRknjlyePW9RIAPC4WOYMmPmTXq3oWFGjCOoZbm8lWAiHaApBwQVg/GsD6OdjbhkEXFO4blhSF3SoJwe9j4V6HZtxakT0I6dD/cg/CpBUy8s01SLn93sxZPqA3qD/AAgir/DBwSg+yIA4p/b+qX1LgkKbilV3d0AsNoJngBiMx4VS6j0o9Td01r1bMdQvtSBt76pkQZILAmo37UO0VsWrDtaF3fcKQ7NtG5SdwXgmJGRRUKpOTVmS7d9O7yXjbFxiDYS0wDnYHtgywDfa8ep6His92D2oDqbLXRuVHSAYIADgxBxHJj9Ck7Z0zWr1xGxDHjjmcHEiuaW9BqPoZ1SXB9OeinpEurtuwUrtcqQSCcEZwKpe1f2hPaTtFhYQnQXLSAFz/EW6wG447sAgxmsr+yntbY5knaw2xzkn2m8OD7+a319+y/XXbTnTm7f2+uVju3kRsFz7M8QD5VceUBj9Mqf2tDd2SbnQPYf4MwX/AO68P3bySp6GRB+yviTkmOB8q+hv2i6VD2ZeSBsHq8dIW7bwPkRWG0Gm0my7cthLAU77QaWDWwikyJliWLiFO4FRWZqmEi6XB5rq9Ky7WIYbgCA+DDDBnmDyD7qPqdRbe3Zi2EZN25lPtyTEicMM/Std292ta1bMwA2ohBYsSWAMEICo3RJIJAODNYS5dZXiJCHGOQD9OJ+GKF7CQb9jtHfJuCBxxIIE5P8Ado99SrFs3H9WPZU5LEAL7zOBk9eZiaBpGNy6TbBQTugMxMIokbvCJ8K0nZmhS6Lr20y0EDazEB9yd4A4JmB4nwJmroI3TM5qG3sShgYBmAB0wOgjjrHNBdNs+BOJOcdYBoup06idhkZJGOASJjmfaMHxHjFCvou0QTHXEQRjvTxj31WqDRkNS5B/xREuEGePjUWcfCiW0kCfrQXEPuT01SxnJ85pVBLx1H6+FdrPxl/IVOq9t/5m/qNBNF1A/iP/ADN/VQya6AiFjGaaX8hXCuK4TWTQ6ea4KRpKKhSHkUFzRm8qEbZ61ERg6VdNcrZk7RLJzQqNp+ap9Gkaj0VIW4reBHOa+gFuWNbpdvc3qvGMED8q+cuzXK/Ot96LsxDqyNc32jtC3VQAsDDGDM9R8K5Gb8ZuUqp8O/o6UVtFJdopr4KX5hiFaSFJDQp6R7q1/pxryOzLjAQX9WFkgzuKsQY8AGBHWs5p+zrul1Fpb0MWPcYE94CJ3cQeBgmc1Z/tJH/8tlFJ/wCQgR12JAIjkCR86P47Wlp2hLyVtkSaLb0fNu7prDlAQbSrnOFGRHhM++r8aQshTygGOI4jFYTRW7o7P1On3kMlhbltlnC3EW5sHUSFdZ99eedm3HS4rB2wQR3jyCCDz7jTeyoT+PZs9n7S9GLly7p7ttlI07MWDEh2Vrllu7iMBW5ir7t/sfSaq2lvUqWUMCo3FIaDwVPMTVD2h2yzdnXL0MLiW1vFJjFq6jMB12sqt8K0PZrrqLdu6oIDhXXdyuJAx4cVtC0rPPv2k+h3r29dprSgqP4m0wT3sGGImeZAAxzXmA07W7hVhBBIyI4nxjFe1en11RbBLIu4FWJaJ8hOJjwzFeOtde5cLOS5J9osWMSBgz3h0mo+g+P9PJquwdZ6qy9zvFlQ7YJCrMRIEE58wKxmn1rpd3GQZJaeTOTIPM+f+69b9APRe3dsOHkC5bZZmI3R7PjHORVPr/2VWxu9UbhxI9hlMeJOdsgnmsLozjkk6YfV/tEa5pU0jAmZ3sSDNsRCE+/E+AFRL+ilSwgDu7Jk4OMyYWOQRUH0c7OsAul4KHtEv/EkZA9kiYAM8nrHkav+xvRF7mttrdBayneJIhDujagHgZBIJ60CVyfAdKKbAdj+hl+8N6OEAwrjvo04YQBHMTnpTPTL0UNpy1xvWsyMoVe44ZU3AgZlR3sAHg89PZbV+0C1lNgKD2FWAB+jWJ9M9ZaW9abajW7WxnIw2Sbbw2RAt3CeMR0o6gooD8jcjzDs3sa5aS7ffY6Wt52EmWLDaSCpxtPieRGaldh2k1Vt0TTlbtv1Ytm3cYMVZiCW+8wbM9JPMCpXZ/pAo04sCypLN6wbzhpdwFEnqLjCTJ9maDqdLdsO7oh04dcg91YBB4JMkMBiZBWYnmmg21mf7WuOtxkdnLKchzOQIMyTuM4+FRkvsEYGIbMwCZA6GJHuEUTtLWBwpJl4h8DJ+9uHtZHJzVczxwcdJicipQWIWenPj5V22SRx+vOh2roBznmQTE/EcV2x1PQY+cc9PCq1N2SlO0Qw5zkTj512g2r8CN7L5D/0Vyr1M7Fbqv8Akf8Amb+qkoHj9Kdqj/Ef+Zv6qb6zy/XjRTIRRI6Dz/XuocdDTrZEQfzpxScnp/aqLOPbgeP0rimuH9fSnIaoh0fWo9xpNWFzTCe53gIye70EyP1xUe/ooyssAJaFMLPEnipFqySRFpUqRohgVTbVsArHWPjNQkWTFWVhYZB7hWJvg3AmohtnPGDGMT5Gtr+z/WbruAesdG846ZMc+FZDtIAW0uTMiCACI9qM+YBBNaP9nBHriD0K+7zk9OefhXK8yO2Fsf8AHlU0a30m7Na6FKuFuLIUyQGmQwAPBkdfOs96QdpG56vS+oZrmm7rbDMkqoJHv7pqd2t6aad5uWi2+xcIIIjeC0d15Pd7pgeHNZLsrt+5bDspG+6SzMwlpJMkGeYqeHjePCoz/wB9gPIueRuP7G29Cr4c3Y37xbRNl3kKsqsj7sFhHOado/2ZIjlmIiTtDMx2+G0LGRjmRgTNY0+leqXeVuQbshiFWczwYkHNA7M7Sv8ArbSi7cK7lABdjG5gDHJBPiMinoyjQq8M7tHs/wD+IDgLcCsoXYysDtZYgqR7ieMZp/o721p9RbjSEG3bItjapUDwABHEZrOdremFuzpGud93cXLSrMtKgqxLeA8eteddlelVzT6E6e3CG6dzOCQ5hVUKIjbxz5mibJdCqxSl2bT9pdldYLXqH9Z6r1u7aJVGlB3iRBOCsdIkx184YpbdQRMDvxGTM4g5A+FW1v0r1C2yoto1tIkFDtHQEkHBJMc1Qau41wl4ABmFAO1ZOApPTyNRNyCKLiuTYdj9uXFtqLTle9JiARgR8PfW10l25cQd+Cswy5gYIGeRGD768x9FCWuopkhgcZG4xIA2gkme74ZrX67tq5pQyEIypuXcviCRkmSTxnjkDioqi+RfR3wXOu7BS7d9ZtILASVWZjgkwZI6E+6rrSdlLatqq93aZkbgSSeo4GegxXndv0/uNO0BQJyI3d0ZIBAxE4k8Gij9oD7SQ6xjm35THI44racbKkpno11GgneR1MRmYmY91VfbupUaa6P4fdt3t+9AzNFshQrTKjkggZkViNZ6U3rpWXttHGImRjAwQZnPBFV/a3pO99AJIkd+AAGGFg4M8+8VTkvRcISs06dlDU29KqXdgspbDKi7T3AC7bi4km5uMjqTzJNUfpeztdJ9Yz+rb+GCGKd0l2hSvvY7ZBmBxmNpfS+5Nxe7tIYgESATgxuyCeOtP7c/jC2RBvOBt72JiMGY4+WKypILbUqZm9VorjOx9WQMsRACrjcYM8RkR0ioWosFcSMHoZ+E1L1jsJDhsFts4A24Kx7JjjH5VX3QNs8R59SRP0FaoOmTT2a3qPXAFgG2tAwpkwCZg8EyMYOa5aJCN3DKzJFsFlgQDvmQCWyPdT9LcYIytcKCQNuSmFJO4DkY48T76gNJYnAmcbYGc8Rj3VfBdserH9GlUyxc2qAu7/tG2Jk8Y8IpVklkXtnse5ZvMrxlmIz0nw5FF9H7Ntrv8RSwGQAQN0RPPgJPwq3vPadiSiud2cnkMfzmg9m6wWiwVQQcHuAx88iaXeVuDVcjijHZyi+CB6RWEVgyJsVwDt5HWSPDPShabsG66qREEgCTHIxngTVrrne86q23DSFZR3RHA4x1jjNEOpadtsEYncY24kDHiDGfM1lZJKKS7NyjGc20u+iN2r2LZs2o9aDeAmAZBEkD3MQJiqJTVg2lch4sjuiXJzHOVJP0zVcDTGPhd2AyO31VBUuAH9D5EVIt6rYDEDHBOc4xEZ6ioDGK5qD3j9Pjn+9b1sHsMY56/GpGhUSxIwFJyJniB5e+o01N0A6feUjjBkgZ92TW2ZSI2nHeEe751ZWMNnMY8fGaj2rBtsWKmB7M9ZYQccczUhMLA5+tDyPgJBc8k+5dLpHVTjPQxiPKPqam+jd4i4QGK7gQSDmPd8KqrTge+BipXZl/a4fggik8ierQxBpNErtLstdOIWcyTOSIERMeM/M1W2xBX3D8qv8A0xYK69ZDn3y7VR2Ekg4xk+ZJ/XFZxycobM1OKUqQXUDAH699NRxsPiShWOe63j0oeqfvdMeFdtXR4itJOjFoma/Vs7sxYb2yJxJmDk4BOfjVPp0k7mkgdD9rOR/sVP1KKQScmCB1jzquF4TEz0HnjGPfRMfRiaRei6lxNttSu9wTvIO3bMANiRnM+ArV+i3Z9iwk3dhaDgrukESNs8z7uvNY7S6N1tqzAQ3EdPI/dMZ+dSCX9WL20vZRgrHBgxIBE4B4k4mopVIC8amqui07J0bKLz2AI07mNoDC4d/cVcbsISZkiF6VrvTDQ230lq6F2OdpYQBKsIYMOCePgfOqK12u1/TpsPfchYjcGOQyOBG1ce3wBUu52qLunVHWdjbgshmBVtu0PlWETxjPPML/ANzKGzmvdBMuLeMYx9ezL6bSKlvf3Ss7I6wUYj3jvMP9VTdpja0KCFB3SYgzn5Ct1rks3GYW3H8OSyOsMs898ErsYQMREeIrB9tarJECJ5HESY2/eHnmj4MjmyvJ8WOCUZRlakP0lzbO6JIgc4+IOeRxQ9PrIQpAiR7gcDcD7oHyqFaD3XVFA3GFGQsk+ZI+uKvLPohfe259h1iLbCCRJ6zg+Ro82l2Zw+NlzW4Rsqg8Enk5ETnPnU5tS5tQkk22zwNgggqPAT4f5mn1Ftlfa4KkGCD0M9akdn6wqxgK5aV73s97EyPDxrVAJJ3TJfaVreBElgJYYPAHeJ8c/Sq3d0gEmP1znwo9lIYhu+OoDROY+X+qDq7YDQpkTjOY6fHpWiLjgJqS++X9oiZkE5/Lwrun026OpJEwJifHzomk0hYxtx48wInnyxVxb7N2W1gB92T7O4eeRWWU5UQFtMeAMY4AzA880qsTeXc0FYke0pnKg9OmaVZozvIoyNjsTxubg8GT9aVu4C53MqqZAYjE/egDMVzVEb2xOXjwEsc+Z5paS8fWgiJIYQeNpBx0nmstXbY5SssGbaTtO6IJI4xE7TyBmaJpdTFwhpAO6ZBJxuCjxBLD8qjdnpvb1eBJPEiZ6cwB5VN9JdSXKlD3shmVYJHUHxzNKutlB+xmCcU8kXVFdrO2pRrasYODBhTBOSM84NVC84rd+jOlC2wME4xC/Ujms32/2L6m73O8pyCJJHju8DRMOaDk8aJmxTcFkfP/AKVRTHFPZOMdB+UeFazsz0NtXbIcs+5lmMKJiQOPGKyt+y6HawKsuCDgiP0KLjzwyNqL6BZcE8STkux1jQesIG7b0znnwFFfSG0wBIKxyZg5BwD8PnUz0fuFHF0ZKHiDiQ0EHrwTg9Kv+3u37j2FsuqlmAyyd4Iu0BlbeYZikEQMCsSyyU9fRcccddvZkr9ycdR+VNa7B99Fu6LwMnAODknoKN2h2DftoHa0yqOSYxJAEiZGSOa2pR4VmdZO2kDt6J270iDwZ/Ro1xDYOTJInE7eOJ8aWmvEIgnAmQP80DVMWABJJBMD3+FUm26fRcopL9zQ+ks3jZZSP+BGg9dzOSR7jj4VX2zbVTvcAiTtUbskYHQR7ppnbtxmt6Z4g+q2nA7wW44mRMjgTVHqLn0oeLE3BJm8uTWVpEm5dBeQTBP6mKaLkEEgHJkeM+VDtpuWZAgcZkzPgIoxw6nkeBI+Pxpmq4FHzyS7h7wxGQRHIEnp7+nup+m00sDElQTgTyY94gkedF02mFy4ikxMAmYwP7niiazsx11Rt2u80wgQz1PwmI+VA2V0n6LivZJ7Ma9qWFhB3iDMiIH2txHTgZrU6Tse0uu1Ngt3LlkAhT0uEFscKylZHh3Tistq9Jc0zDcly1cI3AmVJk5jxFCNxmbexJYnngzgZaRjgfCl5XLmL4GlH0WFwepR7LNv9W5VGIlQELcA4DHPHyqXd0bX7Mi7aQbVLB3Kzt4AnGfDr8KptU53sGIJVoYH2mgjrB3cgz171Wmm1k2jbUBDwxaNxU7Su0HOYjE+4zWJqVWjs4fiy+M8VLb16/ktR2DatW2uB70yCSiwWDARAJ2SZAyYjpNZzta1bYqEhi0GeJLRwGJiPkcxitTc0QulLiXSUAMAsJERgqcwIww8Mwc1F/d1uX32nYq8Ac8Ab9v2eoO3wPjkPj5ZW+bf+8AV47yRWOST+v2r6ZWdnKltXV1RWuHExPcEZx3V9ozPWM81LtXQFV2LDJUS4YNEERE94DmeTNU13VOs7wQEJhYIEjgieBA6Yqv1/aDXdoD4EDbAUyswxiJaScmTFM6Sm7ZMHmvxfxXS9Fr22nrLjsxFxdqwIh4ON/vBx9KhXk22ArLtdHDkeRJU56Z+z0+ZDrekYIu0k7lZX70nvcHzg8fnU232qXtLZKiFJuyAAQ57rKTyR7RjzpiMlXfRzcz+TI5pVZU6a2R6xAhcHJKrJ5kSTjmOJ4omo7FKIswSfi0bSWx5ZMk8Dzq5N3ZuKyVBAkCQu5ZAPkR5VFfUB7ltgTtXJEiO+dgAHnnEA0VZE1aOe4NSpj07PIHcMCJM9JhYnHUdeJoy2bYgu2F5ZDOWxg9VMcHx5xT3XepUt7RzDGekRPI/3VZruyXdYkhQZ2jb4GYI9oTETH2qzsqRcYcuyytW7V1QzKDGFJDISoJiQDk9J8qVUZ7N1DGdoA6Al1gAYAA6edKtWvsv439EHXsqs0DO5j1B5OI8KRu7sqhLHqRAEYgeXyjzqNrTvuPiO+5PWO9wPl1q007jehkgHjn5eArM/wAUM41yEtHBBx9kxGQOc9JJinrZ9YRBHnHQCB0yBQbwZvYU97EmOB4ScTk0TTaIgbVMsxIMMOB9Y558sUu1xYdPmqs0Oh7PhMGG65iB4xRdRoXRf4YmcMVndHUwfZ/3XdBonYrwdsSTxIq9No/+5rlubi7OhTa5KyxvCgKkdBJiBUPtT0YW7/EuOZA+xH9xmK0aWYOfhRxZHw8B/c0KGX45bR7CZP8AJHV9GM7C7AtLvyzKwgEgKcTxHFN7c9Gm9WDbJZwcKIkrkn4gx9a2Gm7GtDjcB4bqsbGlVR3R5E9fma1/cz+Te/8Agw8ePTWjyjTdiXTdVCrpwSWECAZkHg/A1ue1ezPXWGtsxExB5gggg+eRU3U9l3GuBlHdAIg4POTzB+c0a5o2A7xC8eLc+QBmh+T5E8k4yjxQbx8eOEGpezyMWyrMjDKsVOeI6A1a+iysdSsrMTMiQJ4OetehXOz7Dc2rbHjcyKzZzkxmqHQqti/c7uxSQVhTBG0cc+cjxNPz8tTxypc0IwwVkV9DfTXsYvbW4gkJuLx7R3RnPIEf38awGr0o2zGffXrrNvWACZxx41l/Sf0Ut2bD3BvwO6NwI6cyPDPND/p3ktJY5+ui/MwpvZET0U9FbGosbn3F8iMhVMngKROPGs92rojbvXLQwttn278naslZIEEkZH516R6N6VLVlVX3mOpPWgelPY4vgbCFuKQQc5XqpjkdR8fGpi/qDXkyjP8AS/4CZPCXwJx7X8nnGpn1fEmMeIAPX3VJ7Iu3LbM6T7DbvIEgZEZyRjOJPSrh/R66Ax3oRkOslWbImZH/AFBgnpQdAJ3XFAEkgAKASQc+zwPL410pZY6P2c+HjtTSdl3re3W1do22Tum3bAYspC3QJLbiBAYiSM4+VV3Yl/1q27RIG0syttxiJVwfbA5z/qqvX9pOGIcyCRMnIgEAzzRuzbpRGuK3e2PEeeDz8wKFHGox46Y7jlFZVf07svdLpNPcZZuG4eZS26rAnDYBxtDTidoEcVF7Z1VsByQWus+SrcjbKuIECCB3eZgcRAOx7jqqqWJVSSF8N0gweROam6nTqVBTcsMJgT04yecUttrkpu0Dpd9DtBce7ad1EF1VBJKngAmScnp8POmXtI+ki96z1g2wQA20hgOdxknnNaXsDS2lto7qC5B5UZLEEE+Yj4TQ+2RvugbV2OACMnyPlMHHnSq8r/K4rr2Nxg4RWrM56SPPqZaCyNhhj7LAQc8GKyWqUht20cnHHTwq17bT1V23bJ3eqVRk5M94xM9GifLyq3fSW70G0m1RySWBUeJBkOfhXVjkWNJvpiuXFLyZzkuym0eoACmCe7t5AAIMeEyJqVKPJiCSCRxzjnrlpFUtogF0mYLZ6yJAPlJipdrqQTwDnGZ4+YPyrcoc2c9Trhlil2AJ4iWE8kjaJ8Yx8JofaCBNxtN3SFVSJkHcxUbsCYAPxpluX5xgRgMCJ4ImflXEcphnDLI7gQjjrnj4fOhL8X2MqLlC6DX+0QS0QzAxkQSMRn4E+I+IiBqe1DuESVEec9QD1mjtYCK7oMFoGZOZ6dR+U85qruFSWhoE+yJnyPmfypiNSFJKmW59ObwAVgp2jaJBkAcDHNKs43zpVr4cf0a3l9sk2SPWMSMBmn8VE1eqSIXGCGI8P19MVEc5uD7zmPg2YpeolifP++aJKK2swnwXLFjYDsBCRktziAQB8Kd2Pq0tNvKl/ACBu97GqskExnaPOAT59K03o32TbEXHEgztUge7PlzSeXWEHYfG5SmtfRrOzO0VuhdqssiSCrACf+0Q1WIFQdKoQRlQOFHGeg8qdqT3DDEdcefv91cWaTfB04t+yRf1KqMxUb99J448uagC6HaSR8RHTw99dCNMAgz1nj4VnWhqKRe6XU7+Bx51JDHP6/Oo2ksMiDEnmB+ZqIXdz3hHlWKAyfJbAwZ6+Rn6cU5788/T/NQF0sCdwHvBM+WKkKogQ273D+1V0REe8pzAPh4knxWSMefHlRbdogAdR16z1oy0UKI8T51nZl0CW409T767qdELqFXG5SCCOOaesnHQckzGOak3LnQCR7458Kzs07RKKTR9i+rWA7BRwDEwM/HHWi3eywTJMcASY5qVqdQedpzyR75PWj6bUSenkPDPjV227NNuqszHafY03QJJiC0g7WGSQSJyMc8gigWexhZbuAMCZgmNp6x0I8ufKthr1Q5Y5HEeYjj61SXQJO3jp5++m45G1TF5cO0zz70z0u25hCu4A8YkTMfQ1Q6a86yAxjnaTg+Rr1TtPQrdT1brzkHIIzyDn/ysZ2t2BcsrJ7y/eWYHTvDofpXV8fPFxUGJZIOUtgugcEADyI6dMVLuXCYXOD16mqns69AnwMVo/UhgrL7uev8Aelsj0mMOO8S17OMIuRIA8OtT9wYYyRkEgQCD4VW6YGPH3eVB7W7bFmyz9VGPecAe81ynjeTJ+PbHINRhyZbtu8BrX4IB5PgREfCOR41edlS4wQB9PjVZruyVvbHVoLICDBMhgCN0cRJEjrTrGku20IAn+UzNdTKozgknyuAuBvHarhkHtzRbbgdFJJJ3KomZ+0OseIqAyTMhgVHgRIBEQCPEmtJ2fZ9Y38RtgXiQf/aHrtOy4UllGAQZHl5j40fHnpKDEvI8SE5ucXVkDSYG7qa5ql3cn8v70HT7reCCR4jn4029qAfLyJg/I1NXtZSqONRaIlsNvEGZ5wNsTmQSMSfEUztDswoTcC9zcOf+2ekwPeajavnBA/zQWvNEFiRjE+HlT8U+GmcubinXom6YrGVHPvpVBW4PGKVTRmvkRN1V1T3V+8SfKCd0nrJqPZ1HMcdSfyFcpVvVcmE+jR6TsZXso4P2u8sdJHX3Gp9y5JO3G3gcdfoKVKuPOTbdnQUVFcFkl3eQCSCdo+ECfn4VZ6i8No67+nu4mlSpafYaJm79xheKp9kAx5/o1c9magPB4PX4UqVXlX4/9B4Psv07S2gA/TrRtVfW5bmCIIz1zSpUnZmUVVkK3Za4uMjPJ8Oak6JCBHXkiOMYz4RSpVbKJdpDOQI+uOtONulSobCIahzRzbnp1pUqzZdDLlhip7onPMVWG0QT0/XlSpVvGwOQa6z4x401bPLHpxOfdSpUawFDtXblTgg+O7A+FAbTkKGwQcf+iM0qVRSaSNyRldb2O1l2uWgHQyXtmBjk7ZxH1HGakdi6Zb8+qfbHKXFJ+TL/ALpUqdlNywub7ReNei5X0e1IHdto3uu4+RUVE1XoXduAnVOttOqpLGPlH50qVc9Z5R5jwxiMFJ0wd2yhZfVgi3tAQf8AURH9qLabacqGHhP5GlSrcm7HlFVRG7RvKwwsefBH+apmvN558/1NKlTeLoXmq6I73/f+vyoDkZnPypUqciqEJsg39J5YqGbQPPNKlTkGxHIkDNvypUqVFtgK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12" name="AutoShape 12" descr="data:image/jpeg;base64,/9j/4AAQSkZJRgABAQAAAQABAAD/2wCEAAkGBhQSERUUExQWFRUVGRgYFxgVFRcXFxgcFRYWGhgYGBgYHCYfFxkjGhcWHy8gIycpLCwsHB4xNTAqNSYrLCkBCQoKDgwOGg8PGiwkHyQsKiwsKS0tKSksLCwsLCwsLCksLCwsLCksLCwsLCkpKSksKSksLCkpLCwsLCkpLCksLP/AABEIALcBFAMBIgACEQEDEQH/xAAcAAABBQEBAQAAAAAAAAAAAAADAAIEBQYBBwj/xAA8EAACAQMDAQQHBQgDAQADAAABAhEAAyEEEjFBBSJRYQYTMnGBkaFCUpKx8AcUI3KywdHhM2LxwhUXJP/EABoBAAIDAQEAAAAAAAAAAAAAAAMEAAECBQb/xAAqEQACAgICAgIBAwQDAAAAAAAAAQIRAxIhMQRBE1EiMmGhBRQj8IGRsf/aAAwDAQACEQMRAD8A8d1Wpfe/fb2m+0fvUH96f77fiNO1Ptv/ADN/VQBWTQb98f77fjanfvL/AH2/E1AIxT1qEHnVvPtv+JqS6p/vv+JqE4p6LioQINS/32/G1OXUv99/xtQwKclXDmRQX94f77fjal+8P99vxtTSK5T2qMD/AN5f77/jal+8v99/xtTIpRV0Qf8AvL/ff8bUv3l/vv8AjamRSiropjjqX++/42pDUv8Aff8AG1MNKpqUE/eX++/42pfvL/ff8bUOuxV0iD/3l/vv+Nqd+8v99vxtQopVKRYX95f77/jal+8v99vxtQwK7FTVF2E/eX++342ro1T/AH2/G1CrsVKRAv70/wB9vxtXRqX++342ocURLeJrEmoloONS4Htt+JqYdU/3m/Eaa5rgWuZOVsNHgPb1Dn7Tfib/ADR01T/fb8RoC+P6k11KDINEnpqX+834jR7Oob7zfiNQbf51Msgx/r60rNDUCysXmP2m/Ef81Yabf95vmf8ANV+jPjV9ogD0rn5JUdHGrC2rZj2m+Z/zXas7GlkVyknnC6nhup/5H/mb+qgmi6v23/mb+qhtXsTywkp55pi054mqId25NdWkaUVCDq6ozTSKeDVEYQiuUywT1opFdHHPdAxtKuxSii6kGkUortKKmpQ2lTopRUoobXYrsUquiHIrtKugVKIICu0op6rV0QaFru2rrsH0dual9ttSxPQe6gdp9mm0xVhtIwQeRVJJg/kW2vsr1SaI7QIo2m0pbd/1EnxgmMD40NkAxM+dc7yJ80MwAijWkini3NFFkziPnNKN2EB2/n5UZbfhTltGSIz8s9PcIoluwTPSMH9ChSYSBy1bnpU6xpfA/o9Kj27BnxnrwKl6azk9IE+PB6UHI75Dx7JFhSOlaDs63EfAmqfRr+snFX+gbpGcZj3+Welc/LCzp4pUjQ6FRs4n4UqlaKx3cnr4ilXOeF2Mbo+ctX/yP/M39VDomqH8R/5m/qphWvZnlhA04+NMFPFUQTCkDmussCuAVRZ00+Pr/amKtP6VRDtkSKLQbVwTUgCm/F/UwbQ2KUU4iuV0KMja4adVn6Pej76u7sU7QBLMfsiY+JrE5KCtkKmlXrFv9melQTDO0Ad9sTIkgDg4IjzqV2p6AaW/bIt21tXIBVklYP8A2SYZfHA60BeTCym6PHa6FJkgYGSegExJ8BOM1vP/ANWMt6yGu7rT7txVYcFM7IkiSODPRsYrVazTafszS6j1CSSoncd4LxtTdumRugkcc1cvJiuiWjyW12Lea010WybaCWMrgTG7bO7bPUAih6nQ3LYU3LboGEqXRlDDxEjNan0Usvqe0bYck7iXuFj3niSwbxB48817H2t2Xav2jZuqGtmMHEEcMCMgjxFBh5bfLReRLG6Pm0UQV6/23+zbS3bQFlBZuISO4fa3Z2tvJmcEH4e7MXf2V3VUlbqOw6Qy/XNFfkqroymmV/of6Q3dHc9ZaUTEGRyPjUXtUXNTduPgtuMwDGcySMDpXpXZHYFmxbChAZAJZhLFoye9wPACua7SRcZlIBfaMjujZuImOASY95FLSzyu0qBaxUrR5l+6vpy67llkZD3WjLCdpIE5XmOtV62mJIAiJMGBx74k+VaP0p3vqTbJIMggAqYyADPTLEn4Uj2dYXTuWuWWdAVMSXYz3doB55ycZMxS0m3yxlOijVdoknvnkdR4zPH+6k2UA5Pl/bBHzqPp4YgHHnxI8yD9TSt/dYRzg5IigsN2S0cCep6nrgKD9BUnS6cziIgZGD5x4TUBLoiWGZMfIf4H1qXptSRbYxiF6TyY5jmTWGTroSXVOc+7npFS9LqhPgDAx/iq71oLYmCfcTk+fhRrbiQOc+7rS8x3HGy2090ZjGauOz3HjWc0zZ/3jrVtotTmkptnSxpUbrRa4bIgY86VZ2xrcUqV2kb1R4xqvbf+Zv6jQ1NP1f8AyP8AzN/VTFr1jPNHWWPOktdYeVJRWSxzNXOldApMRGKhZ1BSuNXQabdqvZQCrCx7IioFStPqABBpvBJRlyYZJiuRTttIintuLMCsWC7KqiSxAA8ycfryr1D0X0YsWhbgSxDE8E+J+HSsH6PdqJYIusoZw0BZAxEljIx0HzrUaX03RVS46H29jxHG1mJUAdIUeea4+fI8k/2C6fjwegfvY9w85/xWF9O+0X0+osPZuMmHfBxJY9DM85B8a0HaGrPqjctNJUTBHIAmDHiMTzms9+0aCdM4+0jxPOdhE/Aigt8GcMbmrKZPTbWXk9UXAViSWA2vB5AYRtnIxXo/o32Tb1GjR7m83Lg7xLMZKMwnaZXoDx0ryq0mFjpx8P8Adeg2dSw7BvMhKsiXIZSQw23QcEcGCazCWzN5oquPsvNF6E27erF+2FRQoAiZ4IZSuAJHB+nWr24JlQQWGf8AHurK6btq6LvZCh22ai0wugwd7Ki7WYkTukzg1q7VkJedgPbgtHJIAA/+vpTEa6EMlp8kV9IbiqwHfQ7gIwxUHB88yD4z8G6i3DBh7LZgjI6kfUVbpaKAkoQC3iOojx8cVlfS30yS1attYVbzXrvqlXfsgqCWM+EwJGM1bMq5cIkvb5+lRtTppEkSBBgCTjwHU9f1FXVnsB7iKwcJIBIVJgHIA3EHiJmIM1yx6M3jvD3tuf4bKicR9tWByDPBg4qF9HjHpF2RdvXW9Sbl5Y3MXwFkd6SwUGSIxn8qq007IpZsGOSZ3KTt7vdjGMz1Fe2+kfYos2dzvKhgeAp3ZM+BmM/TNeN9r9sDUGAgRBkAEz4ANPJjwgTWGMwbZ3TbVRnJAhP4Y7sktj2eXxPkAZI4qA1/1hZmwzEtPv8AMU27bK4w2M9ZiT4Y9r6ULBfqAMiQDQ2HiSdKqNI3chRx1JyPdg5ol2067kY9c5wDH5xigaS0Z3hSQoG6DAkmF3dRLAfKiJqudw27gYETz9ryge8msNBIjlZQOY+H5mn2PE4FRVBMkcDM4HyHjRlaMHk/H9e6gSiNQdE60Qf19KlafU5xVda1HT6fnx401bpGB1+tLPHY3GdGht6oxSqpt3THh8TSoXxML8pjtSvff+Zv6jTVHjRdSO+/8zf1UxTOM132cFCBikq5inrbxmkpiqsuhpptdOaVUQfFCvUYcUG6cxUXZGDBrqicVyug0QyWlhe6JpX/AGT7qj2tZnPHuoly4rcSaZlm/DgqMeTSeiOuUKbQ/hNc7r3yN8bx3RGIHI561J9G/RkNqryXiGXTmNv2XbcQCfEDmPhVD2VbO7ukzjjnFa3SafUWbbMB7WTv5bdBnOCZmuRPPGDpjXwSa/E1SraLMrqD3UJIwYO6JIg42nFQvTPsC22iLruDWACveMRuhhB8ZnEeyKD2F2iGdTcw8KhAmTGVJPB5NaftnTh9HqFIwbT9f+pI48wKLGVoRknjlyePW9RIAPC4WOYMmPmTXq3oWFGjCOoZbm8lWAiHaApBwQVg/GsD6OdjbhkEXFO4blhSF3SoJwe9j4V6HZtxakT0I6dD/cg/CpBUy8s01SLn93sxZPqA3qD/AAgir/DBwSg+yIA4p/b+qX1LgkKbilV3d0AsNoJngBiMx4VS6j0o9Td01r1bMdQvtSBt76pkQZILAmo37UO0VsWrDtaF3fcKQ7NtG5SdwXgmJGRRUKpOTVmS7d9O7yXjbFxiDYS0wDnYHtgywDfa8ep6His92D2oDqbLXRuVHSAYIADgxBxHJj9Ck7Z0zWr1xGxDHjjmcHEiuaW9BqPoZ1SXB9OeinpEurtuwUrtcqQSCcEZwKpe1f2hPaTtFhYQnQXLSAFz/EW6wG447sAgxmsr+yntbY5knaw2xzkn2m8OD7+a319+y/XXbTnTm7f2+uVju3kRsFz7M8QD5VceUBj9Mqf2tDd2SbnQPYf4MwX/AO68P3bySp6GRB+yviTkmOB8q+hv2i6VD2ZeSBsHq8dIW7bwPkRWG0Gm0my7cthLAU77QaWDWwikyJliWLiFO4FRWZqmEi6XB5rq9Ky7WIYbgCA+DDDBnmDyD7qPqdRbe3Zi2EZN25lPtyTEicMM/Std292ta1bMwA2ohBYsSWAMEICo3RJIJAODNYS5dZXiJCHGOQD9OJ+GKF7CQb9jtHfJuCBxxIIE5P8Ado99SrFs3H9WPZU5LEAL7zOBk9eZiaBpGNy6TbBQTugMxMIokbvCJ8K0nZmhS6Lr20y0EDazEB9yd4A4JmB4nwJmroI3TM5qG3sShgYBmAB0wOgjjrHNBdNs+BOJOcdYBoup06idhkZJGOASJjmfaMHxHjFCvou0QTHXEQRjvTxj31WqDRkNS5B/xREuEGePjUWcfCiW0kCfrQXEPuT01SxnJ85pVBLx1H6+FdrPxl/IVOq9t/5m/qNBNF1A/iP/ADN/VQya6AiFjGaaX8hXCuK4TWTQ6ea4KRpKKhSHkUFzRm8qEbZ61ERg6VdNcrZk7RLJzQqNp+ap9Gkaj0VIW4reBHOa+gFuWNbpdvc3qvGMED8q+cuzXK/Ot96LsxDqyNc32jtC3VQAsDDGDM9R8K5Gb8ZuUqp8O/o6UVtFJdopr4KX5hiFaSFJDQp6R7q1/pxryOzLjAQX9WFkgzuKsQY8AGBHWs5p+zrul1Fpb0MWPcYE94CJ3cQeBgmc1Z/tJH/8tlFJ/wCQgR12JAIjkCR86P47Wlp2hLyVtkSaLb0fNu7prDlAQbSrnOFGRHhM++r8aQshTygGOI4jFYTRW7o7P1On3kMlhbltlnC3EW5sHUSFdZ99eedm3HS4rB2wQR3jyCCDz7jTeyoT+PZs9n7S9GLly7p7ttlI07MWDEh2Vrllu7iMBW5ir7t/sfSaq2lvUqWUMCo3FIaDwVPMTVD2h2yzdnXL0MLiW1vFJjFq6jMB12sqt8K0PZrrqLdu6oIDhXXdyuJAx4cVtC0rPPv2k+h3r29dprSgqP4m0wT3sGGImeZAAxzXmA07W7hVhBBIyI4nxjFe1en11RbBLIu4FWJaJ8hOJjwzFeOtde5cLOS5J9osWMSBgz3h0mo+g+P9PJquwdZ6qy9zvFlQ7YJCrMRIEE58wKxmn1rpd3GQZJaeTOTIPM+f+69b9APRe3dsOHkC5bZZmI3R7PjHORVPr/2VWxu9UbhxI9hlMeJOdsgnmsLozjkk6YfV/tEa5pU0jAmZ3sSDNsRCE+/E+AFRL+ilSwgDu7Jk4OMyYWOQRUH0c7OsAul4KHtEv/EkZA9kiYAM8nrHkav+xvRF7mttrdBayneJIhDujagHgZBIJ60CVyfAdKKbAdj+hl+8N6OEAwrjvo04YQBHMTnpTPTL0UNpy1xvWsyMoVe44ZU3AgZlR3sAHg89PZbV+0C1lNgKD2FWAB+jWJ9M9ZaW9abajW7WxnIw2Sbbw2RAt3CeMR0o6gooD8jcjzDs3sa5aS7ffY6Wt52EmWLDaSCpxtPieRGaldh2k1Vt0TTlbtv1Ytm3cYMVZiCW+8wbM9JPMCpXZ/pAo04sCypLN6wbzhpdwFEnqLjCTJ9maDqdLdsO7oh04dcg91YBB4JMkMBiZBWYnmmg21mf7WuOtxkdnLKchzOQIMyTuM4+FRkvsEYGIbMwCZA6GJHuEUTtLWBwpJl4h8DJ+9uHtZHJzVczxwcdJicipQWIWenPj5V22SRx+vOh2roBznmQTE/EcV2x1PQY+cc9PCq1N2SlO0Qw5zkTj512g2r8CN7L5D/0Vyr1M7Fbqv8Akf8Amb+qkoHj9Kdqj/Ef+Zv6qb6zy/XjRTIRRI6Dz/XuocdDTrZEQfzpxScnp/aqLOPbgeP0rimuH9fSnIaoh0fWo9xpNWFzTCe53gIye70EyP1xUe/ooyssAJaFMLPEnipFqySRFpUqRohgVTbVsArHWPjNQkWTFWVhYZB7hWJvg3AmohtnPGDGMT5Gtr+z/WbruAesdG846ZMc+FZDtIAW0uTMiCACI9qM+YBBNaP9nBHriD0K+7zk9OefhXK8yO2Fsf8AHlU0a30m7Na6FKuFuLIUyQGmQwAPBkdfOs96QdpG56vS+oZrmm7rbDMkqoJHv7pqd2t6aad5uWi2+xcIIIjeC0d15Pd7pgeHNZLsrt+5bDspG+6SzMwlpJMkGeYqeHjePCoz/wB9gPIueRuP7G29Cr4c3Y37xbRNl3kKsqsj7sFhHOado/2ZIjlmIiTtDMx2+G0LGRjmRgTNY0+leqXeVuQbshiFWczwYkHNA7M7Sv8ArbSi7cK7lABdjG5gDHJBPiMinoyjQq8M7tHs/wD+IDgLcCsoXYysDtZYgqR7ieMZp/o721p9RbjSEG3bItjapUDwABHEZrOdremFuzpGud93cXLSrMtKgqxLeA8eteddlelVzT6E6e3CG6dzOCQ5hVUKIjbxz5mibJdCqxSl2bT9pdldYLXqH9Z6r1u7aJVGlB3iRBOCsdIkx184YpbdQRMDvxGTM4g5A+FW1v0r1C2yoto1tIkFDtHQEkHBJMc1Qau41wl4ABmFAO1ZOApPTyNRNyCKLiuTYdj9uXFtqLTle9JiARgR8PfW10l25cQd+Cswy5gYIGeRGD768x9FCWuopkhgcZG4xIA2gkme74ZrX67tq5pQyEIypuXcviCRkmSTxnjkDioqi+RfR3wXOu7BS7d9ZtILASVWZjgkwZI6E+6rrSdlLatqq93aZkbgSSeo4GegxXndv0/uNO0BQJyI3d0ZIBAxE4k8Gij9oD7SQ6xjm35THI44racbKkpno11GgneR1MRmYmY91VfbupUaa6P4fdt3t+9AzNFshQrTKjkggZkViNZ6U3rpWXttHGImRjAwQZnPBFV/a3pO99AJIkd+AAGGFg4M8+8VTkvRcISs06dlDU29KqXdgspbDKi7T3AC7bi4km5uMjqTzJNUfpeztdJ9Yz+rb+GCGKd0l2hSvvY7ZBmBxmNpfS+5Nxe7tIYgESATgxuyCeOtP7c/jC2RBvOBt72JiMGY4+WKypILbUqZm9VorjOx9WQMsRACrjcYM8RkR0ioWosFcSMHoZ+E1L1jsJDhsFts4A24Kx7JjjH5VX3QNs8R59SRP0FaoOmTT2a3qPXAFgG2tAwpkwCZg8EyMYOa5aJCN3DKzJFsFlgQDvmQCWyPdT9LcYIytcKCQNuSmFJO4DkY48T76gNJYnAmcbYGc8Rj3VfBdserH9GlUyxc2qAu7/tG2Jk8Y8IpVklkXtnse5ZvMrxlmIz0nw5FF9H7Ntrv8RSwGQAQN0RPPgJPwq3vPadiSiud2cnkMfzmg9m6wWiwVQQcHuAx88iaXeVuDVcjijHZyi+CB6RWEVgyJsVwDt5HWSPDPShabsG66qREEgCTHIxngTVrrne86q23DSFZR3RHA4x1jjNEOpadtsEYncY24kDHiDGfM1lZJKKS7NyjGc20u+iN2r2LZs2o9aDeAmAZBEkD3MQJiqJTVg2lch4sjuiXJzHOVJP0zVcDTGPhd2AyO31VBUuAH9D5EVIt6rYDEDHBOc4xEZ6ioDGK5qD3j9Pjn+9b1sHsMY56/GpGhUSxIwFJyJniB5e+o01N0A6feUjjBkgZ92TW2ZSI2nHeEe751ZWMNnMY8fGaj2rBtsWKmB7M9ZYQccczUhMLA5+tDyPgJBc8k+5dLpHVTjPQxiPKPqam+jd4i4QGK7gQSDmPd8KqrTge+BipXZl/a4fggik8ierQxBpNErtLstdOIWcyTOSIERMeM/M1W2xBX3D8qv8A0xYK69ZDn3y7VR2Ekg4xk+ZJ/XFZxycobM1OKUqQXUDAH699NRxsPiShWOe63j0oeqfvdMeFdtXR4itJOjFoma/Vs7sxYb2yJxJmDk4BOfjVPp0k7mkgdD9rOR/sVP1KKQScmCB1jzquF4TEz0HnjGPfRMfRiaRei6lxNttSu9wTvIO3bMANiRnM+ArV+i3Z9iwk3dhaDgrukESNs8z7uvNY7S6N1tqzAQ3EdPI/dMZ+dSCX9WL20vZRgrHBgxIBE4B4k4mopVIC8amqui07J0bKLz2AI07mNoDC4d/cVcbsISZkiF6VrvTDQ230lq6F2OdpYQBKsIYMOCePgfOqK12u1/TpsPfchYjcGOQyOBG1ce3wBUu52qLunVHWdjbgshmBVtu0PlWETxjPPML/ANzKGzmvdBMuLeMYx9ezL6bSKlvf3Ss7I6wUYj3jvMP9VTdpja0KCFB3SYgzn5Ct1rks3GYW3H8OSyOsMs898ErsYQMREeIrB9tarJECJ5HESY2/eHnmj4MjmyvJ8WOCUZRlakP0lzbO6JIgc4+IOeRxQ9PrIQpAiR7gcDcD7oHyqFaD3XVFA3GFGQsk+ZI+uKvLPohfe259h1iLbCCRJ6zg+Ro82l2Zw+NlzW4Rsqg8Enk5ETnPnU5tS5tQkk22zwNgggqPAT4f5mn1Ftlfa4KkGCD0M9akdn6wqxgK5aV73s97EyPDxrVAJJ3TJfaVreBElgJYYPAHeJ8c/Sq3d0gEmP1znwo9lIYhu+OoDROY+X+qDq7YDQpkTjOY6fHpWiLjgJqS++X9oiZkE5/Lwrun026OpJEwJifHzomk0hYxtx48wInnyxVxb7N2W1gB92T7O4eeRWWU5UQFtMeAMY4AzA880qsTeXc0FYke0pnKg9OmaVZozvIoyNjsTxubg8GT9aVu4C53MqqZAYjE/egDMVzVEb2xOXjwEsc+Z5paS8fWgiJIYQeNpBx0nmstXbY5SssGbaTtO6IJI4xE7TyBmaJpdTFwhpAO6ZBJxuCjxBLD8qjdnpvb1eBJPEiZ6cwB5VN9JdSXKlD3shmVYJHUHxzNKutlB+xmCcU8kXVFdrO2pRrasYODBhTBOSM84NVC84rd+jOlC2wME4xC/Ujms32/2L6m73O8pyCJJHju8DRMOaDk8aJmxTcFkfP/AKVRTHFPZOMdB+UeFazsz0NtXbIcs+5lmMKJiQOPGKyt+y6HawKsuCDgiP0KLjzwyNqL6BZcE8STkux1jQesIG7b0znnwFFfSG0wBIKxyZg5BwD8PnUz0fuFHF0ZKHiDiQ0EHrwTg9Kv+3u37j2FsuqlmAyyd4Iu0BlbeYZikEQMCsSyyU9fRcccddvZkr9ycdR+VNa7B99Fu6LwMnAODknoKN2h2DftoHa0yqOSYxJAEiZGSOa2pR4VmdZO2kDt6J270iDwZ/Ro1xDYOTJInE7eOJ8aWmvEIgnAmQP80DVMWABJJBMD3+FUm26fRcopL9zQ+ks3jZZSP+BGg9dzOSR7jj4VX2zbVTvcAiTtUbskYHQR7ppnbtxmt6Z4g+q2nA7wW44mRMjgTVHqLn0oeLE3BJm8uTWVpEm5dBeQTBP6mKaLkEEgHJkeM+VDtpuWZAgcZkzPgIoxw6nkeBI+Pxpmq4FHzyS7h7wxGQRHIEnp7+nup+m00sDElQTgTyY94gkedF02mFy4ikxMAmYwP7niiazsx11Rt2u80wgQz1PwmI+VA2V0n6LivZJ7Ma9qWFhB3iDMiIH2txHTgZrU6Tse0uu1Ngt3LlkAhT0uEFscKylZHh3Tistq9Jc0zDcly1cI3AmVJk5jxFCNxmbexJYnngzgZaRjgfCl5XLmL4GlH0WFwepR7LNv9W5VGIlQELcA4DHPHyqXd0bX7Mi7aQbVLB3Kzt4AnGfDr8KptU53sGIJVoYH2mgjrB3cgz171Wmm1k2jbUBDwxaNxU7Su0HOYjE+4zWJqVWjs4fiy+M8VLb16/ktR2DatW2uB70yCSiwWDARAJ2SZAyYjpNZzta1bYqEhi0GeJLRwGJiPkcxitTc0QulLiXSUAMAsJERgqcwIww8Mwc1F/d1uX32nYq8Ac8Ab9v2eoO3wPjkPj5ZW+bf+8AV47yRWOST+v2r6ZWdnKltXV1RWuHExPcEZx3V9ozPWM81LtXQFV2LDJUS4YNEERE94DmeTNU13VOs7wQEJhYIEjgieBA6Yqv1/aDXdoD4EDbAUyswxiJaScmTFM6Sm7ZMHmvxfxXS9Fr22nrLjsxFxdqwIh4ON/vBx9KhXk22ArLtdHDkeRJU56Z+z0+ZDrekYIu0k7lZX70nvcHzg8fnU232qXtLZKiFJuyAAQ57rKTyR7RjzpiMlXfRzcz+TI5pVZU6a2R6xAhcHJKrJ5kSTjmOJ4omo7FKIswSfi0bSWx5ZMk8Dzq5N3ZuKyVBAkCQu5ZAPkR5VFfUB7ltgTtXJEiO+dgAHnnEA0VZE1aOe4NSpj07PIHcMCJM9JhYnHUdeJoy2bYgu2F5ZDOWxg9VMcHx5xT3XepUt7RzDGekRPI/3VZruyXdYkhQZ2jb4GYI9oTETH2qzsqRcYcuyytW7V1QzKDGFJDISoJiQDk9J8qVUZ7N1DGdoA6Al1gAYAA6edKtWvsv439EHXsqs0DO5j1B5OI8KRu7sqhLHqRAEYgeXyjzqNrTvuPiO+5PWO9wPl1q007jehkgHjn5eArM/wAUM41yEtHBBx9kxGQOc9JJinrZ9YRBHnHQCB0yBQbwZvYU97EmOB4ScTk0TTaIgbVMsxIMMOB9Y558sUu1xYdPmqs0Oh7PhMGG65iB4xRdRoXRf4YmcMVndHUwfZ/3XdBonYrwdsSTxIq9No/+5rlubi7OhTa5KyxvCgKkdBJiBUPtT0YW7/EuOZA+xH9xmK0aWYOfhRxZHw8B/c0KGX45bR7CZP8AJHV9GM7C7AtLvyzKwgEgKcTxHFN7c9Gm9WDbJZwcKIkrkn4gx9a2Gm7GtDjcB4bqsbGlVR3R5E9fma1/cz+Te/8Agw8ePTWjyjTdiXTdVCrpwSWECAZkHg/A1ue1ezPXWGtsxExB5gggg+eRU3U9l3GuBlHdAIg4POTzB+c0a5o2A7xC8eLc+QBmh+T5E8k4yjxQbx8eOEGpezyMWyrMjDKsVOeI6A1a+iysdSsrMTMiQJ4OetehXOz7Dc2rbHjcyKzZzkxmqHQqti/c7uxSQVhTBG0cc+cjxNPz8tTxypc0IwwVkV9DfTXsYvbW4gkJuLx7R3RnPIEf38awGr0o2zGffXrrNvWACZxx41l/Sf0Ut2bD3BvwO6NwI6cyPDPND/p3ktJY5+ui/MwpvZET0U9FbGosbn3F8iMhVMngKROPGs92rojbvXLQwttn278naslZIEEkZH516R6N6VLVlVX3mOpPWgelPY4vgbCFuKQQc5XqpjkdR8fGpi/qDXkyjP8AS/4CZPCXwJx7X8nnGpn1fEmMeIAPX3VJ7Iu3LbM6T7DbvIEgZEZyRjOJPSrh/R66Ax3oRkOslWbImZH/AFBgnpQdAJ3XFAEkgAKASQc+zwPL410pZY6P2c+HjtTSdl3re3W1do22Tum3bAYspC3QJLbiBAYiSM4+VV3Yl/1q27RIG0syttxiJVwfbA5z/qqvX9pOGIcyCRMnIgEAzzRuzbpRGuK3e2PEeeDz8wKFHGox46Y7jlFZVf07svdLpNPcZZuG4eZS26rAnDYBxtDTidoEcVF7Z1VsByQWus+SrcjbKuIECCB3eZgcRAOx7jqqqWJVSSF8N0gweROam6nTqVBTcsMJgT04yecUttrkpu0Dpd9DtBce7ad1EF1VBJKngAmScnp8POmXtI+ki96z1g2wQA20hgOdxknnNaXsDS2lto7qC5B5UZLEEE+Yj4TQ+2RvugbV2OACMnyPlMHHnSq8r/K4rr2Nxg4RWrM56SPPqZaCyNhhj7LAQc8GKyWqUht20cnHHTwq17bT1V23bJ3eqVRk5M94xM9GifLyq3fSW70G0m1RySWBUeJBkOfhXVjkWNJvpiuXFLyZzkuym0eoACmCe7t5AAIMeEyJqVKPJiCSCRxzjnrlpFUtogF0mYLZ6yJAPlJipdrqQTwDnGZ4+YPyrcoc2c9Trhlil2AJ4iWE8kjaJ8Yx8JofaCBNxtN3SFVSJkHcxUbsCYAPxpluX5xgRgMCJ4ImflXEcphnDLI7gQjjrnj4fOhL8X2MqLlC6DX+0QS0QzAxkQSMRn4E+I+IiBqe1DuESVEec9QD1mjtYCK7oMFoGZOZ6dR+U85qruFSWhoE+yJnyPmfypiNSFJKmW59ObwAVgp2jaJBkAcDHNKs43zpVr4cf0a3l9sk2SPWMSMBmn8VE1eqSIXGCGI8P19MVEc5uD7zmPg2YpeolifP++aJKK2swnwXLFjYDsBCRktziAQB8Kd2Pq0tNvKl/ACBu97GqskExnaPOAT59K03o32TbEXHEgztUge7PlzSeXWEHYfG5SmtfRrOzO0VuhdqssiSCrACf+0Q1WIFQdKoQRlQOFHGeg8qdqT3DDEdcefv91cWaTfB04t+yRf1KqMxUb99J448uagC6HaSR8RHTw99dCNMAgz1nj4VnWhqKRe6XU7+Bx51JDHP6/Oo2ksMiDEnmB+ZqIXdz3hHlWKAyfJbAwZ6+Rn6cU5788/T/NQF0sCdwHvBM+WKkKogQ273D+1V0REe8pzAPh4knxWSMefHlRbdogAdR16z1oy0UKI8T51nZl0CW409T767qdELqFXG5SCCOOaesnHQckzGOak3LnQCR7458Kzs07RKKTR9i+rWA7BRwDEwM/HHWi3eywTJMcASY5qVqdQedpzyR75PWj6bUSenkPDPjV227NNuqszHafY03QJJiC0g7WGSQSJyMc8gigWexhZbuAMCZgmNp6x0I8ufKthr1Q5Y5HEeYjj61SXQJO3jp5++m45G1TF5cO0zz70z0u25hCu4A8YkTMfQ1Q6a86yAxjnaTg+Rr1TtPQrdT1brzkHIIzyDn/ysZ2t2BcsrJ7y/eWYHTvDofpXV8fPFxUGJZIOUtgugcEADyI6dMVLuXCYXOD16mqns69AnwMVo/UhgrL7uev8Aelsj0mMOO8S17OMIuRIA8OtT9wYYyRkEgQCD4VW6YGPH3eVB7W7bFmyz9VGPecAe81ynjeTJ+PbHINRhyZbtu8BrX4IB5PgREfCOR41edlS4wQB9PjVZruyVvbHVoLICDBMhgCN0cRJEjrTrGku20IAn+UzNdTKozgknyuAuBvHarhkHtzRbbgdFJJJ3KomZ+0OseIqAyTMhgVHgRIBEQCPEmtJ2fZ9Y38RtgXiQf/aHrtOy4UllGAQZHl5j40fHnpKDEvI8SE5ucXVkDSYG7qa5ql3cn8v70HT7reCCR4jn4029qAfLyJg/I1NXtZSqONRaIlsNvEGZ5wNsTmQSMSfEUztDswoTcC9zcOf+2ekwPeajavnBA/zQWvNEFiRjE+HlT8U+GmcubinXom6YrGVHPvpVBW4PGKVTRmvkRN1V1T3V+8SfKCd0nrJqPZ1HMcdSfyFcpVvVcmE+jR6TsZXso4P2u8sdJHX3Gp9y5JO3G3gcdfoKVKuPOTbdnQUVFcFkl3eQCSCdo+ECfn4VZ6i8No67+nu4mlSpafYaJm79xheKp9kAx5/o1c9magPB4PX4UqVXlX4/9B4Psv07S2gA/TrRtVfW5bmCIIz1zSpUnZmUVVkK3Za4uMjPJ8Oak6JCBHXkiOMYz4RSpVbKJdpDOQI+uOtONulSobCIahzRzbnp1pUqzZdDLlhip7onPMVWG0QT0/XlSpVvGwOQa6z4x401bPLHpxOfdSpUawFDtXblTgg+O7A+FAbTkKGwQcf+iM0qVRSaSNyRldb2O1l2uWgHQyXtmBjk7ZxH1HGakdi6Zb8+qfbHKXFJ+TL/ALpUqdlNywub7ReNei5X0e1IHdto3uu4+RUVE1XoXduAnVOttOqpLGPlH50qVc9Z5R5jwxiMFJ0wd2yhZfVgi3tAQf8AURH9qLabacqGHhP5GlSrcm7HlFVRG7RvKwwsefBH+apmvN558/1NKlTeLoXmq6I73/f+vyoDkZnPypUqciqEJsg39J5YqGbQPPNKlTkGxHIkDNvypUqVFtgK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7113" name="Picture 14" descr="http://www.oteldizin.net/resimler/oyku-evi-cave-hotel/buyuk/oyku-evi-cave-hotel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4768850"/>
            <a:ext cx="27860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AutoShape 16" descr="data:image/jpeg;base64,/9j/4AAQSkZJRgABAQAAAQABAAD/2wCEAAkGBhQSERUUExQVFRUVGBUYFxgYGBgXGhQYFxgYFBoYFxwXHCYeGBojGRcXHy8gIycpLCwsFx4xNTAqNSYrLCkBCQoKDgwOGg8PGiwkHCQuLCwsLCkpLCksLCwvLCwsLCwsLCwsKSwsLCwsLCwsLCwsKSwsLCwpLCwpLCwsLCwsKf/AABEIALcBFAMBIgACEQEDEQH/xAAbAAACAwEBAQAAAAAAAAAAAAAEBQIDBgABB//EAEQQAAEDAgQDBQUGBAQDCQAAAAEAAhEDIQQSMUEFUWEGEyJxkTKBobHBFCNCUtHwYnLh8QcWJIKSosIVM0NEU2OjstL/xAAaAQADAQEBAQAAAAAAAAAAAAACAwQBBQAG/8QAMREAAgIBAwIFAgUDBQAAAAAAAQIAEQMSITEEQRMiUWGRMvAUcYGhsQWiwSNS0eHx/9oADAMBAAIRAxEAPwDB1GITG1w1pJmdoTBwSnix8J8vou3mA0zk4SddSnCcZEwbfvmnGHxgOhWMV1LFObupg3rLihHE3LHq5pWVwXHos74/qnmFx7XaG6LniZfYxkApAocVFMVFlQwYQ1ymHIUVFYH9V6bLpXByrDlIOWz09JXi9heLJ6eEKVOy8AXALRMMKp4j+4RbMZNpBCVhTBTViXWOYB3LfkvBTJIDfE7pP0Q3DKDqlRjGmC9wE8hqT1gAlfQOC0WBoFEZR4hmPtOyktJJ6kHp5Is2YYFG1mRDC2VqBoTB1OzNcPz3zRGXK6dZVVQkGKmYOGxBHzW7xfZX74YoNIIka2MiM+trWhU41gdTd9oaDTEyTqAJ8TTEgxBt8UC9aLor8fe8xukbkNv7/e0wFaoOXqhKtU80Xj8Pke9gIcGuIBG41B9EE4KvIB2m9OdQ3lLioqZhQKkMuAnSolcV0oDCqcVBSJXkoCYQEiQq32UnP5KsCSguFVcyrJOkoijh481dToq9tNEFuKZ5W2muRTafkuTNERriw6JHxapZ3pe60b6CzfGR4D5j5o8+wEHp92iOVy5cpxOjOVlHEOboVWulbMIuPMDx6LO+Jt67J5h8e1391h1bQxTmaH3bLdXrF6K4m9FRdKWcCxxqtuNDCbimmaSYIaQFZWNqhRdThetAIQkEQ1IMuD16ShyIUg5DcOpeF7KpBUloaZUtCm0qkPVjDKarQGWH4HEFlRrxPhM2Ww4H2iZOXKQNYtv4p1i8zM7rFMRfCeI9y4w0ODmFhaSQDYAHzEKpsOPOu/M5mXxcTak/WfZqvEGChIuMuluWi+f8c47NN5Y0uDReJIaDaXOFh7ueoSX/ADC4UnMd4pblaZjLtJ/MldTijjSNLMMjnBxFtRbXWECf09UNub3k343NmoIKFbwbGPl7jsYDf5WgNbHuAQjyralUc0K+uEWZ99p0cGPSs5xVZKi6sqzVUhMqAlhK8zKh1cKp+I6wlkwoU6qFU+rzQbsTyXtITqgq5pNQkGSiqVNU0aaPpU05UimaSpsV7aakxiuZTTwslZpBtNcickLltRWqLHU7LOcYwc036giC0QfFcT5Wv7lrW015WwwcDIkLzJqmpk0G58sLIXkLT9qeHtZSDgIOYD1BQPZvgYxFV9NziIZLSI1zNG+tiVFkcI2lh8Tp428QWIlXLUY/sFXZdsPHoVna+Dez2mkeYWjfiFcpXLlyyp6absoRlN9z8hC1DQsf2Upkudy8PlutoxiqT6RI22YyisxDEwmFZiDqU7ppAIiwxBnMBIUu6XtBtlcApiguVh9pRkXuVWmOYXNZK9om65ADqphys7lW08KvaAJusygkr0MJRRowF7TpKzGABciyubqBOYUNUYU4fRQlWknFrk42il5KqMo84a5UPs6ncSlWNQAgqDmI40VW6mklIwPAHMVLqaPcxUmndLKQg0FFNGUGKLqd1dSCFRvNJhWHamFJqBw5vCaUGp4ESxllKn/Tr0CIaxOuHcGbVpMcWNJGhIkgzsdQlfd3hCmTUSPSDlx6VB9Z6ynZcrAxcm3JoAxqmGWUmNUyLL1xhWZDtnT/ANP5Pb/1IDsZTJxjI5Enyj9YTvtlT/0juhYfjH1XvYvhGSrRqh4Pe0qktgy0AiDOhByu9Cub1P1g/l/M6HT/AE198TX4dpcy9zcehSfHYBrnGQDp8uS0xIi9knxDSXXuRH76q/CdzI+oHlEy2N7L0XA+GD0tH0WOwPCHVXvYCAWfG8L6hiKRuYWO7P0oxVXkc/wcEOcAMsPp3bS28ZcA4SaVPK6Jk3G8py2mrGMsrA1bcLkwWuywXvEMFkYw89fmp4gfJO+1PDDTw9Jxm5HxYSsbJTKPWeCWGPpMth2/T5pTQoVXUO9NapZ4aQC380GPBy6p5hqdwqv8uuylorvDCS7KGsgSS7UtnUrMnMLH9MGp8LJqBveYgNc15EvAMtLBsz+I/BE4LDFjqjS5zsryGl5kxlY4SfeV2PwLgC+piKhDGuJtTEAwXeyz+EeihgsQG7VjmOrqbxNhp4ANG/BZYBnhcZ0qd06w2BAYXOsGiSdBAv6JJTxmUmWVLRP3b7cptZOsJ2gBa1lOQXCZgaQOfmgez9MarKOZLivCxTYxwILXiWkEEHkQQhMDhs5gI8w+myk5wDGey0NDQ3f8IG5OvNA16gpGaevMT9E9CQmkneSOdT6gNo54r2WfSpZzyWSrNvqmeI7TV6jctR7y06BxdBA111uo0qTHCTHovYmKDzmE9OfKItq0Mr8pkEtzCxuNLHT+4VDqafwCCReBus/Qql7QTuJRqbgMalL6SFrPa2SSLfvRMXNS1mDFSs4OJAAnWOS19hPJvB2Vmu0K4tXmMwQZUaGkzP7+Eq5zEkHUI7TRgrgrWBRcxW0mLwE80Y4HCy2UdSppjwHhbqlCRzcEJRWY8mpmHpMzJpVT6z6d2JwTfsjHOMXdrp7R5rEY6kBWeGkFoc+PLMYj3IalUdYSYGgmw8hturQJQ48Ohma+YvLl1qF9J4Ka5ScV4nREGp07WU3U7K9tNevZ8kvVKysyvbFn+jqdMv8A9gk/Y7i1U4jD0i8mmwGG9CC/5yfeVoO1bf8AR1bfhHzCxvZSrlxVE/yj1EfVR5T/AKg++8oxr5TPr7wBBvv8tEtrUcxzT8NNf0TJlU5GiNd+VgqMIRkuLkkDpquioAnPcltotOFJE2uCfRYnhDC3iFVu0PI95DvkV9JwJGUBwmCRtMX/AEWH7oDidh7VN3wkX9zQlZjZX847AK1flNDRapuYrKVOw93yV7WShuMqK6+vuTrtB2rGJw9Oj3eUsLTmzTIa0t0ixulWNZ4vcEFVTvDVqJ7RByFSQO8swguEeHJQ2rZXMxJCFxvGY22qW8WZmoVQLk06ggb+AoKjxAPdQNRzyGtio3u6uUOyOGb2RNyBZGMxCn36GrhGGVuM0j3sGp4mtDfu6lyGuHLnGqD7P0/HSBEeA2OujVJtRvJX4B479kflf9EQWhz93Ek/f6TW8E4OK1YtOgbm5zpa3mlPavAdxVLBfSPeAdPemXDuKvpEvYROWLgG1v0S3j1Y4l+arcy3m32biII5BKp/Es8VN1Jooc3M1Se4HxEm5HkPovoPCOx7X4XvCTLg4i3s5SevT4rKNwDAdP8Amcfm5O8N2krsYKbXkMAIAgaH3TuvZlZhSmFhdVPmEWtp+An69OSzfDmeBvkPktNUfYja5j3arM8PP3bfIfJPx8xOTgS9zEBjeHh5nfTSRCYEqmq5NNGApIgDcE1sQFVUCKe5DuKU1DiUoSeYO8KdIqqo+6lSKwTzGfQOyPa+jhcP3b6b3vLnG0AQQNzfY7JI10mwSrDlH0ysTEqksOTAyZGYAHtD2ORAchKaIamSaSfBP9SuXQuWQrjNuDUqmEt+/wBwspwftJjPC99J72GxDaRmOm09Z84TOn2gxJcaQw4e9rspIncwCQLaaxZQmwasTpBgwujF3auifstcfwH4EE/BfLmOLQCNgPgvrdLEmo14xIZT1bDnNbmBsbEyAsnW7J4TT7a1o5TSdF+eZLyIWIKxqOFBBjfhf+KVMYc96371tg0Aw/rOjeoPuVPZz/EZjRUbiIE5nMLQd75Ledj6pSOyGB3xzf8A4/1K4dlMFmAGJL27kFoPuGQz6o9WX2+YvTj94x4J/iRl73vmWOZ1PKOejHdP4kr7NYw1uIh7zd4qHoJa4gDoITrifYTB4VtM1qrwKjc7bg5mnfw0yR713CHcPoVG1Kfeuc2YOWo7UR+UDQn1QanarIjAqLdTVMw1lM0IQ57S0zQqVKQuzL92/wADnyfwQHSfOFn3duazv/KwOtRo/wCmUaFmOwgvpUbmNOIu8Q8h9UrrvXrcfUrAuLGjKPwuzae4c0BicWWnKWumY0+NtR5LqIp07zk5GtzUIp3CuAslleuWbtFzzP7sVa2qTbvWgiAfCSLnWxmLhCyGGr1DgVMOVeFpB+YtqZoFm5cskaySSB+5XlLC1XPynwgTJs7qIAMmRpzQeGY3xRLwFfwo/wCoZ/JU+QS3D45pe5maXNjYiRa/S6Y8LP8AqGfy1PohYVNDBppWmx8vog8TUAiXAHlP0RjWm/7+SxnanhVStjadKln8bKfhaXRJc4XjyU2bMMa6jGYenORtIjzC4nPJzDWLTqNbyjKTZiCCDOibY3DYTB4Stw7NUovqvPcl7H+MktuxzAZEg36iYQGB4EcM3uXOLyx1TxE5i4Ekgz5EJGDqjkNEVG5+l8Magblb2WM9fkstgD4G/wAo+S2GLbDXeR+XJYvAVPu2/wAo+S6GM3InFQx7kFXxIVGMx4JysILiYgETy0VXEMHkyiTmgl4OWWnlAOw23+CeLPEDg7zx+LCoq4xVUsOXkiXNsSHFpymLxtBjqvDhAACX2uLC+YXjWPfJSzjYxoyASkVroinUQfdjXxAgCd9bj99VPBtc9waIk87afJDoabrEdYWumNKukQJF7GDGuvr+7I5tRwdlIOa1hO+3mj0NFF1jqlWRTHpOwOzBsHMQDAvqJ20sjaFN5EgHnqN7aSsIMC19YxDlyHzPGtN/pHzK5bRg2J8up0q7v/BqO8860/ZbiWNwlUVKWGaCOciQbEe2FpM379xCsFUfv1+qi/DL6zp/iG9Jj+K8JxuLqOqVKdEPeZcTBk++Sq6P+H2IPtVKTPJs/QLcipC5lUnQH5TstGBBB8ZjMdU7Blol2Jcf5WR/1IrhWEbRBaJcZ9p3teXQLRY6se5eWRmDSRPMLE8C4jUqVH946TDSLAQDMpZZVYaY0I5B1TUcNxed5bVyOaAIzHxDwkhrL/mIseY6qFB7HuLS0AQSHtiBIzZXjYjzVeH7NVSx1Vrm5ZNiDJvoC4RE7g/KFbw3hD6THVHywDP4A0XBNxOovfTku0hQixOPlUg7ytmPGW1NhtuAZ1gGLgz6ZuiDfhM4LqdSGNIJDg7NTk2sLEwdQRKhWeMsjPmgeLUuaDq5uk6Cb6dFc2gyjTzAua57DIJtrIHsxqD+7plQBtJ4lwo0y1huTM5rZLwBm3nWFOvhWh7akEukkgO3vrrYHlOqGqd08eJ7gaYgxu0npsCY+u6BfiQ0VBnggDLaZIMwDPRYZ4AmWVcc1lQgw5rr+IT+EFp6kae9RoMa6HPbq62V1nNgHTmLA6aIcMzNa7LMWk6RH5Re3Oy8+yGc3eFu2sGIiwI5WSj7R+0anG90e7pkNIcWkkkZibA2sAJOgV1Wu5uIgN3YZBDiQBE26yUvzPcMweSGi5OUE/7iJN+Ssr4ssZPeElwNrHXX3L3HMCAYAluKqA3IAnr7JWi4FiAcVTkxZ30WRwlemC+o6pDpa3LlJ6zI/l0jdMuD8WZ9oZlcCSHjRw/DO46Ln6gb37/5llGxt2/xPvFLs8xzAS9skNOo5dFhuP4+ph8ZFAMzlrQHmPAfEQ6SCIEG38SVDiDxpTJ8nD6wuPGX/wDo1PVn6qQ9NYIZv2lidYUNqo+YbxXEvdVdWqMwuJbka1lKpVdU7qIc5wMAkucJ1GpWq7F4WniKAeKbaIJqRTzOIb4joXwYOvvWI/7bO9GqPLKfk5SHGv8A26vo0fNyWnSaB9Z+IzJ1xcAaK/WaztJRaxrgCDZ2hB+Gy+Z4ap923+UfJaCrxPwuJa4AAnbYTsSsTR4uzIBnaLD8Q5K7ENAomQZW1mwIHhXxjJmPvHX5brXY+qyo1zw1pIyySIkklt4udJj5rN/ZKbKof3jKmcB4yE/dlxNnSNbbSL6pvi+HODYDg5rvES2DBN/aIBO/PVUdJ9J9yYrqq1D2AkcZiQ2lDPDlcWgNkgyATOt5/YhLPtbHSwtlguDIBkCJ11N7Kz7Mbtn1i0WkTHzQtTh5baJnQg3CrKmJUrxcIp45rYAaDI8QIkGI19yfUJfQkeAuMkt/FaIJFgLc9oWbwweySRmGltR5f0OyYYXiucvn8rjliIMFsQbwJ25oB7zWF8QwcPGR7nvY/wAIcCIz+G0kTP0tfmmzOJONN7jmGU+EiQHNeQ3poAdevNIftYdDQQGluS0kiSJI+KacZHc020QXQ05w4mWuJEXMSIII955Iu8Ud+YW/H5qFTK247priCTDbyXAXgDcc+iWUOI5opgBxLw4C8nLYBo0JjSOnJFcCw9SnWbUeB3RDpImIIMSLHeOul4lO+E1GvqFpa05iSHMaBkmfEHR8RPmNFhbTc8FEzGMGZ3jBkADxgzb3iB0v5rk+oYgDMGS4Bxu6pmvA0J2XItdRdmDUKQbO5HO/VE4XDiZgAxy936qLABPXRT+0gCfP36LnTrVe0vayw2N9vqrA/wCCHbxCjEEuB39mBPQEk/BVnF0wYfVpsOvjdFjoYALjvoF5XDcTHxsm5ECxGPa1jgTJLXSPPSbGFm8FwZ1J+YEGfCeUZpkJ1SrMeKvdvD2iJIDgJMNtmAMRzGoKsptBbBJjzSlfCrMuRTf8ShsXUOFbGw0957ieKODAzPAa1wDQYkO8Ti6RtbfSUZgccX53ue0ghocG5iW3ECYgnyMXKAoYttm5oyuNsggwAbuIJjoL2RWNoiqBnqENABa2mxzBexGYiTa+wsFfiddInPz4yWIMjxXiQa3wPaCXZCZgGIIAEnwgEfFJuIcYfUY5rQ53iJBNg0QNNJE3sNt0cxjAZawgDTxEExoZLTPvIRbctRn3jnB2kZiTrtlAEROplO8RfWTjCw30zNUMPUcSbnMZdAABOvtHa5THE0GR4jLjaG3+g57JjRxLQyAHNk3GVruX5nwf6Iqtw+kYiuIOvhcD5DKPjKMMg7wCXPaAYbAjJo4Gx8Xi1GhhsiIUKuCb7T4y8gMp6e1lAPqnf3FJhyOeSYIE5ehbbQ7yB6pDxTiga29m7NmZiwnmY3he1qBcWNRNCRxWOGWBaAL6RAuOvmslxTiReSKen5v0UcfxF1QnZvL9V5geGuqzFmjUnnyHNSu5ybDiX4sIx+Z4JQcO6c2HklzXAjTwhwuNz4iqwBP4/SPqtVwjhrBTbmaCbk+v9Aj6fD2C4Y0e5R/h67yg9SCeJjaNN59kP2/Ed/IK5uDrDmJ/ieFsO8a0ajdLZBJeTo6I1JFjaOvyWOoQczUyM52ETGjiA6CXgxPtv+c39y8+2VxAz1b3tUPMDfzHqmnEsVnYBTzSHOjNsJMajqIPROeC4mWNDtQIM3ugTzGrhu2kXUx1XHVnAg1KxG4Lp6XEoEMGmh6iJX0urQZB8DP+EfolmO4JQqfhDTzbbefJEcRPeCMw7iY7GOg0yxwJawA6NuCTGt9VoOCcazDuyS13KbOHT9ENxLs2xjZa45pAGkEkxeNNUmNJzXQ6WuafeEeBWxcT2QLmE+iYak14h5tqNiPIg/BUu4K8GB3hab+ySI2ggEeqTcC47PhqGHbHZ3n1WroVZgkm0xuBPIGy6iZwwnHyYnxmonOBp7mHA7yPk1Rdw4vuRAG4LSPdMR5StJjCwtlo8cAS7xB2ms6WnZA2I8WsC7SW6HSZ9PCevNH4ikQPPElDh3It1mJBiOYMx67JxjuJA0yHNmCLCHZxOUmAJzRuZG+qk6hTMEOIN5bUaHxBAs4cxJAjbUKtuFZJDiQJs5pIB9zgSP6ICUPeFb3uJTU44C2abjeGEZiSw2y5SCDtN+ZHNNuF1qQqZA458uUuDnDxEGxDtBy3kabDP43h7piRVBsCPqSGwERhuzTpD+8fTMjq5pG+/LWUpioHIlKqT2MnW7L4gOIawOHM5RfpmuR1XJpj8TiQ4BhzNytu0kTaLiLHouQDMfaN8H2PxAG4on99FNpJEHSChmLhiMvUqa48c3OwvDSa4aSS0jMBF3RtbXQ+i3HEux+GdgHVn03Gr+YgtALZgOzbX21MLGDFS5pe+oXADKRPhDdA0mYA5BFV8Y4tdLqzx7RDqhAMaSAQFCEGk02n5/xL3Z9QOktt7V+5gLKTaLTTZ43VG+JtNrnFps4TIAkEaCd0qxba1Nhc7K2Nibn3be9OKWIeQcru6key3U+cCSup8NnVpd1fb4a/BNKYidgSfXtFq+fuQBfA3Pzx+xijA9pWMZlLC43IiJBIgmSqf8z5XHMSNLCJ8hy0AQPa7hTqJD2Wa4wYEZTtHQrLkpwfQKEWcQc2ZtqHaileZF52MT70U3tJQ/P6tP0Xz9cUu25uP0rVVN9/mKh+b/lP6KX+ZKA0LvT9SsDCkQman9vj/uIOBPebirx4ZXFoJgbj3XI0F1m8TjnPdmJk/LyQTSSU44NwJ1czowann0H6p6gn6jcUVTHuJDhPCTWdeQwau+g6rR1qYY0MYAOQ5dSju7axuVoAAFhsBuSgXEEyTrzB05/v6omcJJgrZjfaA8Pc9oh23KdPeOasp4sG8yDpZ7uf8PRXcUZ4Axt3PIa3UXdv7h80XgsAMrXMsxo1n2g2QBGlzfc+SFE18zc2VcXAgjoLZl0cwxw+MIXuG6Bxg6TTedbxpdbTB8AY5jS4HMbkzur3dn6ZmQb6yTda2FDsYhetbkCYNtAssXdB928Tp081OiAPxEm5MMfv/tW3b2cpgyGkHnKhV7P0zqCfM/qhHT4xxDPWt6TIuxDQfaj/AG1B6eFQp4yTBcJ29q+2jmj5rQ8R4Q2kMzBA0dvr8/es/wAR4f4ALZ2wQ+Z8VgC4HRpEA6gWRHAALWanVhjTQPH4q4bbNLYbzvO/kp8SwHfMDm+23/mHI9f6qdAioJiHAw5u7SNUbQMGfX9f1SFJujLHFC1mNZf9+f6J/wAD7SOpkNqeJux3H6+/1VnaDgNu+pi4HiaAb7Zh5fqs8XyPX4n9Amc7jYzCFcb8Tft7S0HaPaDyJH6/RUv4pTOj2k9CF87qNkqLWfVJLZPaEvT4x6z6J9tbzCF4nxIsbLYJ5bkdL/u6woJCvw9bXMfJIyPkCkx6YEub7huJzZMwEmJAM6rSVjbyXy/BY8hsB5i9pMc1dV4jU/NI6uKkbOSalKYVXcT6M3EgLxfOf+2ao3cfJ4PzK5D4hjqWNnY3+Fx88v8A+uqvwdVznQGj3u/QJcHf28/lojuF1fER1g+hV2TIVUmQYcQdwDGYYXOEuAI0DR+s/JN24AR45PmbeggfBLsDQDXZpnkmNSrmaWnQqVMnrL8mPtIPrNaIEeQ/oiKdh1Q+E4eG3u49dvcijR5qhWMnYDgRLx3CirSex2kT6GVjmdnGxvPmt1xJwyuA5H5LOtcBrP8AVeyXY3nkr0iv/LTOR9VeOzdMCCJdGs6JpTqDc8o3hWMqt9NeQn+iFb9Z5j7RUey1PSDPOVfh+yVLKJBJI1k6801plpOvrP76oqnUG9+vmqEB9ZNkaLMN2QoN1BcTzJ18tE8NNtNoDR0AHyUmHnt+/wB+SCx9WSW+Kd4AMdPPmqAwRbkLI2VwJTjaPhLnF0C7o/FyHP8AcqPDsY57rgtGpPIC0ab2CY4Xh2RouQTcyL/A/u6lxHFChTcS45okeejRruVP5ma5aAqrVRVTxAqYnOZLKPhaLeKo+dNrAHyypjg8LOaBlDnMblBnS5cdiSCPRU8K4cG4ZlR78hLnVXOkAguaQ32rExsdcyfcHzVHUc3tZQ50C0kT8iuknlH5T57qXLNtwdo7p4WAByU/s6NFJS7pS6o4JFxw6g7Dpl3ai6ktDTCkT4jBhzSCNRCxuK4acwBAJpl3hOhB0PKQQPivopYs/wBoMDBFQC2juo/f1T8T35TEOCvmEwXEGGnU70NLTbvW2u2coqNiQb6336o0GQHNaXNPLS+4kaEIxmEaarhUs1s5GAWcyoILjuRYgjQR5JdgafcVTh6hljr0j+Zp28/r5hIzr3HM63SZNQ0t+np+UbYDUNIImYnfp1P6pJx7si/M6pSi9y2w/wCGLEJ1hOH5T7Ug3FtP7aH3p6yl3jbC9wR5fNI1ECxHAaXrtPlTOyWJNw0GbxmE/FUu4BWZepTeGzeBMD3L61g+HQ45bpN25LqeGBiJqMGgjc356SkNlKqblijUZ82dwzM77uS24DiIEjWFKnw57M0zdpAyxqRvOyup4iXEyRebaXN7bTCOFSd/371V0z9Hkx6czkN9/nMyrnVtSLYiIYZwNx8kZQ4fUeJax7huQ1xA8yBCKxGHB2KFo16tF00n1GHm0lvyVT9JiYf6Tg/qD/EWjtfnFQR3Dau1N5/2n9FycDtrihq8O6ua0leKI9Nlvt8n/iUgp7y8m/w+CP4SAah6SfOLfVLc/wBfoFPAViHh22581Ll3UzOnNZAZozXhwHXWdkzp1QNkibRl+Ym1kwbUUIJnUyKI1p4pSdVS9jlM1lXjM57iD8QfZxB/eiXMqO5n33UOOYqGhrT/ABOg6N3/ALdFQygWjwjMTuYgKtTENvD6mJLRoCdhHzUMPXqakCP5RfohaWAcTLp9QSfJG0sOZjTp+9T1W2xMClAl1KsSbMF9sg+Ktr5xAY0SN8o16W0ROBwGuYxaTcWGwjVNsDw+DmgkDQbep6JlWIguoPrFrGvDWkhufUwIy9PPdX4XC7lrQUVlpVJDHtL2zIBn+8c78kHiHVDZoIGx6JbGuYxAGG0Y0qB1MRuszxgDEYtlDZpz1SJ2Ex7hbzcn/eup0S902BcfIfv5JP2JwhqCrWd7VVxaSZmPadHUkj0TcW9t6SfqW0LV8w3h2GGIYKgIzhxN5Pdw6WsAPswANrrS8ApZqlR/UAbaf3PoktRrW4gd3YNpkvANiPYY13UQTfktN2epRSB/Nf1v9VTkbyEzhYhqyj5jNrF7kUmhTUVzp1Ksig5iuheEL1z1QU00Pi8IHtLTuEeWqD2Ig1QCgMwrcC1xNKoAcptOvQgi4PUQs/xbhocG0g6LuFEkiWVGH2JGrXRY7EBbrtDgcpFVu3teXP6+qzeGotp4qoXAPNVveUnEgkge3TBNpGo5jyVl6vNe3pJsd47XuNxAOAcR75hBgPaYdM2dpmidDEEdOgTGhxzuyQ+WOEiQJHIWSfjdA03/AGyhMTlqtiNfxchNvIwU44fi21QDZ2YeEkCSPy+Y/Uclzsy6eOJ3+mdco1HmF4DigkP7xuUkgySL6jayR/4j8UzMpUwWlr3OdMggZW5QNLe0T7k3ygfhaQdbC/wWT7aUgKlEMAuHECAJMi3KUldLE2Ox/iUhSkyTKwBMxytcW3+KLBtulzWm5i0/FFUyY19Ffh/p+DPiUsCDXI+zAbqHRjR2km1Xg+0FM8RcNfo4eqoqvMyUMXcpCDL/AEla8j/tX8Qk6knkQs8Vb+Qen9VyFFbn8lyl/BZh2/ujPEX7EcZb+K/TZeuw4dqSANtly5L5MEChHmBxEgX6eiOY9erlJ3InRO6gyzvoEoKpjHVHEMgDQui65cnA1IzyYFiaQDw0X5z+IncojhYERchhj3DxD1ZHvC5cuigG05mRjvG3DKLqjAYAFxI0lry2RuNijcO6kGGpmLg0G4BEZdYkSuXJhiB3kcHxd2R7jTYxsEtIvtvqVbwWg97XTWe/vGkg7gxqMxsuXLD9N+8eFH9twbszSy1HAtAg5ZN3SJ8IiQLAkmeSNpYY5yC6158hK5clOLMLCaWIO2GNMNYNahnoGtMAeseibYLBEg0A8tpUGsD8lnVHPaXOvsLg6XXi5U4/Lh1DmSdT586qeP8AyMaWHp0sNmswQS4hslxgzvMnzQLO2TB+Os1vLIzTzzfRcuT8Z1KCZA2FfEb2J7mMeEcaNfMWVnCLeJgFzcaTIhNgzEBv/egmeVo9JlcuSM+QoRQG59J5cCm9zsPWA43jT6MB9docQTdriImARDSh29qg5zWMxLS50CMjx4iYgSzTTVcuVIUEXX7QFx2t2fmH4uvWYJ74Bthcb/7QbKuvi6wYXiqO7AzEkXgamI816uSQfYfEVR1abPzFFXtSwyPtLXNOxpvmPLu4lEYVtHEUXTlrU2yJIdIMbB4GUhpFwuXIsnlU1LFwqGB3i/FYI0GVajT31B7fvGPJzhs3yk+0Q0uu4zYDYJPwir9kxP2cnNTq5X0nb+MS0xqJ0PUSuXKZT4mK2lwHhZyq8TV1XnWfNZLttVGWkCM3id5iwsDyXLly8hoWJ2Me8wdR2WQDN5v1uvG4heLl2+mysMa/lJXUajOdU9VF7/guXJ7MdJMECcanIk6bD3/Ferly5g6jL/uhU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7115" name="Picture 18" descr="http://t0.gstatic.com/images?q=tbn:ANd9GcTokvo2vVtiojpzCBPfMNeswntuRS4yf4vcm4ypSbmns0__d5qkdbYejfx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17859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20" descr="http://www.otelvideo.org/resimler/oyku-evi-cave-hotel/buyuk/oyku-evi-cave-hotel-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4786313"/>
            <a:ext cx="3081338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22" descr="http://www.otelvideo.org/resimler/oyku-evi-cave-hotel/buyuk/oyku-evi-cave-hotel-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86313"/>
            <a:ext cx="3278188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24" descr="http://www.alvistravel.com/resimler/oteller/Oyku_Evi_Cave_Hotel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9150" y="1143000"/>
            <a:ext cx="19748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9" name="Picture 26" descr="http://www.guzelbirtatil.com/wp-content/uploads/2010/06/kapadokya-%C3%B6yk%C3%BC-evi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50" y="3071813"/>
            <a:ext cx="2000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0" name="Picture 30" descr="http://t3.gstatic.com/images?q=tbn:ANd9GcQIIUm_sDWhQFQaRRSio_FfJ8QsbexWxi773-TaS7DiccDrEDxq_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214688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95000"/>
                <a:lumMod val="95000"/>
              </a:schemeClr>
            </a:gs>
            <a:gs pos="60000">
              <a:schemeClr val="bg1">
                <a:satMod val="125000"/>
                <a:lumOff val="10000"/>
                <a:lumMod val="100000"/>
              </a:schemeClr>
            </a:gs>
            <a:gs pos="100000">
              <a:schemeClr val="bg1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http://t3.gstatic.com/images?q=tbn:ANd9GcTERTI6UZZh3Dt95WXtlTsJWZ71U1Wj-Qu8sW2RKr6qPPTQAz6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571625"/>
            <a:ext cx="5100638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7" descr="C:\Documents and Settings\naz\Desktop\göreme otelleri\6205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2160588" cy="201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4" name="Picture 4" descr="C:\Documents and Settings\naz\Desktop\goreme otelleri resim\standart_double_room_2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640" y="0"/>
            <a:ext cx="3240360" cy="3240360"/>
          </a:xfr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8133" name="Picture 2" descr="C:\Documents and Settings\naz\Desktop\goreme otelleri resim\1c-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3438"/>
            <a:ext cx="30718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3" descr="C:\Documents and Settings\naz\Desktop\goreme otelleri resim\1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3050" y="4221163"/>
            <a:ext cx="2520950" cy="252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547051E-D9EC-44EC-BE62-E06D22485CEC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C:\Documents and Settings\naz\Desktop\3766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04813"/>
            <a:ext cx="3816350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55" name="Picture 5" descr="C:\Documents and Settings\naz\Desktop\4745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789363"/>
            <a:ext cx="3814762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6" descr="C:\Documents and Settings\naz\Desktop\4745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04813"/>
            <a:ext cx="35274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naz\Desktop\goreme otelleri resim\a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3789363"/>
            <a:ext cx="3671888" cy="27527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9159" name="7 Dikdörtgen"/>
          <p:cNvSpPr>
            <a:spLocks noChangeArrowheads="1"/>
          </p:cNvSpPr>
          <p:nvPr/>
        </p:nvSpPr>
        <p:spPr bwMode="auto">
          <a:xfrm>
            <a:off x="827088" y="3284984"/>
            <a:ext cx="78168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300"/>
              </a:spcBef>
            </a:pPr>
            <a:r>
              <a:rPr lang="tr-TR" sz="2400" b="1" dirty="0" smtClean="0">
                <a:solidFill>
                  <a:srgbClr val="FFFFFF"/>
                </a:solidFill>
                <a:cs typeface="Times New Roman" pitchFamily="18" charset="0"/>
              </a:rPr>
              <a:t>        </a:t>
            </a:r>
            <a:r>
              <a:rPr lang="en-US" sz="2400" b="1" dirty="0" smtClean="0">
                <a:solidFill>
                  <a:srgbClr val="FFFFFF"/>
                </a:solidFill>
                <a:cs typeface="Times New Roman" pitchFamily="18" charset="0"/>
              </a:rPr>
              <a:t>Garden </a:t>
            </a:r>
            <a:r>
              <a:rPr lang="en-US" sz="2400" b="1" dirty="0">
                <a:solidFill>
                  <a:srgbClr val="FFFFFF"/>
                </a:solidFill>
                <a:cs typeface="Times New Roman" pitchFamily="18" charset="0"/>
              </a:rPr>
              <a:t>planning suitable with </a:t>
            </a:r>
            <a:r>
              <a:rPr lang="en-US" sz="2400" b="1" dirty="0" smtClean="0">
                <a:solidFill>
                  <a:srgbClr val="FFFFFF"/>
                </a:solidFill>
                <a:cs typeface="Times New Roman" pitchFamily="18" charset="0"/>
              </a:rPr>
              <a:t>environment</a:t>
            </a:r>
            <a:r>
              <a:rPr lang="tr-TR" sz="2400" b="1" dirty="0" smtClean="0">
                <a:cs typeface="Times New Roman" pitchFamily="18" charset="0"/>
              </a:rPr>
              <a:t> 				</a:t>
            </a:r>
            <a:endParaRPr lang="tr-TR" sz="20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95000"/>
                <a:lumMod val="95000"/>
              </a:schemeClr>
            </a:gs>
            <a:gs pos="60000">
              <a:schemeClr val="bg1">
                <a:satMod val="125000"/>
                <a:lumOff val="10000"/>
                <a:lumMod val="100000"/>
              </a:schemeClr>
            </a:gs>
            <a:gs pos="100000">
              <a:schemeClr val="bg1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C:\Documents and Settings\naz\Desktop\goreme otelleri resim\standart_double_room_2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077072"/>
            <a:ext cx="2514600" cy="2514600"/>
          </a:xfrm>
          <a:ln w="63500" cap="rnd">
            <a:solidFill>
              <a:schemeClr val="accent4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0834" name="Picture 2" descr="C:\Documents and Settings\naz\Desktop\goreme otelleri resim\1c-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420938"/>
            <a:ext cx="2520950" cy="1689100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120835" name="Picture 3" descr="C:\Documents and Settings\naz\Desktop\goreme otelleri resim\1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554538"/>
            <a:ext cx="2305050" cy="230346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20839" name="Picture 7" descr="C:\Documents and Settings\naz\Desktop\göreme otelleri\62059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3860800"/>
            <a:ext cx="3810000" cy="28575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28002" name="Picture 2" descr="C:\Documents and Settings\naz\Desktop\30712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473450" cy="230346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28003" name="Picture 3" descr="C:\Documents and Settings\naz\Desktop\38594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0"/>
            <a:ext cx="2857500" cy="38100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28005" name="Picture 5" descr="C:\Documents and Settings\naz\Desktop\385939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0"/>
            <a:ext cx="2527300" cy="38100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9" name="8 Slayt Numarası Yer Tutucusu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547051E-D9EC-44EC-BE62-E06D22485CEC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50825" y="620713"/>
          <a:ext cx="8496944" cy="3863096"/>
        </p:xfrm>
        <a:graphic>
          <a:graphicData uri="http://schemas.openxmlformats.org/drawingml/2006/table">
            <a:tbl>
              <a:tblPr/>
              <a:tblGrid>
                <a:gridCol w="3024336"/>
                <a:gridCol w="1296144"/>
                <a:gridCol w="1296144"/>
                <a:gridCol w="1440160"/>
                <a:gridCol w="1440160"/>
              </a:tblGrid>
              <a:tr h="721906"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Groups and Performance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ndicators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 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 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 C 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579100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Using key-card control system in guest rooms</a:t>
                      </a:r>
                      <a:endParaRPr lang="tr-TR" sz="14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.65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.19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.85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54644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Energy-saver  control system in guest rooms</a:t>
                      </a:r>
                      <a:endParaRPr lang="tr-TR" sz="14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.67</a:t>
                      </a:r>
                      <a:endParaRPr lang="tr-TR" sz="14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.36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.00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.38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6172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Using solar energy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1.50</a:t>
                      </a:r>
                      <a:endParaRPr lang="tr-TR" sz="14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1.36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1.34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Using photocell lighting in washrooms</a:t>
                      </a:r>
                      <a:endParaRPr lang="tr-TR" sz="14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2.21</a:t>
                      </a:r>
                      <a:endParaRPr lang="tr-TR" sz="14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1.24</a:t>
                      </a:r>
                      <a:endParaRPr lang="tr-TR" sz="14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.95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1.55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695624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Using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phosporate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cat</a:t>
                      </a:r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eye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lighting outside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0.69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0.62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0.18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.51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46" name="5 Metin kutusu"/>
          <p:cNvSpPr txBox="1">
            <a:spLocks noChangeArrowheads="1"/>
          </p:cNvSpPr>
          <p:nvPr/>
        </p:nvSpPr>
        <p:spPr bwMode="auto">
          <a:xfrm>
            <a:off x="1258888" y="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 i="1" dirty="0" smtClean="0">
                <a:solidFill>
                  <a:srgbClr val="FFFF00"/>
                </a:solidFill>
                <a:cs typeface="Times New Roman" pitchFamily="18" charset="0"/>
              </a:rPr>
              <a:t>2.  </a:t>
            </a:r>
            <a:r>
              <a:rPr lang="en-US" sz="2400" b="1" u="sng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Energy efficiency</a:t>
            </a:r>
            <a:endParaRPr lang="tr-TR" sz="2400" b="1" u="sng" dirty="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tr-TR" sz="2400" dirty="0">
              <a:latin typeface="Arial Black" pitchFamily="34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51520" y="4509120"/>
          <a:ext cx="8496944" cy="1944216"/>
        </p:xfrm>
        <a:graphic>
          <a:graphicData uri="http://schemas.openxmlformats.org/drawingml/2006/table">
            <a:tbl>
              <a:tblPr/>
              <a:tblGrid>
                <a:gridCol w="3024336"/>
                <a:gridCol w="1224136"/>
                <a:gridCol w="1441446"/>
                <a:gridCol w="1365580"/>
                <a:gridCol w="1441446"/>
              </a:tblGrid>
              <a:tr h="568593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Purchasing low energy consuming materials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2.44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2.05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2.30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2.28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534496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Using the energy saving light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bulbs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rooms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2.97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2.23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2.43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Arial" pitchFamily="34" charset="0"/>
                        </a:rPr>
                        <a:t>2.58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4056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 mean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1.71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1.22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1.02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Arial" pitchFamily="34" charset="0"/>
                        </a:rPr>
                        <a:t>1.36 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468313" y="1196975"/>
          <a:ext cx="8352928" cy="4117004"/>
        </p:xfrm>
        <a:graphic>
          <a:graphicData uri="http://schemas.openxmlformats.org/drawingml/2006/table">
            <a:tbl>
              <a:tblPr/>
              <a:tblGrid>
                <a:gridCol w="3024336"/>
                <a:gridCol w="1296144"/>
                <a:gridCol w="1296144"/>
                <a:gridCol w="1440160"/>
                <a:gridCol w="1296144"/>
              </a:tblGrid>
              <a:tr h="721906"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Groups and Performance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ndicators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 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 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 C 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579100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Solid waste separation at source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1.28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1.36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1.81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1.46</a:t>
                      </a:r>
                      <a:endParaRPr lang="tr-TR" sz="16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54644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Using recycled paper in brochures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1.07</a:t>
                      </a:r>
                      <a:endParaRPr lang="tr-TR" sz="16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0.78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0.90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0.93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6172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Composting the organic and food waste</a:t>
                      </a:r>
                      <a:endParaRPr lang="tr-TR" sz="14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0.41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0.19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0.43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0.35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Purchasing materials with recyclable feature</a:t>
                      </a:r>
                      <a:endParaRPr lang="tr-TR" sz="14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1.59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1.61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1.67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1.62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695624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Cooperation with recycling firms</a:t>
                      </a:r>
                      <a:endParaRPr lang="tr-TR" sz="14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1.21</a:t>
                      </a:r>
                      <a:endParaRPr lang="tr-TR" sz="16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0.09</a:t>
                      </a:r>
                      <a:endParaRPr lang="tr-TR" sz="16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0.62</a:t>
                      </a:r>
                      <a:endParaRPr lang="tr-TR" sz="16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0.68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2270" name="5 Metin kutusu"/>
          <p:cNvSpPr txBox="1">
            <a:spLocks noChangeArrowheads="1"/>
          </p:cNvSpPr>
          <p:nvPr/>
        </p:nvSpPr>
        <p:spPr bwMode="auto">
          <a:xfrm>
            <a:off x="899592" y="0"/>
            <a:ext cx="79208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400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tr-TR" sz="2400" b="1" dirty="0">
              <a:latin typeface="Arial Black" pitchFamily="34" charset="0"/>
              <a:cs typeface="Times New Roman" pitchFamily="18" charset="0"/>
            </a:endParaRPr>
          </a:p>
          <a:p>
            <a:r>
              <a:rPr lang="tr-TR" sz="2400" b="1" i="1" dirty="0"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tr-TR" sz="3600" b="1" i="1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ahoma" pitchFamily="34" charset="0"/>
              </a:rPr>
              <a:t>3.</a:t>
            </a:r>
            <a:r>
              <a:rPr lang="tr-TR" sz="2400" b="1" i="1" dirty="0" smtClean="0">
                <a:latin typeface="Arial Black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800" b="1" u="sng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ahoma" pitchFamily="34" charset="0"/>
              </a:rPr>
              <a:t>Waste </a:t>
            </a:r>
            <a:r>
              <a:rPr lang="tr-TR" sz="2800" b="1" u="sng" dirty="0" err="1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ahoma" pitchFamily="34" charset="0"/>
              </a:rPr>
              <a:t>management</a:t>
            </a:r>
            <a:r>
              <a:rPr lang="tr-TR" sz="2800" b="1" u="sng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tr-TR" sz="2800" b="1" u="sng" dirty="0" err="1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ahoma" pitchFamily="34" charset="0"/>
              </a:rPr>
              <a:t>and</a:t>
            </a:r>
            <a:r>
              <a:rPr lang="tr-TR" sz="2800" b="1" u="sng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800" b="1" u="sng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ahoma" pitchFamily="34" charset="0"/>
              </a:rPr>
              <a:t>reduction</a:t>
            </a:r>
            <a:endParaRPr lang="tr-TR" sz="2400" u="sng" dirty="0">
              <a:solidFill>
                <a:srgbClr val="FFFF00"/>
              </a:solidFill>
              <a:latin typeface="Arial Black" pitchFamily="34" charset="0"/>
            </a:endParaRP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468313" y="5300663"/>
          <a:ext cx="8352928" cy="720080"/>
        </p:xfrm>
        <a:graphic>
          <a:graphicData uri="http://schemas.openxmlformats.org/drawingml/2006/table">
            <a:tbl>
              <a:tblPr/>
              <a:tblGrid>
                <a:gridCol w="3024335"/>
                <a:gridCol w="1368152"/>
                <a:gridCol w="1224136"/>
                <a:gridCol w="1440161"/>
                <a:gridCol w="1296144"/>
              </a:tblGrid>
              <a:tr h="720080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 mean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1.11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0.81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1.09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Arial" pitchFamily="34" charset="0"/>
                        </a:rPr>
                        <a:t>1.0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611188" y="1412875"/>
          <a:ext cx="8136904" cy="4305888"/>
        </p:xfrm>
        <a:graphic>
          <a:graphicData uri="http://schemas.openxmlformats.org/drawingml/2006/table">
            <a:tbl>
              <a:tblPr/>
              <a:tblGrid>
                <a:gridCol w="2808312"/>
                <a:gridCol w="1296144"/>
                <a:gridCol w="1296144"/>
                <a:gridCol w="1440160"/>
                <a:gridCol w="1296144"/>
              </a:tblGrid>
              <a:tr h="721906"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Groups and Performance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ndicators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 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 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 C 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579100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Using treated water in garden irrigation</a:t>
                      </a:r>
                      <a:endParaRPr lang="tr-TR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0.32</a:t>
                      </a:r>
                      <a:endParaRPr lang="tr-TR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0.14</a:t>
                      </a:r>
                      <a:endParaRPr lang="tr-TR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0.10</a:t>
                      </a:r>
                      <a:endParaRPr lang="tr-TR" sz="16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0.20</a:t>
                      </a:r>
                      <a:endParaRPr lang="tr-TR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54644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Wastewater treatment</a:t>
                      </a:r>
                      <a:endParaRPr lang="tr-TR" sz="16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0.59</a:t>
                      </a:r>
                      <a:endParaRPr lang="tr-TR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0.35</a:t>
                      </a:r>
                      <a:endParaRPr lang="tr-TR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0.24</a:t>
                      </a:r>
                      <a:endParaRPr lang="tr-TR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0.41</a:t>
                      </a:r>
                      <a:endParaRPr lang="tr-TR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6172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Using photocell water armateurs</a:t>
                      </a:r>
                      <a:endParaRPr lang="tr-TR" sz="16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0.93</a:t>
                      </a:r>
                      <a:endParaRPr lang="tr-TR" sz="16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0.27</a:t>
                      </a:r>
                      <a:endParaRPr lang="tr-TR" sz="16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0.43</a:t>
                      </a:r>
                      <a:endParaRPr lang="tr-TR" sz="16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0.58</a:t>
                      </a:r>
                      <a:endParaRPr lang="tr-TR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Using water saving measures on linen change</a:t>
                      </a:r>
                      <a:endParaRPr lang="tr-TR" sz="16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1.81</a:t>
                      </a:r>
                      <a:endParaRPr lang="tr-TR" sz="16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1.82</a:t>
                      </a:r>
                      <a:endParaRPr lang="tr-TR" sz="16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2.52</a:t>
                      </a:r>
                      <a:endParaRPr lang="tr-TR" sz="1600" b="1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Arial" pitchFamily="34" charset="0"/>
                        </a:rPr>
                        <a:t>2.03</a:t>
                      </a:r>
                      <a:endParaRPr lang="tr-TR" sz="2000" b="1" dirty="0">
                        <a:solidFill>
                          <a:srgbClr val="000000"/>
                        </a:solidFill>
                        <a:latin typeface="Arial Black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95624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 mean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0.91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0.65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0.82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Arial" pitchFamily="34" charset="0"/>
                        </a:rPr>
                        <a:t>0.81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3294" name="5 Metin kutusu"/>
          <p:cNvSpPr txBox="1">
            <a:spLocks noChangeArrowheads="1"/>
          </p:cNvSpPr>
          <p:nvPr/>
        </p:nvSpPr>
        <p:spPr bwMode="auto">
          <a:xfrm>
            <a:off x="357158" y="115888"/>
            <a:ext cx="878684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400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tr-TR" sz="2400" b="1" dirty="0">
              <a:latin typeface="Arial Black" pitchFamily="34" charset="0"/>
              <a:cs typeface="Times New Roman" pitchFamily="18" charset="0"/>
            </a:endParaRPr>
          </a:p>
          <a:p>
            <a:r>
              <a:rPr lang="tr-TR" sz="2400" b="1" i="1" dirty="0"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tr-TR" sz="2800" b="1" i="1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ahoma" pitchFamily="34" charset="0"/>
              </a:rPr>
              <a:t>4. </a:t>
            </a:r>
            <a:r>
              <a:rPr lang="en-US" sz="2800" b="1" u="sng" dirty="0" smtClean="0">
                <a:solidFill>
                  <a:srgbClr val="FFFF00"/>
                </a:solidFill>
                <a:latin typeface="Arial Black" pitchFamily="34" charset="0"/>
              </a:rPr>
              <a:t>Water efficiency</a:t>
            </a:r>
            <a:r>
              <a:rPr lang="tr-TR" sz="2800" b="1" u="sng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tr-TR" sz="2800" b="1" u="sng" dirty="0" err="1" smtClean="0">
                <a:solidFill>
                  <a:srgbClr val="FFFF00"/>
                </a:solidFill>
                <a:latin typeface="Arial Black" pitchFamily="34" charset="0"/>
              </a:rPr>
              <a:t>and</a:t>
            </a:r>
            <a:r>
              <a:rPr lang="tr-TR" sz="2800" b="1" u="sng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tr-TR" sz="2800" b="1" u="sng" dirty="0" err="1" smtClean="0">
                <a:solidFill>
                  <a:srgbClr val="FFFF00"/>
                </a:solidFill>
                <a:latin typeface="Arial Black" pitchFamily="34" charset="0"/>
              </a:rPr>
              <a:t>conservation</a:t>
            </a:r>
            <a:endParaRPr lang="tr-TR" sz="2400" u="sng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39</a:t>
            </a:fld>
            <a:endParaRPr lang="tr-T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http://www.anadolia.com/wp-content/nev%C5%9Fehir-g%C3%B6reme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7411" name="AutoShape 10" descr="data:image/jpeg;base64,/9j/4AAQSkZJRgABAQAAAQABAAD/2wCEAAkGBhQSERUUExQVFRQWFxgaGBcYGRwaGhkbGxgYGhwYGB8YHCYhIBojHBoYHy8iJCcpLCwsGyAxNTAqNScrLCkBCQoKDgwOGg8PGiwlHyQsLCwsLCwsLCwsLCwsLCwsLCwsLCwsLCwsLCwsLCwsLCwsLCwsLCwsLCwsLCwsLCwsLP/AABEIAMIBAwMBIgACEQEDEQH/xAAcAAACAgMBAQAAAAAAAAAAAAAEBQMGAAIHAQj/xAA/EAACAQIEBAUCBAQGAQIHAAABAhEDIQAEEjEFIkFRBhNhcYEykUKhsfAUI1LBBxVi0eHxMyRyFkNTgpKy0v/EABoBAAMBAQEBAAAAAAAAAAAAAAECAwAEBQb/xAAqEQACAgEEAgIBAwUBAAAAAAAAAQIRIQMSMUFRYQQTIjJx8AUUQoGxI//aAAwDAQACEQMRAD8A6uuXDemPVy0ixxpTkbY31Y7XZ88nHtEb0SMaQcFq2NXAm2MpAcVygaDjIOCWAxHowykK0QxjWMT6ceaMGxWQnGHEhTGlSFEnYYNi0aXxq04Wp4oolmUkqynY9R3EYU8Z8XGnUAQcoF56yLER2wXJRywqEpcFjJONTiiU/FL1VI1sCDYgXiekb9cQZnijMoBqSAbQb/piU/l6cHRaPxZvkvzvG5A+cak+uKB/mbmCdTtG25An06Y3fPMVChip7Xj2I6iCemJP+oRj0N/ZuuSzce4o1KkGp6WbWFgz62t8e04Gz3HhzKlzFiD1/wBvXFWbWBGq/wAmPbA9Kq2ptUzYQB73noIxHU/qEmnswUh8OKyw2nXzDtUZ2YL9KjuAPq/X9cLUSqrs3mD/AEi8x+979Mb08zJbTqJWLT32j1xNVSSC6zaJxxrW1LtvJ1/XFdEdXMaRqdoiL9p9ftibK1YlZ5SJkk41zGUBF05SN+0bQJ9Ma/wumTfUbASZIAEn4tjR15LugbF2iDiHFRREs5AchVBFhAuTM4C8N8dqh3GpmDEaQLgXN52A2/YxHxTICsjIZDTIPr6z06Y34RwlqVFgzanZvwwTpAiL/O2KxnKCuLyM9ODjTHeYYuxJjzFG/T7/AL3xBmaqZVfMK6i8CBtT2k7iTEe8gWviPhruzERAEXIMQLn1/wCxiDOQqOjNqGvUGc76tD/F5A7bYnGU5alSl7KaOnFWQ0azOoRGBqOks1QEqqxE8vXeFEkTfrhPxSvToVyykM5gL0AIVQzkRy3FuuD8gjZWg1VY86sqDmICqLD8W5Mntta2KvxLK6qwDFjtcCSSY7xH7tju99nSl0N+IcS8yihqO1QzJuTeTcT2mAP9sQVEJpCooJliRI0giCLn8Wx2Pc4ko0lWKWjVUayvcqggCFEb3ueuCF0VEamlPaApBIuPqOmbyb9u2M8hWOBbk8u+YKI9VtCkm45FWfq3v1vuYwRxbJnQWuaaRHQsg+gmDsZE4IynCq4dBpAEczH6hrlbD6jpDdBExhX4rqKazeWWamp0qx6gWuPiL9sLwNfgApIGE61X0LbXxmC6WaqFV00xEACLbCOmMwAZPqbKVdahtp6fsYnCYB4PnlqqSuq0Tqjf4wxx1Sw6PnkkyOMexjKtYKJYgD1xS/F/iQgoKeykNJYASCIP9/W+FcksvgKjfBc8DVeI01sWH3xRc14yqipywAYJiNuu5sMK89xYkmoR2iPW3TCT1ox9jx0ZM6f/ABqQTIgfntt98LczxNysqsQRIsSRP7+xxzfhXiJgWAZjYggc0T29RiWtxdyI5iRMXv1tgx+TCPKGfxpeS65jxCUQwdTTaR0O3zfbCTMeK6jIUY7zJ2MbRbCT+NJW+qT3vM/fADVTuEJ97fi2APa/3xz6nyHOTcMItD48Yr8shOZJENM6j06b7nGj0GqKJJ0jZtxMRjDVlVB5CWv/AKRsfkziGp4ip3AV6gi5VTtMyDYX9zM4EdOU8yZ0qCPctlDqCoUVQwkkG5M39YAmPUd8EJwGo5YrVQgdeYCSdtrW9Y3xHR4tXs6ZZzsQY26G0m9j9sDHjdYLzZZwA4+ne4EyIubiL74pHRih1FDDKcPqfTMmFBbab2g/0zvjXiOUGn+ZUYabSFJHtO/XvgJfEdJnC1NVMqRZgYi+8EwOaThvRzFOohH8txKifwwW1M0g9AIA/wBXpZH8aLBtoV5WiyyFrK/ad/mZ6YHzWfZbEhSTubBesH3++H9VkYqDTpqoYXVAo0gsADHxNvSbHC3N0wYhVYsQBsIEyzDYCF/5xCXxn5NVkFLN0yTpK64Fx9N+1+kfpiLN5llH1SbA9uu3r1jDMZSkA+jlRRILCS28AAXkxYC5kYT53hNRtOo0pJJaCWIX/UALGSBEgzO8ThY6DiZRNqHESw1BmWRYCwn1+cb0M8zyCQ0D5HW59cF5Xw9UFJa0QjjkFR6YJuByrMknoDeDj3KZYL+EfigC4ESS1pkW32m2E1IuraA0QVq6xpYT3jce0dseZf6WYaRflAn7X64jXNjUxckxEgiDF7+txHpGPaiatLKWC99NvX43GArlgFNm2WzJIZYiRGxkC2EuZ4mGoVAvKIserAK87b2P/eBvEvFmBNNiTAsy2bVywGtYRcjqY+GeQyFIZdRUYIGIAH4iRdRt1Eb+u9sdGlp1+XktCO1WxXxDW9GmrmBTSibTqgs24+N/QYG4TmAE1giY0wYkwZG3p09MWvi1MCyLJKsWudUc8MDtE2tYz62pWUoL+GWA2tc37XifnYY6uysaaGFXiMKdNIkhRBNrk7EDc2n5xJlOOLSUUqlMHSCWIJEt1UgESL6YmDGJqdWmdXLDU1JcGd5GmmATFySfWMKstRNwRd1JJOowTsDA2t2O4xrdhSVDfL+KgdcJoqlFVdImJbqQJmI2/pAAwty2SBYnSNKgbtN7yzTbebbX+62rQPm6QQCCWY9JXaw2HQffGUuMMqkW3j43/XtgX5DVcE7MQTqqaDJOm1pM9sZgJ+KX+lf/AMQcZhLGPoPwX4my9St5SI9N2TUNRGkwBKj2v+vXHnibx61KoVpRpA3gEk7WvtY9L45PwTOQ45rwSYO215MHriPjHHJbmY79Og22wXr7v3PJ/t6ltXBbOI+PP5bI1RmWTAt9W4k7/wDfTFcocSNdpVysSIY61MdovvG5xXOMV6clUG0cxJBJi5ImCfUYX5V2WCrQxNhBn/rAatZOqOioouxRxqIrXOksR0A3Fzft8bDG9LKVnaNS6erEk/I36CdsKKXmvQ0FWUiZJ5RF4P67dsNMswpU1LtqYgC11Ajrb098QblmhWmj0aKLEwBIs1pa974IpZsuCwII9Dv07Da33xPl82qrrJgabBjbboTfEeXzpqAsFAAIUCwCgXLSfw7yel8LGcnisguybhteqxKxtAECTtcDtjOIcTSiod5ZwxFOZUBhpP8AQdTXO9haxvgLiucqLRcKVSjIRmEAuSJKr2UT0ud8VTMZsPpWCqjYj6jO9+m2KKD5ZWGnbtlpyfGaNQ1HzNbWdXKoEAqDY6FAtcm4k/fBNTxogpeXTpuNIABMKLbd/t6Yp1PIrIuQs3PT8sb1sqZ5HBFhB/5xZT2qkW+uPZa6HjZgq6aStcyfMP58uPB4xOoa6ZHNJghu3tiqVa5p/Uq+hB3+MYc0W+lGJiY3NtzbbG+2RvriXF85SrNMg6iCQwvYR133O2JaHAVLHy18t2IIYH6bzJHaJt7YoyZ8s2llMmwgX/M/nhtk+J18u+kGZK2eDtB5TM9bxh1qq/yJyhXDG+Z4tVy7NTqjWvmc1RNiA1wwiIthhn+Mqi5cpHkVC5qEAGTuqtIOkXsB67G2FrZnzeaCCWLMO0jaQI7/AO2CeI+HhVogU4UykxYMZIuJgHmiY2wZwWosCJpPIVluJ0qqtKuiKQZYGdO4gz2M7ybd8SPmKbJrNQFXZtLCYIDHn0xMSNzsI73R/wACSw18pkB0Zit40Ag7aYWASCL7dC/yuWFOl5tOko0RSCutwzOQx1LYclSx0yYBsDhFFrDHqITxbiBFSi11y9Ne4IJUFwZBv9M3udIFt8CvmXYLVUAoyKn1MwDKGMAiwF0E9wbWuS/DWQaXmpfWkOdChSpYquk64k87WJ6HA2UooiVhC6dVPQexZryoDSDG0gSPaJzVPcGLXBmR4bUpZes9UjWP5gVRqZVb6FOmdIM2E/iBg9COI8MD0aIRXVFVNVgAAE6sJaZLEzAtvhP4izdRazeYQ1OtPPDK02LTLwCTbrt1x5Vzoql0eoqmsvM5VnNMAkClThrkjdo20iTeUcpOqGpFZzfAK1au2gAhmn6gBeLATMidheMX7LcKy5pBKiBiOVVViQFVS19Ny/L9464DyfACjK9FwxXSddUMFBmCQImfY+8Ygz3HaeTZ0BLOpgRZWvZh/oiTPW1sdK/HkDd8APG8+V1lH06LKqwYkabsTLQGkDoRuZwqy1ACjTOxLAEyJJmx32Aj8++IuPKTosAz6mIBJ5T9Mg7Hc/P2WPTKsCdWrcD2G/sNgcaxlHAzrVQCSqDzBJu06m6mxmBFvc3HUfhGcPnA6VkiCpt67np7+uPaNNkhmEGGgabxGlQLWA6RfHmSaKcwCxAIF5Au2/rA26YHY/VCzilJi5bVJN29LwAJ3ERgCpSKmCIPUYO4nnleoGWByjUQN23Myb+/zhsuWR0YMArgSTJN4BlYkd5v74WrA2VqT64zBT5JgYAn1xmEGpls8p6a6Qkm0kD1iOUx6RgT/LFqVBLFSDzKR+ne+JKOcqTBaJBgweo2BH73wflcsivLwTYiRMSfWb+uONTccs5nggzvhRGE6iDc9Jb5j9cJM1lkpOG5hpaR1gA8s9L4ujrbl2I6m89IN8Q5XJMqk1D5mvem30LB9SRGx2H54eOs0reSanXJrw/iJ8gVC3KZktfUZ632G3xiHNVg0agL3LAaYvYGBc+5wxGaWBTKqVA2FhHtJtH9sBIyVbUyd43/AP2GEjN3dC3mwXOZR6pFMQKcgTawHUW7X/tiHiucULoVgKCGCBY1Cswo7gEb9T7Yb1qYpo1LWAY1VWgciARM/wBRkAex7Xp9WqtaprMrTFqa7WGxPqf1x3QSjG/JeCshz+eepzOLTygGy7SbdSIk4EYuDefm8e2DKrSC0npEY1y2SP4p7+ke4NxgNnRVGgBj8RJvExIxJk+H1C+kAknZZsJ2LE2GGPDuGrUYIlhHM3b29fT7+tr4bQo020002EsSZJP9Unr6DocQnq7cLknPUUeOStN4Vq+X12k2gAxseov/ANYO4VwqrTohQrSxJNyAOl+x2xZWzm0QST0O2/eBjfVPT37n0GOb7ZPDOWWq3yJeIeGkCqy6lrKDBF5t9LXv2BEH9MK+HcKqlv5h1Ab23noI/Oe2LNxHJVTpIMC1gOhG9/398S0qRCyZJmBMAH1HWD64ym0uQKboFyuTSnT0qdzqPr2EQDMW64LXN6qgTlhdGokRIUkgbddsblLjcmPSB+/30xpRp6YmdZO8+s/OG0td6btC2D8Y4d/FVAuojy7LvvpH9/3vgnMZSpSYJV1CCPLqUyVWoQAwVu8NpkemCcpmE85QxCxHSIsbk9rxMwLYm8R8UIy5pmZ8wEdwZYgg+hx6+nKOrHchlJrAtbiQeqprNWNlDqBJcKuo6iDI1OIABG02xlfJAywoBEYhaNLzCajOQW6k25TuBMxJ2xCtHMeapPI1YBlqqLVJ06jHp2O3TBNXh1QO7vULBRqWVC82lyYIB/pudW3XE5JJFrJ63A3lZVWrMSBTNOaaxEFWpncrKgN/ST7ouM8YqVs1UNVKYcrykF5jZI1XixcARJa5jFiq8CLeVz1NcJVYKZBLAgKB0AjqbqSSbxitZngtQ5kKo16EQgypBAXl2sLggA9r2xCKi5Fk32SZGjU0gOxLkCKgYksvLZS52NzAA/DjPEPCEqGmSqq4YaypEFJHTe3rtfBfD+DZgVTUcIDAumynmkxAB3+5m8YYUKtGmrCFNRUkWjTIhhqjYCTc/GOiXFE+7KLxWprzDVFsgB0zbtygQPa+A+Ho9TUGeCVuJgxva2237GHmaAbWACWMgAiSp1ERBi5UE+knEacMpgFmYAgEMSIAjaIJmSLewxto25JA+WyoZlE8q8z1NwFAEsbXbpGFHHuMappqulQYttF7Y34pxUl9NJiaY7csjoTckfeMJ8xVJkkfV9jHvhZS8DJeQaMF5FTqU3MGSL2i+BcOeAcGNVtTEimN+5J20jqbH7e+EQQ+mJEspkzPObX2tjMW7LUdCBfKpmBcuAWJ6k37zjMUz4J7ionMMGGt4O4i+07zb/vB2XZHeR9RG7Efe8HCjK5hiupApIMGY/IbYny2Xc9CtzMLIvFr2jbfHnOAGh3nqlRfxBiNgsE+wA3/ACwRTzLeVzJDHcEHUPU3sv7OGvAfAmarBTToVVU7vUIVY9mMnpsDiwr/AIT5hASalC92Ysw77ysRf398CMG8US2vwc/qt5hIViGFiTEQf7W/PBWVHkBnb6TLGLyRJkX2EfH6seI8Jy+V+vM0qig8y0iXja+sgCOlpj88V7j3Hg9KmQoCASJmYU8qXtdr+oW25mkYvdTWBtti7xXxKWFIWY81a/4ulP2RQo95wiqZktAmB6fvbGlStrYsxlnJLE9yZOJFcAbAW3/2nHU3ZeMaR7UzfLA37/vbr98T5HItUMAnaXPZe9+vbENHL3UXLsdvfb564uWT4GaMAltUamIBg/cSdrA/riUppYNOW1G1NkpgU1W2noR0uS3c9cYMyeZl3B2JUWjse5xOcsWaJXSBF1BPSPbrb3x5UyYKxqhdwYAgxF4FxA2/LEMI5LVm9DMQmrZyL61JHXrHTcx6YZcFI062mTtcQZn56YAy2V8zSpZGAWNy2/Uf7HDwgLRADlgAeZo7RGw7e+OZiOiOrniSYMgX94A3PbC+gmt9nQEdiBbud5O/bGorjUOUkgSBsD8nDugHCiw+J97TvhH+PBqB6igSfz7/AHGFmezeldQFut439enTDPOUmIkG9yDe9tvzwn4mg8s61Zp2W+8H0/XFYUFLINk825ZiBK8u5BiN/iDhgucNWUqASAultQPLJs0DtsfjthVw+mAC3lt8PsRETHvew29cZWQDn8zSY33naxtIjHVp6myVoZrJ13K8KWrl0pudIVAVaLqT1HvtHa2KT4r4xXysDSX0gCooIA0yL2uZGxi23QjFl8J8WZ6aISC1NBMfiEWNu0x9jjOMcBbNSFGmroOhXtrUATPYEsdJ6Eepx26sYa0Ux4N9FS4HxZcxmHrKVu6qrR9IskuAO+kgGxuLTaHMcVR2qp5equW5X1aBSC1KjFmj8RvMn2JmMQ8Cejl6lFTqBbzEf+WCFEgKtx9YNye1sLePZQVq1XnVgWYKynlOkAixAI3aZ3JJxzpbZJIv7H+c8V06K6QTVIHMLreBcsRLD0WABgfLcXOcUh2AXXzqsqrwR+EdCSNyenXFIydQmKZAME3j3OHPhfjI/ijIAX8MCAIEE29ge2L7rZpQpYA6jlszWQEIA7GW6G5YCOk9uw3jC7jPEydKRb3iVnqB33wTximq16kSq1DrEmLFiQLfPxHXAv8AmLmdOgqsDTpBJFhckST82wbwagKk6auYQDPrA2/tiTN5MctzG0QZ23ifbDGjwwIFqkrBIIBWdIsRIHXr7e9oOKP5gkQQJIIMz3LDcYVqlkdOwHKcILNBJU2i0z7xtAxcOB0zSQgvKhCARYhyYkXJkXHvhNwKn/MLkyiiSegNju0d4wxq5gIurVzgyqjteDEx1tt1xo0LLwGv4gzAJCUcvpG2onV6zLi8z0x7hemcrAD+fRXuCpJnrJAiZx7ht0idev8ApTKNUgG/7+MNeH8arUCKlOoVYdVYg9LSNgcar4cZTFZvJtqgqxaNpAA2n1wRSWmqk01QsAZNRg34hsbLqgAwoJvviDopVlw/zviIqVKZr1z5e7eawHSTcjb3wrzXjGUcVa2Zrb6VdyyTH1aWaRB7/bCvi3jmpVRqYVfLcc0qJY6QJJF+kiewwtyVDUrVGInZVIks28mbQAZJONl84B+5bX4qqZWSB1Mt5btqI7aeWe3QD7VXjFeAEtJPmNfYsOVfgX92xZqvDV8pZJCqHDFvQ6426IgvO5GKNWrFmZj+Iz+ew9sMko8PkEcmERPX1x6D1HpiG09cHZDJmpUVRaSLzEevwJwG6yULZ4K4UsNmKvbSgiSbwTHTt336YtbshkEzJMmwtNr7iOl7/GBsrk1RNKaTYXAEKgNpvciep6DvjCgUQHBWfp2Jnf8AWPW8Y8mct07ITtgObliwXUT0KqZ+YF8DnKVXDAKWFt5BMHuY9BY4OrcYUEliB0vy7dRb2+Riu1PEjPUUI7Ko06SW02Bgzq5THofv07YJywRimx5TanSQU6hIc6diSZ3IMbi2DuIuUpQliQdrEn56fphC3FKWqmHaVJYiL8wgCR0uD8nDni1Q1BCGTpuGJmCNyoEiR6DGenkDi7QBwtXeraCFiZgxb+nr8d8WYTESPSxUC25BP/WFvDlopam6K3UEgnb0Jj7/APBtUQASBcbgn03xCa/LKM3kFrZq5k8oBP8AaO/Q7euAeIVaj6RTiQTJLHr0AA9MF5giDEbX2jcH527Yiq14EjSd95nY3A7e8YbC4MVTN5ytSeCCyHYie4J0/wDNzg3NyVlho1QBaW2m8C2GGVemxHmaGLbarQL91uPbEtZw+qCD0EfV2JtJnfp/ti13Qzl6GFF3pUV0xdQD9UkECdUGb++L3kc8K7LXpsNZolSDPKS6zsd/qv7Y57msuyqo8ssI21dvc7fGC/BvFTSzRpEPpqCwkABgIUXOx2i8mMV+M6e19gi6yGcd4PRq1appjlLqwghCHUXK3B0tGqehB63wm4dxynmHFIhRSQiNQhmgOIP9RkwWnYD2N2ydUebSQoWFTVIkROkMq3HfUZ9sIOFU6dImo9JeYspJUEalJXqBAg7AdepECsof+iR0RlcDnXFaHlMwClASGSQQQpkgg+3fFh/w+8NtU11nJVW5NRHUkEsJtYDvh5xjw1QzfMn8pjtCGGAAsRYRYwRbtM4lzWcXK0QlPmKAKoadgRJnsJU9L/lVQp5BLUuOCj+OeHqjpTR9ZWVYgRtfVAJj6j7Rit0lCyu8m364ufiTNO6VHAQFidVpaIggOIBBuw62vfFTyNE1HAF9IJjaQIH/AHPTAlGmPB3Elq17hSdlMyQBPsbGwjDDLcJXQGJABBgqPW57R+xgRsgnmqpOqwE97m8Tt0w0djA0g6FUE9yZmZIsBYflgcjP0QcS455aeWgBuATsDAEAQehPXClqzb6j5pOwGw3sR1sLRg48KapWVW5VjUYjtPt6ekbYd1sqNIGrUew3FrCQPz6/qKs1pMr9LL5kgFVsQItP9sZiw0qLQNQafSI/PGYIu4p+ez7uRqYnlHuO1xE8vXscR0RCyNyY3HUHp3/TEWuCD+uDa6amLC95j7ztEDr9sKlQ5q+T2E9v7/2wy4bSNMgdQ0i0wYjb4HxgM2Cgn7+s+uDOEZo+aBMauXVEmCYvcdMM0mmI0MfFmeFOklJWBZl/mR+EsdUQANxA29MU4L3w08V5kNmGgAAXsIPNe4PYQI6RhSGjElwaPBsKeLP4Wy19ZEjaP31xVwR646P4a8OHyyjVAhNNWg2ILE9yNoi0YnqOkaToHbPsrNFgd/y/OABhhSzZKywJIkjckGJkdBab7XtsMCUuCHzai+Z9JEAk2lAT9IImSREwIxp/LRm/nLAFwFN4O5vAva57ex55RTFwScaDVgqlRUWGOuAArGRIk2WSLkCbnCIeC2Q6qz6aQElrAdSQsyY7cpm9ovhhRzygGoFcgnVqqSFi5mEAMdd45okG4rHGuMtWqO0khiJnqR1HYYtpprHQyHy8cymWEUaRqsNnZtMwTMxz6fQaJAviJvELV0OthTAtopgKCCRMDaYJkkH5xXslS1HU1wN5Jv8AOH/CuGU6qsBqXTBKzIN94n4n1xVtJZA1WR3wfIUQeVYBPKzNzEmDuJ2HtcYd0dGo6mYRsLgdpvuN+4wPwLJeXTDOtOCbHYqNRFyOUn2xJxTN03IBUFjtINxbuvrsMcd3I5ryQ/wq6mqLK8oi+5k3jv1n1xvWTkBtImwO35f2wmzeZIcChp1AX2AgTI5iBvFgPth9kaAKoa31LDQTN4O3T/rGnaywTwc5fiPlsQNJGq8ariL72/K/tgmlxcoQTOlocAGATOzae18WnjXhzL1R5hbyzGygQR0Xcc0/e/wDkqGTosqnzKl+VnjTMXhR63vPfFozjJcFVNNcB/BAczNWXUA7fhnpaeb2jGVPD5NQVFzOkgzcECRtBWesfbE2jMmszMGNFrro6GYA6W6mMV3xHxKpTqeWXkG5AsARbud/cjCK28E1bdI6VkeLVJFV9IfSJ09SLGOwY3vtexwC/Av5dSm5IZmaoREQGJZZknuu0bYS+DvEtIVEUKBrAVyZkMGBDGbXNp394xaMznw5qMp02Hxy9ew2/S2PSjLfFNhVrAJw6s2gqxk/SDFxbcE72uJ7D3xV/FAirTSWJ0i8SSABPS/4vnDetx9BOgmoVhUpqh+tzGpzF5HyAD3wFXyy5ipUDKQ2oKkRPT8I2Jg37e2A3eCi/HLETUwWqSINNICySDcdJ7SZ2vthdwhWp1HYrygFRbcfsYfZzLsa7U9gQ5JEAwEJi3r95wopKCxNlUg6ibid9ovheSkcoPy4Zl1RMwQOk9QJF5/LAFDib0WZbAMADqEidQaCJ2sLYkzfEC3KsgJIBvbrHYC+J6HDRVQapZx9Rm0H0tEQRPtgteBuFkb5HKQAyepY9CSJJ9rW7YJK06Gp6hUsACb/ANQ2tI2ixwjyDV3aoxg0wRAmRtYQCJA9rnEmZrVqxBdRp+kBYFpgW9+4/PGvAjjnLJj4xpDoB6aQf7/OMwCPCdM//Mcelv8A+8ZgbpeDVEUVeBswXygasmIVbm+kW3N+3cYjagyHS4K6jEMI2EXtMTaO4OD+EeKmRKgVaagkRZjoHXTeQZvY2gwBOHSeJE5V0rUMkleZgYMLqN5P4iQRyn6jMCO+S9g3SXRVs4ohb3BgRERe2284jyeaKaiN4N4B/UHqB9sOc/4qcgmrTUFlCqtzKGCTqJ222HpOE+WrAqxEwA1z307xbrh4u+SidrIv4jX11GfoxMe2w/LAwGPWa2MwDHq74cJxiqWFz0Bie4YW+Nh/354X4cKtXmph1WCwkjcgTY3gSYxcs3wDLGooWKZJCxJgAI5DEzIYm2IznFOmC66KZ/m9QABSQJJjcRcGZ+d9ukYgr12Y6mJk7T1i3YAieuLpR8GLUZpeAtYjWrTYaJW6kEmd53MxgXimSTLmkGYigsDTpBZiSxlgQAY1ETOx9gTvV0bcroreTloHci20k7bb339xjarwgsGYhVKxyqPT069f7YdZ7gPlOKlNlZWQMApgqdxBJ+mJIPuLWJm4VxBXUM6qlSmRpCyCSCBfoTMmTJtvIGA5VwK5rlB3gDwQ1V6v8RTfQKLaRpZQKjFdN7XiTiv8Op1KdYhVnTckEBhB3W8GDFr7Yva+M66gIKiioYOlgApUE3JK6iYgxYdI3woo+EiztVGYQMQxDBQsud7XAF7f2w0tSLVC/ZjI2yFWsqSWDMQCNQtHe3Umf3ExLnyRIC2+phLXUbcwEGesfbfGZrL1RIapr0g3NyDsGMNG3QDGB5U01dDFnZVKiZ1WIAtEH7Y5ox3ZRFUA5qnTJdtJmFjUJjlHv1j/AJxEOIgoYZWYR9NgJGrre22COIU6TKw3OqbW1ECBcbgCb3sd8VivmGBPOFWfoDjtEkk+32xXbY+3cT5/MmzSYkeokTETGIG4iVAeLQItaR3t2JwK3El0k6JiwEsR23m1vi+C+B8apKVR1AF5I1WG95P3t+Zw21xXBWqXBbeE0XfSW5VKg2JEiN/e+2Pc46KT5nOIIVWCtFvquPiN741z/FqVPSquFt1kmItB3AtEeuBMoyswKEgtuahEXgSoIIPb5xz55o5UpctCngZD1hTHlUvMqfXcLaTIUA8vYXvEYveYo/yho1agkwYvp18xsCCxHXppPXFCfihDq5RJUkKSCTACgQCTEHsOnpg+l4hY1SwUqQm0zMdfQbzuQPnHRpSan6LtN9Fm4YsUQ1FxUrNGrTAIG0gyeYCRE+mNn4ZTpMzNUKEzadVRjp3JBIANyR2Mdscr/jHSQjsswTpMX72+2J8nnKmoVNTMZkySZ9De4OOncU+s6i+U8ygwAktTIDkDUpIGlT6yd5++OX5XKM1SJMDeT06iO/xjpuRzZekSSAppwR3JX8N5jp8dMUikp8wj6WYgt6bWnvtP9oOGoXTdWBU8oEqMJAWZJi8DdD0B7/sYb8PMsWMMCbXvf1O9v7YX5niiMalNl1E21Hl0kHvcm0XxvlKyrUGp4gdPwlgO8dNv+MaLopLKAuJUqhZlLQqSQVPQmNpjfC+g/MSSV07XgmNpw4zgStXjWSrKbg3JBB6jaLffGjvRZzpUb2B2UenTA2hs9SqSJJpSe9OT+oxmJaDJpH/l+Db9cZg7BXL0VvItpVyTAIA2BvPY4iWu06tRBERczaAI9v7YjSkSwUAkkwBFz7Ydr4WqLSZyyArYrMxY7kDSD6TP2xOhhb/Hy3OoYdjI7XsRB9sE5vi6NT0inpeNJYMIgR0Cjpa564XAWNjOPKg2wKMaTj3VjBT9vuMeFcGgDLgfFRQcsdW0cpg+17ae4xc8txylmFptpYMtWmDHrOwkzsTfuI2xzk4fUuHFqI8rnkAsZAKNP0vOy9QZj1vAjPTjLLA12XHh9Gn5T1SKp1VGaTqC6fMKhuWVFivrefeueLeP+awphVhCdu/WJHsPjC+p4grCgaR5FlYsQQFGw7dz3wtr1wxJJJJO5/U+u+BHTp2LtzbGmd455nlyGgKAROr6bTLdTHxg/g2SpVpBqPRYsNJA5XJncagZ2uNr4rb17Ab2/YuN8bJmWBBU+vp9tsM44pGccYL7luAAF3euNLACYuoJggRYcvY/GDq1WnSQBSg3MvJ2Ei+kg/Mm/WMVTh3G9KCmSVUySAJMEC5JhYt+QxrxLilNXGlg6oBokajJN9RAUHTBI919cQUJN0yW1t5GlbxUykFZ6l+QgE7SJ9JEwIn0xZOH5hczor1BqohiagBCWBLEMUgkGeu2wtih5XNvWeowqFJHMx7RLR6nSBuBthh4czK0Nc1Z1G0rsRJ1c3UxE233mRiqqA21Isz5nK1aXI7qFaoKgKLC+bUdl8srcmIEN29IwjOToFfKTWzbEFTra5uB29BtgwcYp1QyBn1KL6zKNHSIj8PT0PfA2T4mtEKXVSZnSCTAbVJSxJHpPf1BrD5CjygSV8Bf/wAEJTp0VAqs9b6kgrAaLL1JiQQfti2cP8K5SmaaLSpozBCVrFHJYA3GtpAiWMDpsLDCrh3ilXpABj+Ie4EzpkEgHe298W3M5gUcvTrNUp1NQ1CBzCRvJJH1auWBi0dWM8JE232yPiPhXI5qstOjSRqjXao0sIBE2DgAwrAGCPfFc8W+EKGSYimYDi4YtoURzBQgAB2ubyRAHU2r4kbM1aVKnW/h0RJdkGkswPSFIjaZHUmemGTZmiqVDrp5p2Qw9QAf+MEMAs8qgxc9ZubRpQ9D7zmuV4Ma7/yNTnSRGg2i50k2YwPgE79bPV4WFyROYSnTrCnoVQvNdiASyMbqAsKAJOqfxYuPhEZWplleolAVHqVKjkGGlajqCG1A/h9QcFZ7xOlN2AoGqaZJDKwdlUr2gkTqKyJtv2xJ6SZRTo+e+MZU03hlKMPqXbSd49oIjAyVO0zjof8AibozLJXp0tBIRHERcpKtsI2ZY9B3xzhqBUmekyPbGaa5LRlas6Jk80UoSo896kaoAAFMBZW4uZgfpuSKjx7OFH/l6l7zZp3JjpciL7fOCeA8V0U2Uf8AkNkJkiZ2gdbn022xLnOFvmKGoT5iySh1SwkiVncrpv6AdsPeBKplcavrQk/XFyfxD1nriwU8kGpyQPoUfdR/xfCPgLqKw17XG03NgAO+G+Yz556YU8pkkGeXbvA6fl2wY+QvLogTgFSjpqllK8wgHm2uO2JUamVOm5PeJHqLyT98DcN4s1Go1yFIhxub9RPsB64kzdcM+pW1MQCW6DvYbe2CmjJOxqtKmBBliOsf7Lj3EP8AG5VbO1QNAnSsiSJsTv74zD2hb/f+f7NaCUErEaTpZgruLRYnSCfpBMAkG8Hbc26lmqTIBT8vRERbTBvpXTJPuB7naV2RoBqtWmtDzw0JVqwBTkrskH5Atp7jCzOcMzVWscvTHlU6WlC9wpC/iJ/ETEx3HSLRUcUZmufo5NdVNWDMXBZFVzLTA5zsL7Dece5fgtCuJYJSo05LFCpfvpnrbcnaesQD3z+Sypujs6lR5jAEsxW7G5Np7W6YSZjLUsyhGWJNViSSxVBBliIAAk9hb9cNto24rfEqVIOTRZjTm2sQw94tgPFu4jwdMplGVqqmtViUG40kHTt3kzsfi9RwslQU7MwZwrPClUBZQ69RJBH+pSCIYdDgQLiRaWAlYSw5zhIqjzkctTmBZ5EQWDTJgTuJH6YruYpwxHr74c8D4w2XDDSHRiDBLDmXYypEid1Mgxt1w7zXhJMxSp1qDJzaQ+nUSrmZUrH1W6bz13xtjQG0il0nAmQPn+2NQ5wfnuA1aX1rG8A2bvdTcGCDfAn8MdOqDpmJgxO8TtP+2NQTSox6+m235YJ4XlPMqKsAybjUFt3k4FWmSYAk9h/bGy0WgkAwNzG3S+A0YtZWlRpk02eTykgjTIAPY73t1/RA7s5PP9IsWJBgbD4HQYHr5gwF0gR16n53jEAE4SMaBQdT4i92ME2u1zYRYnpt17YIp8ZZhpY2iFJ3WeoOFlSiVMGO9iD+mNY7YbajUWDPZ0mlSQNUK0xpBCwJk7NPaO+H3hmhmM1QCUwSoc9d7XA7kSCfSO+KRWJ0qLQBsJ69/X2w08Ncaq5aqrrMA7dPsemG01TFlG0WwcBro87GbH2xmT8NBKyM7LVWA1WmlSCRf8ZEAkyII6WNxixjxv5mXK+XoYGS2k1L/wCojpvuO2A8vw4slQ1KDVC7SrEmmy0z9UaVJgxAJEQfQzeTXZFNo6BxHwNls1RVst/IqEKwQPp02FisNEdhF8VnO+COLZcfyalNhJJK1NJYk7lXEE7Yl4ABSQgUA0mE8yo0gW/pgSSRe3YDfBtbN5mQtOm6oBLBnLgmezj+/tiatcAcu6KdX4JxBjXXNUKhDUCdZ/rpxUXTHaCsAbHHPK67G3b1m/x+xj6Mymbzjro8qZ3BEgi/WYAm2+6+88V8UcE8mvmDuBUnTG2qXG3SDB9fyW9xfSkViYBMSenx0/TDpM3WdAy/VTBm/MQ088TJNyDA2AwFXytRUVmQhCZBI33MSfkx/wB4uNfhdPyPMoTq0KNanlWAouCLEm0zv740fI82kUFqY1FoIPVYiCRbfpPTE+XUsHAEOAFIH4xOxA9hiV8walRSZ1G7aRH0yT9gPywH5mkiovU3E3F7YPAxH/ElSV6dn77fHXFhyfCESuvPdwkLIDKzx9R2Gmx+cVrN1Q7MwESZHz+5xqrde2FsxeOM+HKyV3SpTGtTBsOwjbpEYzBfC/8AGfMUqKU2p06hQRqe7EDaT6CB8YzB3egUOuA588KyzNnUWfpRaYB16Z+sj8R1KSbEBRNzgTiPjLJ5lWUo9StVgaVYpTUbwL2F+Zrkxh1m+CZTNSo4mHYx/wCZGiP6QTZVkCw2jFOzvh6hTYgaG0kglQYPfnAA2kdeu2D9hNeyn8cytNKh8ur5kkzZuX0JO/8AxjOG51qFyGUEEgixPSxI/P0xYaeTpUnJFKlqBlYJc+mkO946k9YtuMMuL5/MZtaSVmDKksFYAyW6kyS0bbi3TCfYlkesZOfZiuXMszMT1Jn9cQ4v1PwzTJ1FaYPs0G/YtH2w2yX+GbZlZUKizd40r7LMyfg/GApbngG5HLleMSCqR84v+f8A8Ha6z5VSlUj/AFhbf/fF8J8z/hxm6dMuwpaQCbVabGBckBWPTFVuQN0SrioRgvhvGXoVA6bj998N8x/h9nUotXegwpqJJJXUB/Vp1ao+MVth841tBwzoD+OqdZAlNFy9Z1AdlspblAK2kGBBi/brhZxermK8UnrNVVTIUH8R3JnrE3xUdOC8nxBk2229R7HCytmSSGVHL1qbg8yaCGVlOllnbSxggQTYHDbh+canTrKhKecuiop0kMvqCt23v3k4F4flqtUg6tI7yBFukDfDipweLg1L9GufftPxiduxZTisMWUMsqKVFOwudSzO1/qN9xAxrQyoBDLSAjcdwTseYGPzw4ocOIUdVPQsZt1Me/64kPB0kQsGOk2tvBscLlMT7UO+C8UypXTXyFKot7oqPU9CCEU+l5OLFxKhw45UVqNGmKh0jyyArDVAsEF/0+cUL/I0UgMd76iTO/5YKfhg0gsHEEaWDMBYzi0ZvsnJp4Ha+EBVWBRKNq5TAWnptZtQBBHe4iffG1LwRQVNVarThZ0qW1ReSIWSokE7b4iz3HczVTS+adliCsxbs2gLPzgLJUmYQHg9mP2km8fYYNq8LIjl4GdbN0PK0fwykCwIdwWJ2J09/tv3xefBXEgQyKjFFtqYjlCiAmwsI2M7ntjnTUNViAI7N99zB+MEZbiD0VZUqOupQCdiQZkC+3x1xtzeGaMi/wDFPH9LLq5rUalGPpJQlS0SJK2n5v3wHT/xNpL5bVCpSrYEA3PWCbEDr+vQp+H+LmekKeYCuFsXakrHTsNVwTF7gfGIM/k8u7j/ANYiofpUU3IWewIIXYHvbpg0i32FmzP+IGWqwtKoQTsYECRvJYDrubY5l4k4YKmaSpTYAvqUw06mW4ZptzKVkbmTi0UfDeRpKHRmqc8BU0rBUTJDqZBjr7X2xX+M0qdAtMmHV1BaW+mDBgbEySReB74SmmZTyR/whamVcDyiXJF51Ekz2AsIjGU6LUkL030hiB9IKlVAGiOxhj+7sH0aRobSAu02uFBMn57YEzCOwVVIGlhJPaAWbbbY++/XHSo0I32c743TjMM5RtM3mVkGR02Nj8g4Gp5PWWNIwLkBrEgCdh1xY/EWTqLmQWGulUcgL3kxbsb29ROE1KkaNWFJGk2/quCLg2n0xDadUXYlrU4ix2v+/bGoOHecUVRKjUbzaCfTe5H9sKMzQNMwfcdiD1H6YVqhiAsce4zGYBjt38FRqMKaCTDG0kgXBJifz74J47w/KU6A00q9lCxAVSw/9x/q7fbHYKGTRBCKqj0AH6YqedymVpBxFZryUJcLJ6mYnqd8Uiovo5nHajnuRGQen5po1ATBLMCIbtygjcG5jfDLhvBsvWTzda0aVwWL6nc/6QTIaY9PQ4H4lnYcI1NfKDCF6EQLEi+0b7QBtvlKjRdWZaaFaY3YQwtyqfLPMOt5j4vTbF9Ekx5kvCWRptrNN6rD/wCo+oTaxVYUm/UGJwyfNroIaIvpW2kSLAR9gBii1s6FYmlXakzWKuNaREhVi8EgxJNrzgzJ8Uq6gxNCpoBIUErEx6STeem2Kx2rozbfY44pxvLUKqo6l69UQKaAu5BMQF2AgdYwXxbhjZrLNSVHpawEBYAABhB+kwRF4mMLcjxCczUrVUy9ApTBeqSHYjmhKXUcoO4+CSMC8f8A8V2Rh5WWrNSmA8FPM2mJUwLe98BzG2m3FOFjLcJrZdZVlpy3MGdrjWO0RaQOnfHFKXCHf6FYnt3kTh8uUzWczJq1CyhyQQTBgzyX2HQ/3nHQaPhCnT0hEV5Anaduk2PXA2780Bz+s43V4fUQwylfcY1XLtO2O2VvCNJ15VJPWBt6fOEme/w5gagY9CD/AL431AXyPJzehVZb6iMNMr4mZY1Xja3+2Cs94dZTAU27bbYU5vhhQSbDGcB1OMiy5HjdOp9RE7jt67Xw3SurkKnN20mbf7gY5uiEkATOGeV401Ei8wbgHse4xJxwB6XgvObVxTgJIsPpuD22wNlcxpGk7xae57CNxGFy+NNYhnYSBuZFrAH2wUOLow1IS5EAxH/EYk14EUXwyxcIy2XKOaxPMCVZVLaDEcy7G46/pgLMlBUmCOxCi8DcC1vv1ucA8IztUpp1DSGZhaGmIjm3/vgwUXddRPKrBTAIO3W2nf1ws5RiqBVM0p5jSQKutlm6ry3ixna298WLLVspTDQZYDTorcykMRBRlgg3AxW8wea1xte5nrNxqtbDHI8O8zUBKQRuCDIE/Sx+oCW3wFqVkNBtbLJWUaKiLBM09Woz2BKg27R798ZlOEKpAq1KSKV6m8QTddxtvHziDMcKQAMVUIRdoIZmvNwYJMRBvawwLU4jRIbkCtEbtI0iNRBUemxJAPXGhqrUZsVhDDM53LKJpUH5urPqBj+nSNjbe+AfEGbV6YhY1aVJuOZBINyRsYCiCfbaTIZrJVKQmpzjdYZQdu6wevXcfON+J8KR6JiqoB1NTXTDEmwDGesbid5wdSoVJsaH6slJfNkAJTY6BIqconchgZ6MNMfY7TiWpnDTXUoa0aU2I1dezDa3vginmDdU06wQCWgCSSBqmI6fOJBwkkNrnUZBliyqYEn1Bi5BG046I2yzaXJplc+ucpvTZdDKywpE3iGM7i9/TrIGK5xfLNTfmOm3zHYx16/N8Xfh3AqNGjUdoNWmhYPcGZ2gG63g9xjn/iN/5m52Bg3Nx67++F45GhzjggqVeYlGABvExfr9R674gr1gVMgMTO+6mRcfbDPL00rZSqAqipSC1AQIJQQrj41A/GEuUqieb774nduivQNfHuD2ogmbfbGYFMNH2dhHxdQZkTCnf2x7jMPDk5df9JU+O0VDPCgWbYDvii5SzwLc029seYzHUuUcZY83SBRyQCQKe4nffAfkKKdlA5DsB3OMxmGnyFcg/CKKs1LUAZImRM8rm8+sYv8AxykoyhIAB1LcDvvj3GYlHoo+yn5VirEix1bix+tsWbh4kXvIP6nGYzFznY5yH0ffG6ICyyAd/wBDjzGYj5GXRSeNCP4iLRTWI/8AeBjknE3J3JPMd/8A24zGYcbR5/nsV5Q2c9dO/wB8C1sZjMSfB2vk3q7D4xLkqhD2JF+mMxmNLkKOiR/6dfZsbZZz5lISYJMjoeUbjGYzHGuznl0WPiGTQVFhEH8ykLKNidttsFcRpiXsP/Ep26k7+/rjMZjzW8omgXxSdOVWLcvS3RP9z98c8z9Ziolib9T64zGYv8fiRfR4LTwSgppNyj6VOw3tf3xtxm2RVhZjEsNzznc79T98ZjMP/iBclcqVCWpySZCkz15t/wAziRcw2k8zWJAueipjMZj0oDm2arMaVSWJ+vcz0OKz4pclUJJJ1bm/TGYzGn2bT6AeB1SC8EiUqAwYkGm1j6YVjrjMZiB0GzVT3P3xmMxmLC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2" name="AutoShape 12" descr="data:image/jpeg;base64,/9j/4AAQSkZJRgABAQAAAQABAAD/2wCEAAkGBhQSERUUExQVFRQWFxgaGBcYGRwaGhkbGxgYGhwYGB8YHCYhIBojHBoYHy8iJCcpLCwsGyAxNTAqNScrLCkBCQoKDgwOGg8PGiwlHyQsLCwsLCwsLCwsLCwsLCwsLCwsLCwsLCwsLCwsLCwsLCwsLCwsLCwsLCwsLCwsLCwsLP/AABEIAMIBAwMBIgACEQEDEQH/xAAcAAACAgMBAQAAAAAAAAAAAAAEBQMGAAIHAQj/xAA/EAACAQIEBAUCBAQGAQIHAAABAhEDIQAEEjEFIkFRBhNhcYEykUKhsfAUI1LBBxVi0eHxMyRyFkNTgpKy0v/EABoBAAMBAQEBAAAAAAAAAAAAAAECAwAEBQb/xAAqEQACAgEEAgIBAwUBAAAAAAAAAQIRIQMSMUFRYQQTIjJx8AUUQoGxI//aAAwDAQACEQMRAD8A6uuXDemPVy0ixxpTkbY31Y7XZ88nHtEb0SMaQcFq2NXAm2MpAcVygaDjIOCWAxHowykK0QxjWMT6ceaMGxWQnGHEhTGlSFEnYYNi0aXxq04Wp4oolmUkqynY9R3EYU8Z8XGnUAQcoF56yLER2wXJRywqEpcFjJONTiiU/FL1VI1sCDYgXiekb9cQZnijMoBqSAbQb/piU/l6cHRaPxZvkvzvG5A+cak+uKB/mbmCdTtG25An06Y3fPMVChip7Xj2I6iCemJP+oRj0N/ZuuSzce4o1KkGp6WbWFgz62t8e04Gz3HhzKlzFiD1/wBvXFWbWBGq/wAmPbA9Kq2ptUzYQB73noIxHU/qEmnswUh8OKyw2nXzDtUZ2YL9KjuAPq/X9cLUSqrs3mD/AEi8x+979Mb08zJbTqJWLT32j1xNVSSC6zaJxxrW1LtvJ1/XFdEdXMaRqdoiL9p9ftibK1YlZ5SJkk41zGUBF05SN+0bQJ9Ma/wumTfUbASZIAEn4tjR15LugbF2iDiHFRREs5AchVBFhAuTM4C8N8dqh3GpmDEaQLgXN52A2/YxHxTICsjIZDTIPr6z06Y34RwlqVFgzanZvwwTpAiL/O2KxnKCuLyM9ODjTHeYYuxJjzFG/T7/AL3xBmaqZVfMK6i8CBtT2k7iTEe8gWviPhruzERAEXIMQLn1/wCxiDOQqOjNqGvUGc76tD/F5A7bYnGU5alSl7KaOnFWQ0azOoRGBqOks1QEqqxE8vXeFEkTfrhPxSvToVyykM5gL0AIVQzkRy3FuuD8gjZWg1VY86sqDmICqLD8W5Mntta2KvxLK6qwDFjtcCSSY7xH7tju99nSl0N+IcS8yihqO1QzJuTeTcT2mAP9sQVEJpCooJliRI0giCLn8Wx2Pc4ko0lWKWjVUayvcqggCFEb3ueuCF0VEamlPaApBIuPqOmbyb9u2M8hWOBbk8u+YKI9VtCkm45FWfq3v1vuYwRxbJnQWuaaRHQsg+gmDsZE4IynCq4dBpAEczH6hrlbD6jpDdBExhX4rqKazeWWamp0qx6gWuPiL9sLwNfgApIGE61X0LbXxmC6WaqFV00xEACLbCOmMwAZPqbKVdahtp6fsYnCYB4PnlqqSuq0Tqjf4wxx1Sw6PnkkyOMexjKtYKJYgD1xS/F/iQgoKeykNJYASCIP9/W+FcksvgKjfBc8DVeI01sWH3xRc14yqipywAYJiNuu5sMK89xYkmoR2iPW3TCT1ox9jx0ZM6f/ABqQTIgfntt98LczxNysqsQRIsSRP7+xxzfhXiJgWAZjYggc0T29RiWtxdyI5iRMXv1tgx+TCPKGfxpeS65jxCUQwdTTaR0O3zfbCTMeK6jIUY7zJ2MbRbCT+NJW+qT3vM/fADVTuEJ97fi2APa/3xz6nyHOTcMItD48Yr8shOZJENM6j06b7nGj0GqKJJ0jZtxMRjDVlVB5CWv/AKRsfkziGp4ip3AV6gi5VTtMyDYX9zM4EdOU8yZ0qCPctlDqCoUVQwkkG5M39YAmPUd8EJwGo5YrVQgdeYCSdtrW9Y3xHR4tXs6ZZzsQY26G0m9j9sDHjdYLzZZwA4+ne4EyIubiL74pHRih1FDDKcPqfTMmFBbab2g/0zvjXiOUGn+ZUYabSFJHtO/XvgJfEdJnC1NVMqRZgYi+8EwOaThvRzFOohH8txKifwwW1M0g9AIA/wBXpZH8aLBtoV5WiyyFrK/ad/mZ6YHzWfZbEhSTubBesH3++H9VkYqDTpqoYXVAo0gsADHxNvSbHC3N0wYhVYsQBsIEyzDYCF/5xCXxn5NVkFLN0yTpK64Fx9N+1+kfpiLN5llH1SbA9uu3r1jDMZSkA+jlRRILCS28AAXkxYC5kYT53hNRtOo0pJJaCWIX/UALGSBEgzO8ThY6DiZRNqHESw1BmWRYCwn1+cb0M8zyCQ0D5HW59cF5Xw9UFJa0QjjkFR6YJuByrMknoDeDj3KZYL+EfigC4ESS1pkW32m2E1IuraA0QVq6xpYT3jce0dseZf6WYaRflAn7X64jXNjUxckxEgiDF7+txHpGPaiatLKWC99NvX43GArlgFNm2WzJIZYiRGxkC2EuZ4mGoVAvKIserAK87b2P/eBvEvFmBNNiTAsy2bVywGtYRcjqY+GeQyFIZdRUYIGIAH4iRdRt1Eb+u9sdGlp1+XktCO1WxXxDW9GmrmBTSibTqgs24+N/QYG4TmAE1giY0wYkwZG3p09MWvi1MCyLJKsWudUc8MDtE2tYz62pWUoL+GWA2tc37XifnYY6uysaaGFXiMKdNIkhRBNrk7EDc2n5xJlOOLSUUqlMHSCWIJEt1UgESL6YmDGJqdWmdXLDU1JcGd5GmmATFySfWMKstRNwRd1JJOowTsDA2t2O4xrdhSVDfL+KgdcJoqlFVdImJbqQJmI2/pAAwty2SBYnSNKgbtN7yzTbebbX+62rQPm6QQCCWY9JXaw2HQffGUuMMqkW3j43/XtgX5DVcE7MQTqqaDJOm1pM9sZgJ+KX+lf/AMQcZhLGPoPwX4my9St5SI9N2TUNRGkwBKj2v+vXHnibx61KoVpRpA3gEk7WvtY9L45PwTOQ45rwSYO215MHriPjHHJbmY79Og22wXr7v3PJ/t6ltXBbOI+PP5bI1RmWTAt9W4k7/wDfTFcocSNdpVysSIY61MdovvG5xXOMV6clUG0cxJBJi5ImCfUYX5V2WCrQxNhBn/rAatZOqOioouxRxqIrXOksR0A3Fzft8bDG9LKVnaNS6erEk/I36CdsKKXmvQ0FWUiZJ5RF4P67dsNMswpU1LtqYgC11Ajrb098QblmhWmj0aKLEwBIs1pa974IpZsuCwII9Dv07Da33xPl82qrrJgabBjbboTfEeXzpqAsFAAIUCwCgXLSfw7yel8LGcnisguybhteqxKxtAECTtcDtjOIcTSiod5ZwxFOZUBhpP8AQdTXO9haxvgLiucqLRcKVSjIRmEAuSJKr2UT0ud8VTMZsPpWCqjYj6jO9+m2KKD5ZWGnbtlpyfGaNQ1HzNbWdXKoEAqDY6FAtcm4k/fBNTxogpeXTpuNIABMKLbd/t6Yp1PIrIuQs3PT8sb1sqZ5HBFhB/5xZT2qkW+uPZa6HjZgq6aStcyfMP58uPB4xOoa6ZHNJghu3tiqVa5p/Uq+hB3+MYc0W+lGJiY3NtzbbG+2RvriXF85SrNMg6iCQwvYR133O2JaHAVLHy18t2IIYH6bzJHaJt7YoyZ8s2llMmwgX/M/nhtk+J18u+kGZK2eDtB5TM9bxh1qq/yJyhXDG+Z4tVy7NTqjWvmc1RNiA1wwiIthhn+Mqi5cpHkVC5qEAGTuqtIOkXsB67G2FrZnzeaCCWLMO0jaQI7/AO2CeI+HhVogU4UykxYMZIuJgHmiY2wZwWosCJpPIVluJ0qqtKuiKQZYGdO4gz2M7ybd8SPmKbJrNQFXZtLCYIDHn0xMSNzsI73R/wACSw18pkB0Zit40Ag7aYWASCL7dC/yuWFOl5tOko0RSCutwzOQx1LYclSx0yYBsDhFFrDHqITxbiBFSi11y9Ne4IJUFwZBv9M3udIFt8CvmXYLVUAoyKn1MwDKGMAiwF0E9wbWuS/DWQaXmpfWkOdChSpYquk64k87WJ6HA2UooiVhC6dVPQexZryoDSDG0gSPaJzVPcGLXBmR4bUpZes9UjWP5gVRqZVb6FOmdIM2E/iBg9COI8MD0aIRXVFVNVgAAE6sJaZLEzAtvhP4izdRazeYQ1OtPPDK02LTLwCTbrt1x5Vzoql0eoqmsvM5VnNMAkClThrkjdo20iTeUcpOqGpFZzfAK1au2gAhmn6gBeLATMidheMX7LcKy5pBKiBiOVVViQFVS19Ny/L9464DyfACjK9FwxXSddUMFBmCQImfY+8Ygz3HaeTZ0BLOpgRZWvZh/oiTPW1sdK/HkDd8APG8+V1lH06LKqwYkabsTLQGkDoRuZwqy1ACjTOxLAEyJJmx32Aj8++IuPKTosAz6mIBJ5T9Mg7Hc/P2WPTKsCdWrcD2G/sNgcaxlHAzrVQCSqDzBJu06m6mxmBFvc3HUfhGcPnA6VkiCpt67np7+uPaNNkhmEGGgabxGlQLWA6RfHmSaKcwCxAIF5Au2/rA26YHY/VCzilJi5bVJN29LwAJ3ERgCpSKmCIPUYO4nnleoGWByjUQN23Myb+/zhsuWR0YMArgSTJN4BlYkd5v74WrA2VqT64zBT5JgYAn1xmEGpls8p6a6Qkm0kD1iOUx6RgT/LFqVBLFSDzKR+ne+JKOcqTBaJBgweo2BH73wflcsivLwTYiRMSfWb+uONTccs5nggzvhRGE6iDc9Jb5j9cJM1lkpOG5hpaR1gA8s9L4ujrbl2I6m89IN8Q5XJMqk1D5mvem30LB9SRGx2H54eOs0reSanXJrw/iJ8gVC3KZktfUZ632G3xiHNVg0agL3LAaYvYGBc+5wxGaWBTKqVA2FhHtJtH9sBIyVbUyd43/AP2GEjN3dC3mwXOZR6pFMQKcgTawHUW7X/tiHiucULoVgKCGCBY1Cswo7gEb9T7Yb1qYpo1LWAY1VWgciARM/wBRkAex7Xp9WqtaprMrTFqa7WGxPqf1x3QSjG/JeCshz+eepzOLTygGy7SbdSIk4EYuDefm8e2DKrSC0npEY1y2SP4p7+ke4NxgNnRVGgBj8RJvExIxJk+H1C+kAknZZsJ2LE2GGPDuGrUYIlhHM3b29fT7+tr4bQo020002EsSZJP9Unr6DocQnq7cLknPUUeOStN4Vq+X12k2gAxseov/ANYO4VwqrTohQrSxJNyAOl+x2xZWzm0QST0O2/eBjfVPT37n0GOb7ZPDOWWq3yJeIeGkCqy6lrKDBF5t9LXv2BEH9MK+HcKqlv5h1Ab23noI/Oe2LNxHJVTpIMC1gOhG9/398S0qRCyZJmBMAH1HWD64ym0uQKboFyuTSnT0qdzqPr2EQDMW64LXN6qgTlhdGokRIUkgbddsblLjcmPSB+/30xpRp6YmdZO8+s/OG0td6btC2D8Y4d/FVAuojy7LvvpH9/3vgnMZSpSYJV1CCPLqUyVWoQAwVu8NpkemCcpmE85QxCxHSIsbk9rxMwLYm8R8UIy5pmZ8wEdwZYgg+hx6+nKOrHchlJrAtbiQeqprNWNlDqBJcKuo6iDI1OIABG02xlfJAywoBEYhaNLzCajOQW6k25TuBMxJ2xCtHMeapPI1YBlqqLVJ06jHp2O3TBNXh1QO7vULBRqWVC82lyYIB/pudW3XE5JJFrJ63A3lZVWrMSBTNOaaxEFWpncrKgN/ST7ouM8YqVs1UNVKYcrykF5jZI1XixcARJa5jFiq8CLeVz1NcJVYKZBLAgKB0AjqbqSSbxitZngtQ5kKo16EQgypBAXl2sLggA9r2xCKi5Fk32SZGjU0gOxLkCKgYksvLZS52NzAA/DjPEPCEqGmSqq4YaypEFJHTe3rtfBfD+DZgVTUcIDAumynmkxAB3+5m8YYUKtGmrCFNRUkWjTIhhqjYCTc/GOiXFE+7KLxWprzDVFsgB0zbtygQPa+A+Ho9TUGeCVuJgxva2237GHmaAbWACWMgAiSp1ERBi5UE+knEacMpgFmYAgEMSIAjaIJmSLewxto25JA+WyoZlE8q8z1NwFAEsbXbpGFHHuMappqulQYttF7Y34pxUl9NJiaY7csjoTckfeMJ8xVJkkfV9jHvhZS8DJeQaMF5FTqU3MGSL2i+BcOeAcGNVtTEimN+5J20jqbH7e+EQQ+mJEspkzPObX2tjMW7LUdCBfKpmBcuAWJ6k37zjMUz4J7ionMMGGt4O4i+07zb/vB2XZHeR9RG7Efe8HCjK5hiupApIMGY/IbYny2Xc9CtzMLIvFr2jbfHnOAGh3nqlRfxBiNgsE+wA3/ACwRTzLeVzJDHcEHUPU3sv7OGvAfAmarBTToVVU7vUIVY9mMnpsDiwr/AIT5hASalC92Ysw77ysRf398CMG8US2vwc/qt5hIViGFiTEQf7W/PBWVHkBnb6TLGLyRJkX2EfH6seI8Jy+V+vM0qig8y0iXja+sgCOlpj88V7j3Hg9KmQoCASJmYU8qXtdr+oW25mkYvdTWBtti7xXxKWFIWY81a/4ulP2RQo95wiqZktAmB6fvbGlStrYsxlnJLE9yZOJFcAbAW3/2nHU3ZeMaR7UzfLA37/vbr98T5HItUMAnaXPZe9+vbENHL3UXLsdvfb564uWT4GaMAltUamIBg/cSdrA/riUppYNOW1G1NkpgU1W2noR0uS3c9cYMyeZl3B2JUWjse5xOcsWaJXSBF1BPSPbrb3x5UyYKxqhdwYAgxF4FxA2/LEMI5LVm9DMQmrZyL61JHXrHTcx6YZcFI062mTtcQZn56YAy2V8zSpZGAWNy2/Uf7HDwgLRADlgAeZo7RGw7e+OZiOiOrniSYMgX94A3PbC+gmt9nQEdiBbud5O/bGorjUOUkgSBsD8nDugHCiw+J97TvhH+PBqB6igSfz7/AHGFmezeldQFut439enTDPOUmIkG9yDe9tvzwn4mg8s61Zp2W+8H0/XFYUFLINk825ZiBK8u5BiN/iDhgucNWUqASAultQPLJs0DtsfjthVw+mAC3lt8PsRETHvew29cZWQDn8zSY33naxtIjHVp6myVoZrJ13K8KWrl0pudIVAVaLqT1HvtHa2KT4r4xXysDSX0gCooIA0yL2uZGxi23QjFl8J8WZ6aISC1NBMfiEWNu0x9jjOMcBbNSFGmroOhXtrUATPYEsdJ6Eepx26sYa0Ux4N9FS4HxZcxmHrKVu6qrR9IskuAO+kgGxuLTaHMcVR2qp5equW5X1aBSC1KjFmj8RvMn2JmMQ8Cejl6lFTqBbzEf+WCFEgKtx9YNye1sLePZQVq1XnVgWYKynlOkAixAI3aZ3JJxzpbZJIv7H+c8V06K6QTVIHMLreBcsRLD0WABgfLcXOcUh2AXXzqsqrwR+EdCSNyenXFIydQmKZAME3j3OHPhfjI/ijIAX8MCAIEE29ge2L7rZpQpYA6jlszWQEIA7GW6G5YCOk9uw3jC7jPEydKRb3iVnqB33wTximq16kSq1DrEmLFiQLfPxHXAv8AmLmdOgqsDTpBJFhckST82wbwagKk6auYQDPrA2/tiTN5MctzG0QZ23ifbDGjwwIFqkrBIIBWdIsRIHXr7e9oOKP5gkQQJIIMz3LDcYVqlkdOwHKcILNBJU2i0z7xtAxcOB0zSQgvKhCARYhyYkXJkXHvhNwKn/MLkyiiSegNju0d4wxq5gIurVzgyqjteDEx1tt1xo0LLwGv4gzAJCUcvpG2onV6zLi8z0x7hemcrAD+fRXuCpJnrJAiZx7ht0idev8ApTKNUgG/7+MNeH8arUCKlOoVYdVYg9LSNgcar4cZTFZvJtqgqxaNpAA2n1wRSWmqk01QsAZNRg34hsbLqgAwoJvviDopVlw/zviIqVKZr1z5e7eawHSTcjb3wrzXjGUcVa2Zrb6VdyyTH1aWaRB7/bCvi3jmpVRqYVfLcc0qJY6QJJF+kiewwtyVDUrVGInZVIks28mbQAZJONl84B+5bX4qqZWSB1Mt5btqI7aeWe3QD7VXjFeAEtJPmNfYsOVfgX92xZqvDV8pZJCqHDFvQ6426IgvO5GKNWrFmZj+Iz+ew9sMko8PkEcmERPX1x6D1HpiG09cHZDJmpUVRaSLzEevwJwG6yULZ4K4UsNmKvbSgiSbwTHTt336YtbshkEzJMmwtNr7iOl7/GBsrk1RNKaTYXAEKgNpvciep6DvjCgUQHBWfp2Jnf8AWPW8Y8mct07ITtgObliwXUT0KqZ+YF8DnKVXDAKWFt5BMHuY9BY4OrcYUEliB0vy7dRb2+Riu1PEjPUUI7Ko06SW02Bgzq5THofv07YJywRimx5TanSQU6hIc6diSZ3IMbi2DuIuUpQliQdrEn56fphC3FKWqmHaVJYiL8wgCR0uD8nDni1Q1BCGTpuGJmCNyoEiR6DGenkDi7QBwtXeraCFiZgxb+nr8d8WYTESPSxUC25BP/WFvDlopam6K3UEgnb0Jj7/APBtUQASBcbgn03xCa/LKM3kFrZq5k8oBP8AaO/Q7euAeIVaj6RTiQTJLHr0AA9MF5giDEbX2jcH527Yiq14EjSd95nY3A7e8YbC4MVTN5ytSeCCyHYie4J0/wDNzg3NyVlho1QBaW2m8C2GGVemxHmaGLbarQL91uPbEtZw+qCD0EfV2JtJnfp/ti13Qzl6GFF3pUV0xdQD9UkECdUGb++L3kc8K7LXpsNZolSDPKS6zsd/qv7Y57msuyqo8ssI21dvc7fGC/BvFTSzRpEPpqCwkABgIUXOx2i8mMV+M6e19gi6yGcd4PRq1appjlLqwghCHUXK3B0tGqehB63wm4dxynmHFIhRSQiNQhmgOIP9RkwWnYD2N2ydUebSQoWFTVIkROkMq3HfUZ9sIOFU6dImo9JeYspJUEalJXqBAg7AdepECsof+iR0RlcDnXFaHlMwClASGSQQQpkgg+3fFh/w+8NtU11nJVW5NRHUkEsJtYDvh5xjw1QzfMn8pjtCGGAAsRYRYwRbtM4lzWcXK0QlPmKAKoadgRJnsJU9L/lVQp5BLUuOCj+OeHqjpTR9ZWVYgRtfVAJj6j7Rit0lCyu8m364ufiTNO6VHAQFidVpaIggOIBBuw62vfFTyNE1HAF9IJjaQIH/AHPTAlGmPB3Elq17hSdlMyQBPsbGwjDDLcJXQGJABBgqPW57R+xgRsgnmqpOqwE97m8Tt0w0djA0g6FUE9yZmZIsBYflgcjP0QcS455aeWgBuATsDAEAQehPXClqzb6j5pOwGw3sR1sLRg48KapWVW5VjUYjtPt6ekbYd1sqNIGrUew3FrCQPz6/qKs1pMr9LL5kgFVsQItP9sZiw0qLQNQafSI/PGYIu4p+ez7uRqYnlHuO1xE8vXscR0RCyNyY3HUHp3/TEWuCD+uDa6amLC95j7ztEDr9sKlQ5q+T2E9v7/2wy4bSNMgdQ0i0wYjb4HxgM2Cgn7+s+uDOEZo+aBMauXVEmCYvcdMM0mmI0MfFmeFOklJWBZl/mR+EsdUQANxA29MU4L3w08V5kNmGgAAXsIPNe4PYQI6RhSGjElwaPBsKeLP4Wy19ZEjaP31xVwR646P4a8OHyyjVAhNNWg2ILE9yNoi0YnqOkaToHbPsrNFgd/y/OABhhSzZKywJIkjckGJkdBab7XtsMCUuCHzai+Z9JEAk2lAT9IImSREwIxp/LRm/nLAFwFN4O5vAva57ex55RTFwScaDVgqlRUWGOuAArGRIk2WSLkCbnCIeC2Q6qz6aQElrAdSQsyY7cpm9ovhhRzygGoFcgnVqqSFi5mEAMdd45okG4rHGuMtWqO0khiJnqR1HYYtpprHQyHy8cymWEUaRqsNnZtMwTMxz6fQaJAviJvELV0OthTAtopgKCCRMDaYJkkH5xXslS1HU1wN5Jv8AOH/CuGU6qsBqXTBKzIN94n4n1xVtJZA1WR3wfIUQeVYBPKzNzEmDuJ2HtcYd0dGo6mYRsLgdpvuN+4wPwLJeXTDOtOCbHYqNRFyOUn2xJxTN03IBUFjtINxbuvrsMcd3I5ryQ/wq6mqLK8oi+5k3jv1n1xvWTkBtImwO35f2wmzeZIcChp1AX2AgTI5iBvFgPth9kaAKoa31LDQTN4O3T/rGnaywTwc5fiPlsQNJGq8ariL72/K/tgmlxcoQTOlocAGATOzae18WnjXhzL1R5hbyzGygQR0Xcc0/e/wDkqGTosqnzKl+VnjTMXhR63vPfFozjJcFVNNcB/BAczNWXUA7fhnpaeb2jGVPD5NQVFzOkgzcECRtBWesfbE2jMmszMGNFrro6GYA6W6mMV3xHxKpTqeWXkG5AsARbud/cjCK28E1bdI6VkeLVJFV9IfSJ09SLGOwY3vtexwC/Av5dSm5IZmaoREQGJZZknuu0bYS+DvEtIVEUKBrAVyZkMGBDGbXNp394xaMznw5qMp02Hxy9ew2/S2PSjLfFNhVrAJw6s2gqxk/SDFxbcE72uJ7D3xV/FAirTSWJ0i8SSABPS/4vnDetx9BOgmoVhUpqh+tzGpzF5HyAD3wFXyy5ipUDKQ2oKkRPT8I2Jg37e2A3eCi/HLETUwWqSINNICySDcdJ7SZ2vthdwhWp1HYrygFRbcfsYfZzLsa7U9gQ5JEAwEJi3r95wopKCxNlUg6ibid9ovheSkcoPy4Zl1RMwQOk9QJF5/LAFDib0WZbAMADqEidQaCJ2sLYkzfEC3KsgJIBvbrHYC+J6HDRVQapZx9Rm0H0tEQRPtgteBuFkb5HKQAyepY9CSJJ9rW7YJK06Gp6hUsACb/ANQ2tI2ixwjyDV3aoxg0wRAmRtYQCJA9rnEmZrVqxBdRp+kBYFpgW9+4/PGvAjjnLJj4xpDoB6aQf7/OMwCPCdM//Mcelv8A+8ZgbpeDVEUVeBswXygasmIVbm+kW3N+3cYjagyHS4K6jEMI2EXtMTaO4OD+EeKmRKgVaagkRZjoHXTeQZvY2gwBOHSeJE5V0rUMkleZgYMLqN5P4iQRyn6jMCO+S9g3SXRVs4ohb3BgRERe2284jyeaKaiN4N4B/UHqB9sOc/4qcgmrTUFlCqtzKGCTqJ222HpOE+WrAqxEwA1z307xbrh4u+SidrIv4jX11GfoxMe2w/LAwGPWa2MwDHq74cJxiqWFz0Bie4YW+Nh/354X4cKtXmph1WCwkjcgTY3gSYxcs3wDLGooWKZJCxJgAI5DEzIYm2IznFOmC66KZ/m9QABSQJJjcRcGZ+d9ukYgr12Y6mJk7T1i3YAieuLpR8GLUZpeAtYjWrTYaJW6kEmd53MxgXimSTLmkGYigsDTpBZiSxlgQAY1ETOx9gTvV0bcroreTloHci20k7bb339xjarwgsGYhVKxyqPT069f7YdZ7gPlOKlNlZWQMApgqdxBJ+mJIPuLWJm4VxBXUM6qlSmRpCyCSCBfoTMmTJtvIGA5VwK5rlB3gDwQ1V6v8RTfQKLaRpZQKjFdN7XiTiv8Op1KdYhVnTckEBhB3W8GDFr7Yva+M66gIKiioYOlgApUE3JK6iYgxYdI3woo+EiztVGYQMQxDBQsud7XAF7f2w0tSLVC/ZjI2yFWsqSWDMQCNQtHe3Umf3ExLnyRIC2+phLXUbcwEGesfbfGZrL1RIapr0g3NyDsGMNG3QDGB5U01dDFnZVKiZ1WIAtEH7Y5ox3ZRFUA5qnTJdtJmFjUJjlHv1j/AJxEOIgoYZWYR9NgJGrre22COIU6TKw3OqbW1ECBcbgCb3sd8VivmGBPOFWfoDjtEkk+32xXbY+3cT5/MmzSYkeokTETGIG4iVAeLQItaR3t2JwK3El0k6JiwEsR23m1vi+C+B8apKVR1AF5I1WG95P3t+Zw21xXBWqXBbeE0XfSW5VKg2JEiN/e+2Pc46KT5nOIIVWCtFvquPiN741z/FqVPSquFt1kmItB3AtEeuBMoyswKEgtuahEXgSoIIPb5xz55o5UpctCngZD1hTHlUvMqfXcLaTIUA8vYXvEYveYo/yho1agkwYvp18xsCCxHXppPXFCfihDq5RJUkKSCTACgQCTEHsOnpg+l4hY1SwUqQm0zMdfQbzuQPnHRpSan6LtN9Fm4YsUQ1FxUrNGrTAIG0gyeYCRE+mNn4ZTpMzNUKEzadVRjp3JBIANyR2Mdscr/jHSQjsswTpMX72+2J8nnKmoVNTMZkySZ9De4OOncU+s6i+U8ygwAktTIDkDUpIGlT6yd5++OX5XKM1SJMDeT06iO/xjpuRzZekSSAppwR3JX8N5jp8dMUikp8wj6WYgt6bWnvtP9oOGoXTdWBU8oEqMJAWZJi8DdD0B7/sYb8PMsWMMCbXvf1O9v7YX5niiMalNl1E21Hl0kHvcm0XxvlKyrUGp4gdPwlgO8dNv+MaLopLKAuJUqhZlLQqSQVPQmNpjfC+g/MSSV07XgmNpw4zgStXjWSrKbg3JBB6jaLffGjvRZzpUb2B2UenTA2hs9SqSJJpSe9OT+oxmJaDJpH/l+Db9cZg7BXL0VvItpVyTAIA2BvPY4iWu06tRBERczaAI9v7YjSkSwUAkkwBFz7Ydr4WqLSZyyArYrMxY7kDSD6TP2xOhhb/Hy3OoYdjI7XsRB9sE5vi6NT0inpeNJYMIgR0Cjpa564XAWNjOPKg2wKMaTj3VjBT9vuMeFcGgDLgfFRQcsdW0cpg+17ae4xc8txylmFptpYMtWmDHrOwkzsTfuI2xzk4fUuHFqI8rnkAsZAKNP0vOy9QZj1vAjPTjLLA12XHh9Gn5T1SKp1VGaTqC6fMKhuWVFivrefeueLeP+awphVhCdu/WJHsPjC+p4grCgaR5FlYsQQFGw7dz3wtr1wxJJJJO5/U+u+BHTp2LtzbGmd455nlyGgKAROr6bTLdTHxg/g2SpVpBqPRYsNJA5XJncagZ2uNr4rb17Ab2/YuN8bJmWBBU+vp9tsM44pGccYL7luAAF3euNLACYuoJggRYcvY/GDq1WnSQBSg3MvJ2Ei+kg/Mm/WMVTh3G9KCmSVUySAJMEC5JhYt+QxrxLilNXGlg6oBokajJN9RAUHTBI919cQUJN0yW1t5GlbxUykFZ6l+QgE7SJ9JEwIn0xZOH5hczor1BqohiagBCWBLEMUgkGeu2wtih5XNvWeowqFJHMx7RLR6nSBuBthh4czK0Nc1Z1G0rsRJ1c3UxE233mRiqqA21Isz5nK1aXI7qFaoKgKLC+bUdl8srcmIEN29IwjOToFfKTWzbEFTra5uB29BtgwcYp1QyBn1KL6zKNHSIj8PT0PfA2T4mtEKXVSZnSCTAbVJSxJHpPf1BrD5CjygSV8Bf/wAEJTp0VAqs9b6kgrAaLL1JiQQfti2cP8K5SmaaLSpozBCVrFHJYA3GtpAiWMDpsLDCrh3ilXpABj+Ie4EzpkEgHe298W3M5gUcvTrNUp1NQ1CBzCRvJJH1auWBi0dWM8JE232yPiPhXI5qstOjSRqjXao0sIBE2DgAwrAGCPfFc8W+EKGSYimYDi4YtoURzBQgAB2ubyRAHU2r4kbM1aVKnW/h0RJdkGkswPSFIjaZHUmemGTZmiqVDrp5p2Qw9QAf+MEMAs8qgxc9ZubRpQ9D7zmuV4Ma7/yNTnSRGg2i50k2YwPgE79bPV4WFyROYSnTrCnoVQvNdiASyMbqAsKAJOqfxYuPhEZWplleolAVHqVKjkGGlajqCG1A/h9QcFZ7xOlN2AoGqaZJDKwdlUr2gkTqKyJtv2xJ6SZRTo+e+MZU03hlKMPqXbSd49oIjAyVO0zjof8AibozLJXp0tBIRHERcpKtsI2ZY9B3xzhqBUmekyPbGaa5LRlas6Jk80UoSo896kaoAAFMBZW4uZgfpuSKjx7OFH/l6l7zZp3JjpciL7fOCeA8V0U2Uf8AkNkJkiZ2gdbn022xLnOFvmKGoT5iySh1SwkiVncrpv6AdsPeBKplcavrQk/XFyfxD1nriwU8kGpyQPoUfdR/xfCPgLqKw17XG03NgAO+G+Yz556YU8pkkGeXbvA6fl2wY+QvLogTgFSjpqllK8wgHm2uO2JUamVOm5PeJHqLyT98DcN4s1Go1yFIhxub9RPsB64kzdcM+pW1MQCW6DvYbe2CmjJOxqtKmBBliOsf7Lj3EP8AG5VbO1QNAnSsiSJsTv74zD2hb/f+f7NaCUErEaTpZgruLRYnSCfpBMAkG8Hbc26lmqTIBT8vRERbTBvpXTJPuB7naV2RoBqtWmtDzw0JVqwBTkrskH5Atp7jCzOcMzVWscvTHlU6WlC9wpC/iJ/ETEx3HSLRUcUZmufo5NdVNWDMXBZFVzLTA5zsL7Dece5fgtCuJYJSo05LFCpfvpnrbcnaesQD3z+Sypujs6lR5jAEsxW7G5Np7W6YSZjLUsyhGWJNViSSxVBBliIAAk9hb9cNto24rfEqVIOTRZjTm2sQw94tgPFu4jwdMplGVqqmtViUG40kHTt3kzsfi9RwslQU7MwZwrPClUBZQ69RJBH+pSCIYdDgQLiRaWAlYSw5zhIqjzkctTmBZ5EQWDTJgTuJH6YruYpwxHr74c8D4w2XDDSHRiDBLDmXYypEid1Mgxt1w7zXhJMxSp1qDJzaQ+nUSrmZUrH1W6bz13xtjQG0il0nAmQPn+2NQ5wfnuA1aX1rG8A2bvdTcGCDfAn8MdOqDpmJgxO8TtP+2NQTSox6+m235YJ4XlPMqKsAybjUFt3k4FWmSYAk9h/bGy0WgkAwNzG3S+A0YtZWlRpk02eTykgjTIAPY73t1/RA7s5PP9IsWJBgbD4HQYHr5gwF0gR16n53jEAE4SMaBQdT4i92ME2u1zYRYnpt17YIp8ZZhpY2iFJ3WeoOFlSiVMGO9iD+mNY7YbajUWDPZ0mlSQNUK0xpBCwJk7NPaO+H3hmhmM1QCUwSoc9d7XA7kSCfSO+KRWJ0qLQBsJ69/X2w08Ncaq5aqrrMA7dPsemG01TFlG0WwcBro87GbH2xmT8NBKyM7LVWA1WmlSCRf8ZEAkyII6WNxixjxv5mXK+XoYGS2k1L/wCojpvuO2A8vw4slQ1KDVC7SrEmmy0z9UaVJgxAJEQfQzeTXZFNo6BxHwNls1RVst/IqEKwQPp02FisNEdhF8VnO+COLZcfyalNhJJK1NJYk7lXEE7Yl4ABSQgUA0mE8yo0gW/pgSSRe3YDfBtbN5mQtOm6oBLBnLgmezj+/tiatcAcu6KdX4JxBjXXNUKhDUCdZ/rpxUXTHaCsAbHHPK67G3b1m/x+xj6Mymbzjro8qZ3BEgi/WYAm2+6+88V8UcE8mvmDuBUnTG2qXG3SDB9fyW9xfSkViYBMSenx0/TDpM3WdAy/VTBm/MQ088TJNyDA2AwFXytRUVmQhCZBI33MSfkx/wB4uNfhdPyPMoTq0KNanlWAouCLEm0zv740fI82kUFqY1FoIPVYiCRbfpPTE+XUsHAEOAFIH4xOxA9hiV8walRSZ1G7aRH0yT9gPywH5mkiovU3E3F7YPAxH/ElSV6dn77fHXFhyfCESuvPdwkLIDKzx9R2Gmx+cVrN1Q7MwESZHz+5xqrde2FsxeOM+HKyV3SpTGtTBsOwjbpEYzBfC/8AGfMUqKU2p06hQRqe7EDaT6CB8YzB3egUOuA588KyzNnUWfpRaYB16Z+sj8R1KSbEBRNzgTiPjLJ5lWUo9StVgaVYpTUbwL2F+Zrkxh1m+CZTNSo4mHYx/wCZGiP6QTZVkCw2jFOzvh6hTYgaG0kglQYPfnAA2kdeu2D9hNeyn8cytNKh8ur5kkzZuX0JO/8AxjOG51qFyGUEEgixPSxI/P0xYaeTpUnJFKlqBlYJc+mkO946k9YtuMMuL5/MZtaSVmDKksFYAyW6kyS0bbi3TCfYlkesZOfZiuXMszMT1Jn9cQ4v1PwzTJ1FaYPs0G/YtH2w2yX+GbZlZUKizd40r7LMyfg/GApbngG5HLleMSCqR84v+f8A8Ha6z5VSlUj/AFhbf/fF8J8z/hxm6dMuwpaQCbVabGBckBWPTFVuQN0SrioRgvhvGXoVA6bj998N8x/h9nUotXegwpqJJJXUB/Vp1ao+MVth841tBwzoD+OqdZAlNFy9Z1AdlspblAK2kGBBi/brhZxermK8UnrNVVTIUH8R3JnrE3xUdOC8nxBk2229R7HCytmSSGVHL1qbg8yaCGVlOllnbSxggQTYHDbh+canTrKhKecuiop0kMvqCt23v3k4F4flqtUg6tI7yBFukDfDipweLg1L9GufftPxiduxZTisMWUMsqKVFOwudSzO1/qN9xAxrQyoBDLSAjcdwTseYGPzw4ocOIUdVPQsZt1Me/64kPB0kQsGOk2tvBscLlMT7UO+C8UypXTXyFKot7oqPU9CCEU+l5OLFxKhw45UVqNGmKh0jyyArDVAsEF/0+cUL/I0UgMd76iTO/5YKfhg0gsHEEaWDMBYzi0ZvsnJp4Ha+EBVWBRKNq5TAWnptZtQBBHe4iffG1LwRQVNVarThZ0qW1ReSIWSokE7b4iz3HczVTS+adliCsxbs2gLPzgLJUmYQHg9mP2km8fYYNq8LIjl4GdbN0PK0fwykCwIdwWJ2J09/tv3xefBXEgQyKjFFtqYjlCiAmwsI2M7ntjnTUNViAI7N99zB+MEZbiD0VZUqOupQCdiQZkC+3x1xtzeGaMi/wDFPH9LLq5rUalGPpJQlS0SJK2n5v3wHT/xNpL5bVCpSrYEA3PWCbEDr+vQp+H+LmekKeYCuFsXakrHTsNVwTF7gfGIM/k8u7j/ANYiofpUU3IWewIIXYHvbpg0i32FmzP+IGWqwtKoQTsYECRvJYDrubY5l4k4YKmaSpTYAvqUw06mW4ZptzKVkbmTi0UfDeRpKHRmqc8BU0rBUTJDqZBjr7X2xX+M0qdAtMmHV1BaW+mDBgbEySReB74SmmZTyR/whamVcDyiXJF51Ekz2AsIjGU6LUkL030hiB9IKlVAGiOxhj+7sH0aRobSAu02uFBMn57YEzCOwVVIGlhJPaAWbbbY++/XHSo0I32c743TjMM5RtM3mVkGR02Nj8g4Gp5PWWNIwLkBrEgCdh1xY/EWTqLmQWGulUcgL3kxbsb29ROE1KkaNWFJGk2/quCLg2n0xDadUXYlrU4ix2v+/bGoOHecUVRKjUbzaCfTe5H9sKMzQNMwfcdiD1H6YVqhiAsce4zGYBjt38FRqMKaCTDG0kgXBJifz74J47w/KU6A00q9lCxAVSw/9x/q7fbHYKGTRBCKqj0AH6YqedymVpBxFZryUJcLJ6mYnqd8Uiovo5nHajnuRGQen5po1ATBLMCIbtygjcG5jfDLhvBsvWTzda0aVwWL6nc/6QTIaY9PQ4H4lnYcI1NfKDCF6EQLEi+0b7QBtvlKjRdWZaaFaY3YQwtyqfLPMOt5j4vTbF9Ekx5kvCWRptrNN6rD/wCo+oTaxVYUm/UGJwyfNroIaIvpW2kSLAR9gBii1s6FYmlXakzWKuNaREhVi8EgxJNrzgzJ8Uq6gxNCpoBIUErEx6STeem2Kx2rozbfY44pxvLUKqo6l69UQKaAu5BMQF2AgdYwXxbhjZrLNSVHpawEBYAABhB+kwRF4mMLcjxCczUrVUy9ApTBeqSHYjmhKXUcoO4+CSMC8f8A8V2Rh5WWrNSmA8FPM2mJUwLe98BzG2m3FOFjLcJrZdZVlpy3MGdrjWO0RaQOnfHFKXCHf6FYnt3kTh8uUzWczJq1CyhyQQTBgzyX2HQ/3nHQaPhCnT0hEV5Anaduk2PXA2780Bz+s43V4fUQwylfcY1XLtO2O2VvCNJ15VJPWBt6fOEme/w5gagY9CD/AL431AXyPJzehVZb6iMNMr4mZY1Xja3+2Cs94dZTAU27bbYU5vhhQSbDGcB1OMiy5HjdOp9RE7jt67Xw3SurkKnN20mbf7gY5uiEkATOGeV401Ei8wbgHse4xJxwB6XgvObVxTgJIsPpuD22wNlcxpGk7xae57CNxGFy+NNYhnYSBuZFrAH2wUOLow1IS5EAxH/EYk14EUXwyxcIy2XKOaxPMCVZVLaDEcy7G46/pgLMlBUmCOxCi8DcC1vv1ucA8IztUpp1DSGZhaGmIjm3/vgwUXddRPKrBTAIO3W2nf1ws5RiqBVM0p5jSQKutlm6ry3ixna298WLLVspTDQZYDTorcykMRBRlgg3AxW8wea1xte5nrNxqtbDHI8O8zUBKQRuCDIE/Sx+oCW3wFqVkNBtbLJWUaKiLBM09Woz2BKg27R798ZlOEKpAq1KSKV6m8QTddxtvHziDMcKQAMVUIRdoIZmvNwYJMRBvawwLU4jRIbkCtEbtI0iNRBUemxJAPXGhqrUZsVhDDM53LKJpUH5urPqBj+nSNjbe+AfEGbV6YhY1aVJuOZBINyRsYCiCfbaTIZrJVKQmpzjdYZQdu6wevXcfON+J8KR6JiqoB1NTXTDEmwDGesbid5wdSoVJsaH6slJfNkAJTY6BIqconchgZ6MNMfY7TiWpnDTXUoa0aU2I1dezDa3vginmDdU06wQCWgCSSBqmI6fOJBwkkNrnUZBliyqYEn1Bi5BG046I2yzaXJplc+ucpvTZdDKywpE3iGM7i9/TrIGK5xfLNTfmOm3zHYx16/N8Xfh3AqNGjUdoNWmhYPcGZ2gG63g9xjn/iN/5m52Bg3Nx67++F45GhzjggqVeYlGABvExfr9R674gr1gVMgMTO+6mRcfbDPL00rZSqAqipSC1AQIJQQrj41A/GEuUqieb774nduivQNfHuD2ogmbfbGYFMNH2dhHxdQZkTCnf2x7jMPDk5df9JU+O0VDPCgWbYDvii5SzwLc029seYzHUuUcZY83SBRyQCQKe4nffAfkKKdlA5DsB3OMxmGnyFcg/CKKs1LUAZImRM8rm8+sYv8AxykoyhIAB1LcDvvj3GYlHoo+yn5VirEix1bix+tsWbh4kXvIP6nGYzFznY5yH0ffG6ICyyAd/wBDjzGYj5GXRSeNCP4iLRTWI/8AeBjknE3J3JPMd/8A24zGYcbR5/nsV5Q2c9dO/wB8C1sZjMSfB2vk3q7D4xLkqhD2JF+mMxmNLkKOiR/6dfZsbZZz5lISYJMjoeUbjGYzHGuznl0WPiGTQVFhEH8ykLKNidttsFcRpiXsP/Ep26k7+/rjMZjzW8omgXxSdOVWLcvS3RP9z98c8z9Ziolib9T64zGYv8fiRfR4LTwSgppNyj6VOw3tf3xtxm2RVhZjEsNzznc79T98ZjMP/iBclcqVCWpySZCkz15t/wAziRcw2k8zWJAueipjMZj0oDm2arMaVSWJ+vcz0OKz4pclUJJJ1bm/TGYzGn2bT6AeB1SC8EiUqAwYkGm1j6YVjrjMZiB0GzVT3P3xmMxmLC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3" name="AutoShape 14" descr="data:image/jpeg;base64,/9j/4AAQSkZJRgABAQAAAQABAAD/2wCEAAkGBhQSERUUExQVFRQWFxgaGBcYGRwaGhkbGxgYGhwYGB8YHCYhIBojHBoYHy8iJCcpLCwsGyAxNTAqNScrLCkBCQoKDgwOGg8PGiwlHyQsLCwsLCwsLCwsLCwsLCwsLCwsLCwsLCwsLCwsLCwsLCwsLCwsLCwsLCwsLCwsLCwsLP/AABEIAMIBAwMBIgACEQEDEQH/xAAcAAACAgMBAQAAAAAAAAAAAAAEBQMGAAIHAQj/xAA/EAACAQIEBAUCBAQGAQIHAAABAhEDIQAEEjEFIkFRBhNhcYEykUKhsfAUI1LBBxVi0eHxMyRyFkNTgpKy0v/EABoBAAMBAQEBAAAAAAAAAAAAAAECAwAEBQb/xAAqEQACAgEEAgIBAwUBAAAAAAAAAQIRIQMSMUFRYQQTIjJx8AUUQoGxI//aAAwDAQACEQMRAD8A6uuXDemPVy0ixxpTkbY31Y7XZ88nHtEb0SMaQcFq2NXAm2MpAcVygaDjIOCWAxHowykK0QxjWMT6ceaMGxWQnGHEhTGlSFEnYYNi0aXxq04Wp4oolmUkqynY9R3EYU8Z8XGnUAQcoF56yLER2wXJRywqEpcFjJONTiiU/FL1VI1sCDYgXiekb9cQZnijMoBqSAbQb/piU/l6cHRaPxZvkvzvG5A+cak+uKB/mbmCdTtG25An06Y3fPMVChip7Xj2I6iCemJP+oRj0N/ZuuSzce4o1KkGp6WbWFgz62t8e04Gz3HhzKlzFiD1/wBvXFWbWBGq/wAmPbA9Kq2ptUzYQB73noIxHU/qEmnswUh8OKyw2nXzDtUZ2YL9KjuAPq/X9cLUSqrs3mD/AEi8x+979Mb08zJbTqJWLT32j1xNVSSC6zaJxxrW1LtvJ1/XFdEdXMaRqdoiL9p9ftibK1YlZ5SJkk41zGUBF05SN+0bQJ9Ma/wumTfUbASZIAEn4tjR15LugbF2iDiHFRREs5AchVBFhAuTM4C8N8dqh3GpmDEaQLgXN52A2/YxHxTICsjIZDTIPr6z06Y34RwlqVFgzanZvwwTpAiL/O2KxnKCuLyM9ODjTHeYYuxJjzFG/T7/AL3xBmaqZVfMK6i8CBtT2k7iTEe8gWviPhruzERAEXIMQLn1/wCxiDOQqOjNqGvUGc76tD/F5A7bYnGU5alSl7KaOnFWQ0azOoRGBqOks1QEqqxE8vXeFEkTfrhPxSvToVyykM5gL0AIVQzkRy3FuuD8gjZWg1VY86sqDmICqLD8W5Mntta2KvxLK6qwDFjtcCSSY7xH7tju99nSl0N+IcS8yihqO1QzJuTeTcT2mAP9sQVEJpCooJliRI0giCLn8Wx2Pc4ko0lWKWjVUayvcqggCFEb3ueuCF0VEamlPaApBIuPqOmbyb9u2M8hWOBbk8u+YKI9VtCkm45FWfq3v1vuYwRxbJnQWuaaRHQsg+gmDsZE4IynCq4dBpAEczH6hrlbD6jpDdBExhX4rqKazeWWamp0qx6gWuPiL9sLwNfgApIGE61X0LbXxmC6WaqFV00xEACLbCOmMwAZPqbKVdahtp6fsYnCYB4PnlqqSuq0Tqjf4wxx1Sw6PnkkyOMexjKtYKJYgD1xS/F/iQgoKeykNJYASCIP9/W+FcksvgKjfBc8DVeI01sWH3xRc14yqipywAYJiNuu5sMK89xYkmoR2iPW3TCT1ox9jx0ZM6f/ABqQTIgfntt98LczxNysqsQRIsSRP7+xxzfhXiJgWAZjYggc0T29RiWtxdyI5iRMXv1tgx+TCPKGfxpeS65jxCUQwdTTaR0O3zfbCTMeK6jIUY7zJ2MbRbCT+NJW+qT3vM/fADVTuEJ97fi2APa/3xz6nyHOTcMItD48Yr8shOZJENM6j06b7nGj0GqKJJ0jZtxMRjDVlVB5CWv/AKRsfkziGp4ip3AV6gi5VTtMyDYX9zM4EdOU8yZ0qCPctlDqCoUVQwkkG5M39YAmPUd8EJwGo5YrVQgdeYCSdtrW9Y3xHR4tXs6ZZzsQY26G0m9j9sDHjdYLzZZwA4+ne4EyIubiL74pHRih1FDDKcPqfTMmFBbab2g/0zvjXiOUGn+ZUYabSFJHtO/XvgJfEdJnC1NVMqRZgYi+8EwOaThvRzFOohH8txKifwwW1M0g9AIA/wBXpZH8aLBtoV5WiyyFrK/ad/mZ6YHzWfZbEhSTubBesH3++H9VkYqDTpqoYXVAo0gsADHxNvSbHC3N0wYhVYsQBsIEyzDYCF/5xCXxn5NVkFLN0yTpK64Fx9N+1+kfpiLN5llH1SbA9uu3r1jDMZSkA+jlRRILCS28AAXkxYC5kYT53hNRtOo0pJJaCWIX/UALGSBEgzO8ThY6DiZRNqHESw1BmWRYCwn1+cb0M8zyCQ0D5HW59cF5Xw9UFJa0QjjkFR6YJuByrMknoDeDj3KZYL+EfigC4ESS1pkW32m2E1IuraA0QVq6xpYT3jce0dseZf6WYaRflAn7X64jXNjUxckxEgiDF7+txHpGPaiatLKWC99NvX43GArlgFNm2WzJIZYiRGxkC2EuZ4mGoVAvKIserAK87b2P/eBvEvFmBNNiTAsy2bVywGtYRcjqY+GeQyFIZdRUYIGIAH4iRdRt1Eb+u9sdGlp1+XktCO1WxXxDW9GmrmBTSibTqgs24+N/QYG4TmAE1giY0wYkwZG3p09MWvi1MCyLJKsWudUc8MDtE2tYz62pWUoL+GWA2tc37XifnYY6uysaaGFXiMKdNIkhRBNrk7EDc2n5xJlOOLSUUqlMHSCWIJEt1UgESL6YmDGJqdWmdXLDU1JcGd5GmmATFySfWMKstRNwRd1JJOowTsDA2t2O4xrdhSVDfL+KgdcJoqlFVdImJbqQJmI2/pAAwty2SBYnSNKgbtN7yzTbebbX+62rQPm6QQCCWY9JXaw2HQffGUuMMqkW3j43/XtgX5DVcE7MQTqqaDJOm1pM9sZgJ+KX+lf/AMQcZhLGPoPwX4my9St5SI9N2TUNRGkwBKj2v+vXHnibx61KoVpRpA3gEk7WvtY9L45PwTOQ45rwSYO215MHriPjHHJbmY79Og22wXr7v3PJ/t6ltXBbOI+PP5bI1RmWTAt9W4k7/wDfTFcocSNdpVysSIY61MdovvG5xXOMV6clUG0cxJBJi5ImCfUYX5V2WCrQxNhBn/rAatZOqOioouxRxqIrXOksR0A3Fzft8bDG9LKVnaNS6erEk/I36CdsKKXmvQ0FWUiZJ5RF4P67dsNMswpU1LtqYgC11Ajrb098QblmhWmj0aKLEwBIs1pa974IpZsuCwII9Dv07Da33xPl82qrrJgabBjbboTfEeXzpqAsFAAIUCwCgXLSfw7yel8LGcnisguybhteqxKxtAECTtcDtjOIcTSiod5ZwxFOZUBhpP8AQdTXO9haxvgLiucqLRcKVSjIRmEAuSJKr2UT0ud8VTMZsPpWCqjYj6jO9+m2KKD5ZWGnbtlpyfGaNQ1HzNbWdXKoEAqDY6FAtcm4k/fBNTxogpeXTpuNIABMKLbd/t6Yp1PIrIuQs3PT8sb1sqZ5HBFhB/5xZT2qkW+uPZa6HjZgq6aStcyfMP58uPB4xOoa6ZHNJghu3tiqVa5p/Uq+hB3+MYc0W+lGJiY3NtzbbG+2RvriXF85SrNMg6iCQwvYR133O2JaHAVLHy18t2IIYH6bzJHaJt7YoyZ8s2llMmwgX/M/nhtk+J18u+kGZK2eDtB5TM9bxh1qq/yJyhXDG+Z4tVy7NTqjWvmc1RNiA1wwiIthhn+Mqi5cpHkVC5qEAGTuqtIOkXsB67G2FrZnzeaCCWLMO0jaQI7/AO2CeI+HhVogU4UykxYMZIuJgHmiY2wZwWosCJpPIVluJ0qqtKuiKQZYGdO4gz2M7ybd8SPmKbJrNQFXZtLCYIDHn0xMSNzsI73R/wACSw18pkB0Zit40Ag7aYWASCL7dC/yuWFOl5tOko0RSCutwzOQx1LYclSx0yYBsDhFFrDHqITxbiBFSi11y9Ne4IJUFwZBv9M3udIFt8CvmXYLVUAoyKn1MwDKGMAiwF0E9wbWuS/DWQaXmpfWkOdChSpYquk64k87WJ6HA2UooiVhC6dVPQexZryoDSDG0gSPaJzVPcGLXBmR4bUpZes9UjWP5gVRqZVb6FOmdIM2E/iBg9COI8MD0aIRXVFVNVgAAE6sJaZLEzAtvhP4izdRazeYQ1OtPPDK02LTLwCTbrt1x5Vzoql0eoqmsvM5VnNMAkClThrkjdo20iTeUcpOqGpFZzfAK1au2gAhmn6gBeLATMidheMX7LcKy5pBKiBiOVVViQFVS19Ny/L9464DyfACjK9FwxXSddUMFBmCQImfY+8Ygz3HaeTZ0BLOpgRZWvZh/oiTPW1sdK/HkDd8APG8+V1lH06LKqwYkabsTLQGkDoRuZwqy1ACjTOxLAEyJJmx32Aj8++IuPKTosAz6mIBJ5T9Mg7Hc/P2WPTKsCdWrcD2G/sNgcaxlHAzrVQCSqDzBJu06m6mxmBFvc3HUfhGcPnA6VkiCpt67np7+uPaNNkhmEGGgabxGlQLWA6RfHmSaKcwCxAIF5Au2/rA26YHY/VCzilJi5bVJN29LwAJ3ERgCpSKmCIPUYO4nnleoGWByjUQN23Myb+/zhsuWR0YMArgSTJN4BlYkd5v74WrA2VqT64zBT5JgYAn1xmEGpls8p6a6Qkm0kD1iOUx6RgT/LFqVBLFSDzKR+ne+JKOcqTBaJBgweo2BH73wflcsivLwTYiRMSfWb+uONTccs5nggzvhRGE6iDc9Jb5j9cJM1lkpOG5hpaR1gA8s9L4ujrbl2I6m89IN8Q5XJMqk1D5mvem30LB9SRGx2H54eOs0reSanXJrw/iJ8gVC3KZktfUZ632G3xiHNVg0agL3LAaYvYGBc+5wxGaWBTKqVA2FhHtJtH9sBIyVbUyd43/AP2GEjN3dC3mwXOZR6pFMQKcgTawHUW7X/tiHiucULoVgKCGCBY1Cswo7gEb9T7Yb1qYpo1LWAY1VWgciARM/wBRkAex7Xp9WqtaprMrTFqa7WGxPqf1x3QSjG/JeCshz+eepzOLTygGy7SbdSIk4EYuDefm8e2DKrSC0npEY1y2SP4p7+ke4NxgNnRVGgBj8RJvExIxJk+H1C+kAknZZsJ2LE2GGPDuGrUYIlhHM3b29fT7+tr4bQo020002EsSZJP9Unr6DocQnq7cLknPUUeOStN4Vq+X12k2gAxseov/ANYO4VwqrTohQrSxJNyAOl+x2xZWzm0QST0O2/eBjfVPT37n0GOb7ZPDOWWq3yJeIeGkCqy6lrKDBF5t9LXv2BEH9MK+HcKqlv5h1Ab23noI/Oe2LNxHJVTpIMC1gOhG9/398S0qRCyZJmBMAH1HWD64ym0uQKboFyuTSnT0qdzqPr2EQDMW64LXN6qgTlhdGokRIUkgbddsblLjcmPSB+/30xpRp6YmdZO8+s/OG0td6btC2D8Y4d/FVAuojy7LvvpH9/3vgnMZSpSYJV1CCPLqUyVWoQAwVu8NpkemCcpmE85QxCxHSIsbk9rxMwLYm8R8UIy5pmZ8wEdwZYgg+hx6+nKOrHchlJrAtbiQeqprNWNlDqBJcKuo6iDI1OIABG02xlfJAywoBEYhaNLzCajOQW6k25TuBMxJ2xCtHMeapPI1YBlqqLVJ06jHp2O3TBNXh1QO7vULBRqWVC82lyYIB/pudW3XE5JJFrJ63A3lZVWrMSBTNOaaxEFWpncrKgN/ST7ouM8YqVs1UNVKYcrykF5jZI1XixcARJa5jFiq8CLeVz1NcJVYKZBLAgKB0AjqbqSSbxitZngtQ5kKo16EQgypBAXl2sLggA9r2xCKi5Fk32SZGjU0gOxLkCKgYksvLZS52NzAA/DjPEPCEqGmSqq4YaypEFJHTe3rtfBfD+DZgVTUcIDAumynmkxAB3+5m8YYUKtGmrCFNRUkWjTIhhqjYCTc/GOiXFE+7KLxWprzDVFsgB0zbtygQPa+A+Ho9TUGeCVuJgxva2237GHmaAbWACWMgAiSp1ERBi5UE+knEacMpgFmYAgEMSIAjaIJmSLewxto25JA+WyoZlE8q8z1NwFAEsbXbpGFHHuMappqulQYttF7Y34pxUl9NJiaY7csjoTckfeMJ8xVJkkfV9jHvhZS8DJeQaMF5FTqU3MGSL2i+BcOeAcGNVtTEimN+5J20jqbH7e+EQQ+mJEspkzPObX2tjMW7LUdCBfKpmBcuAWJ6k37zjMUz4J7ionMMGGt4O4i+07zb/vB2XZHeR9RG7Efe8HCjK5hiupApIMGY/IbYny2Xc9CtzMLIvFr2jbfHnOAGh3nqlRfxBiNgsE+wA3/ACwRTzLeVzJDHcEHUPU3sv7OGvAfAmarBTToVVU7vUIVY9mMnpsDiwr/AIT5hASalC92Ysw77ysRf398CMG8US2vwc/qt5hIViGFiTEQf7W/PBWVHkBnb6TLGLyRJkX2EfH6seI8Jy+V+vM0qig8y0iXja+sgCOlpj88V7j3Hg9KmQoCASJmYU8qXtdr+oW25mkYvdTWBtti7xXxKWFIWY81a/4ulP2RQo95wiqZktAmB6fvbGlStrYsxlnJLE9yZOJFcAbAW3/2nHU3ZeMaR7UzfLA37/vbr98T5HItUMAnaXPZe9+vbENHL3UXLsdvfb564uWT4GaMAltUamIBg/cSdrA/riUppYNOW1G1NkpgU1W2noR0uS3c9cYMyeZl3B2JUWjse5xOcsWaJXSBF1BPSPbrb3x5UyYKxqhdwYAgxF4FxA2/LEMI5LVm9DMQmrZyL61JHXrHTcx6YZcFI062mTtcQZn56YAy2V8zSpZGAWNy2/Uf7HDwgLRADlgAeZo7RGw7e+OZiOiOrniSYMgX94A3PbC+gmt9nQEdiBbud5O/bGorjUOUkgSBsD8nDugHCiw+J97TvhH+PBqB6igSfz7/AHGFmezeldQFut439enTDPOUmIkG9yDe9tvzwn4mg8s61Zp2W+8H0/XFYUFLINk825ZiBK8u5BiN/iDhgucNWUqASAultQPLJs0DtsfjthVw+mAC3lt8PsRETHvew29cZWQDn8zSY33naxtIjHVp6myVoZrJ13K8KWrl0pudIVAVaLqT1HvtHa2KT4r4xXysDSX0gCooIA0yL2uZGxi23QjFl8J8WZ6aISC1NBMfiEWNu0x9jjOMcBbNSFGmroOhXtrUATPYEsdJ6Eepx26sYa0Ux4N9FS4HxZcxmHrKVu6qrR9IskuAO+kgGxuLTaHMcVR2qp5equW5X1aBSC1KjFmj8RvMn2JmMQ8Cejl6lFTqBbzEf+WCFEgKtx9YNye1sLePZQVq1XnVgWYKynlOkAixAI3aZ3JJxzpbZJIv7H+c8V06K6QTVIHMLreBcsRLD0WABgfLcXOcUh2AXXzqsqrwR+EdCSNyenXFIydQmKZAME3j3OHPhfjI/ijIAX8MCAIEE29ge2L7rZpQpYA6jlszWQEIA7GW6G5YCOk9uw3jC7jPEydKRb3iVnqB33wTximq16kSq1DrEmLFiQLfPxHXAv8AmLmdOgqsDTpBJFhckST82wbwagKk6auYQDPrA2/tiTN5MctzG0QZ23ifbDGjwwIFqkrBIIBWdIsRIHXr7e9oOKP5gkQQJIIMz3LDcYVqlkdOwHKcILNBJU2i0z7xtAxcOB0zSQgvKhCARYhyYkXJkXHvhNwKn/MLkyiiSegNju0d4wxq5gIurVzgyqjteDEx1tt1xo0LLwGv4gzAJCUcvpG2onV6zLi8z0x7hemcrAD+fRXuCpJnrJAiZx7ht0idev8ApTKNUgG/7+MNeH8arUCKlOoVYdVYg9LSNgcar4cZTFZvJtqgqxaNpAA2n1wRSWmqk01QsAZNRg34hsbLqgAwoJvviDopVlw/zviIqVKZr1z5e7eawHSTcjb3wrzXjGUcVa2Zrb6VdyyTH1aWaRB7/bCvi3jmpVRqYVfLcc0qJY6QJJF+kiewwtyVDUrVGInZVIks28mbQAZJONl84B+5bX4qqZWSB1Mt5btqI7aeWe3QD7VXjFeAEtJPmNfYsOVfgX92xZqvDV8pZJCqHDFvQ6426IgvO5GKNWrFmZj+Iz+ew9sMko8PkEcmERPX1x6D1HpiG09cHZDJmpUVRaSLzEevwJwG6yULZ4K4UsNmKvbSgiSbwTHTt336YtbshkEzJMmwtNr7iOl7/GBsrk1RNKaTYXAEKgNpvciep6DvjCgUQHBWfp2Jnf8AWPW8Y8mct07ITtgObliwXUT0KqZ+YF8DnKVXDAKWFt5BMHuY9BY4OrcYUEliB0vy7dRb2+Riu1PEjPUUI7Ko06SW02Bgzq5THofv07YJywRimx5TanSQU6hIc6diSZ3IMbi2DuIuUpQliQdrEn56fphC3FKWqmHaVJYiL8wgCR0uD8nDni1Q1BCGTpuGJmCNyoEiR6DGenkDi7QBwtXeraCFiZgxb+nr8d8WYTESPSxUC25BP/WFvDlopam6K3UEgnb0Jj7/APBtUQASBcbgn03xCa/LKM3kFrZq5k8oBP8AaO/Q7euAeIVaj6RTiQTJLHr0AA9MF5giDEbX2jcH527Yiq14EjSd95nY3A7e8YbC4MVTN5ytSeCCyHYie4J0/wDNzg3NyVlho1QBaW2m8C2GGVemxHmaGLbarQL91uPbEtZw+qCD0EfV2JtJnfp/ti13Qzl6GFF3pUV0xdQD9UkECdUGb++L3kc8K7LXpsNZolSDPKS6zsd/qv7Y57msuyqo8ssI21dvc7fGC/BvFTSzRpEPpqCwkABgIUXOx2i8mMV+M6e19gi6yGcd4PRq1appjlLqwghCHUXK3B0tGqehB63wm4dxynmHFIhRSQiNQhmgOIP9RkwWnYD2N2ydUebSQoWFTVIkROkMq3HfUZ9sIOFU6dImo9JeYspJUEalJXqBAg7AdepECsof+iR0RlcDnXFaHlMwClASGSQQQpkgg+3fFh/w+8NtU11nJVW5NRHUkEsJtYDvh5xjw1QzfMn8pjtCGGAAsRYRYwRbtM4lzWcXK0QlPmKAKoadgRJnsJU9L/lVQp5BLUuOCj+OeHqjpTR9ZWVYgRtfVAJj6j7Rit0lCyu8m364ufiTNO6VHAQFidVpaIggOIBBuw62vfFTyNE1HAF9IJjaQIH/AHPTAlGmPB3Elq17hSdlMyQBPsbGwjDDLcJXQGJABBgqPW57R+xgRsgnmqpOqwE97m8Tt0w0djA0g6FUE9yZmZIsBYflgcjP0QcS455aeWgBuATsDAEAQehPXClqzb6j5pOwGw3sR1sLRg48KapWVW5VjUYjtPt6ekbYd1sqNIGrUew3FrCQPz6/qKs1pMr9LL5kgFVsQItP9sZiw0qLQNQafSI/PGYIu4p+ez7uRqYnlHuO1xE8vXscR0RCyNyY3HUHp3/TEWuCD+uDa6amLC95j7ztEDr9sKlQ5q+T2E9v7/2wy4bSNMgdQ0i0wYjb4HxgM2Cgn7+s+uDOEZo+aBMauXVEmCYvcdMM0mmI0MfFmeFOklJWBZl/mR+EsdUQANxA29MU4L3w08V5kNmGgAAXsIPNe4PYQI6RhSGjElwaPBsKeLP4Wy19ZEjaP31xVwR646P4a8OHyyjVAhNNWg2ILE9yNoi0YnqOkaToHbPsrNFgd/y/OABhhSzZKywJIkjckGJkdBab7XtsMCUuCHzai+Z9JEAk2lAT9IImSREwIxp/LRm/nLAFwFN4O5vAva57ex55RTFwScaDVgqlRUWGOuAArGRIk2WSLkCbnCIeC2Q6qz6aQElrAdSQsyY7cpm9ovhhRzygGoFcgnVqqSFi5mEAMdd45okG4rHGuMtWqO0khiJnqR1HYYtpprHQyHy8cymWEUaRqsNnZtMwTMxz6fQaJAviJvELV0OthTAtopgKCCRMDaYJkkH5xXslS1HU1wN5Jv8AOH/CuGU6qsBqXTBKzIN94n4n1xVtJZA1WR3wfIUQeVYBPKzNzEmDuJ2HtcYd0dGo6mYRsLgdpvuN+4wPwLJeXTDOtOCbHYqNRFyOUn2xJxTN03IBUFjtINxbuvrsMcd3I5ryQ/wq6mqLK8oi+5k3jv1n1xvWTkBtImwO35f2wmzeZIcChp1AX2AgTI5iBvFgPth9kaAKoa31LDQTN4O3T/rGnaywTwc5fiPlsQNJGq8ariL72/K/tgmlxcoQTOlocAGATOzae18WnjXhzL1R5hbyzGygQR0Xcc0/e/wDkqGTosqnzKl+VnjTMXhR63vPfFozjJcFVNNcB/BAczNWXUA7fhnpaeb2jGVPD5NQVFzOkgzcECRtBWesfbE2jMmszMGNFrro6GYA6W6mMV3xHxKpTqeWXkG5AsARbud/cjCK28E1bdI6VkeLVJFV9IfSJ09SLGOwY3vtexwC/Av5dSm5IZmaoREQGJZZknuu0bYS+DvEtIVEUKBrAVyZkMGBDGbXNp394xaMznw5qMp02Hxy9ew2/S2PSjLfFNhVrAJw6s2gqxk/SDFxbcE72uJ7D3xV/FAirTSWJ0i8SSABPS/4vnDetx9BOgmoVhUpqh+tzGpzF5HyAD3wFXyy5ipUDKQ2oKkRPT8I2Jg37e2A3eCi/HLETUwWqSINNICySDcdJ7SZ2vthdwhWp1HYrygFRbcfsYfZzLsa7U9gQ5JEAwEJi3r95wopKCxNlUg6ibid9ovheSkcoPy4Zl1RMwQOk9QJF5/LAFDib0WZbAMADqEidQaCJ2sLYkzfEC3KsgJIBvbrHYC+J6HDRVQapZx9Rm0H0tEQRPtgteBuFkb5HKQAyepY9CSJJ9rW7YJK06Gp6hUsACb/ANQ2tI2ixwjyDV3aoxg0wRAmRtYQCJA9rnEmZrVqxBdRp+kBYFpgW9+4/PGvAjjnLJj4xpDoB6aQf7/OMwCPCdM//Mcelv8A+8ZgbpeDVEUVeBswXygasmIVbm+kW3N+3cYjagyHS4K6jEMI2EXtMTaO4OD+EeKmRKgVaagkRZjoHXTeQZvY2gwBOHSeJE5V0rUMkleZgYMLqN5P4iQRyn6jMCO+S9g3SXRVs4ohb3BgRERe2284jyeaKaiN4N4B/UHqB9sOc/4qcgmrTUFlCqtzKGCTqJ222HpOE+WrAqxEwA1z307xbrh4u+SidrIv4jX11GfoxMe2w/LAwGPWa2MwDHq74cJxiqWFz0Bie4YW+Nh/354X4cKtXmph1WCwkjcgTY3gSYxcs3wDLGooWKZJCxJgAI5DEzIYm2IznFOmC66KZ/m9QABSQJJjcRcGZ+d9ukYgr12Y6mJk7T1i3YAieuLpR8GLUZpeAtYjWrTYaJW6kEmd53MxgXimSTLmkGYigsDTpBZiSxlgQAY1ETOx9gTvV0bcroreTloHci20k7bb339xjarwgsGYhVKxyqPT069f7YdZ7gPlOKlNlZWQMApgqdxBJ+mJIPuLWJm4VxBXUM6qlSmRpCyCSCBfoTMmTJtvIGA5VwK5rlB3gDwQ1V6v8RTfQKLaRpZQKjFdN7XiTiv8Op1KdYhVnTckEBhB3W8GDFr7Yva+M66gIKiioYOlgApUE3JK6iYgxYdI3woo+EiztVGYQMQxDBQsud7XAF7f2w0tSLVC/ZjI2yFWsqSWDMQCNQtHe3Umf3ExLnyRIC2+phLXUbcwEGesfbfGZrL1RIapr0g3NyDsGMNG3QDGB5U01dDFnZVKiZ1WIAtEH7Y5ox3ZRFUA5qnTJdtJmFjUJjlHv1j/AJxEOIgoYZWYR9NgJGrre22COIU6TKw3OqbW1ECBcbgCb3sd8VivmGBPOFWfoDjtEkk+32xXbY+3cT5/MmzSYkeokTETGIG4iVAeLQItaR3t2JwK3El0k6JiwEsR23m1vi+C+B8apKVR1AF5I1WG95P3t+Zw21xXBWqXBbeE0XfSW5VKg2JEiN/e+2Pc46KT5nOIIVWCtFvquPiN741z/FqVPSquFt1kmItB3AtEeuBMoyswKEgtuahEXgSoIIPb5xz55o5UpctCngZD1hTHlUvMqfXcLaTIUA8vYXvEYveYo/yho1agkwYvp18xsCCxHXppPXFCfihDq5RJUkKSCTACgQCTEHsOnpg+l4hY1SwUqQm0zMdfQbzuQPnHRpSan6LtN9Fm4YsUQ1FxUrNGrTAIG0gyeYCRE+mNn4ZTpMzNUKEzadVRjp3JBIANyR2Mdscr/jHSQjsswTpMX72+2J8nnKmoVNTMZkySZ9De4OOncU+s6i+U8ygwAktTIDkDUpIGlT6yd5++OX5XKM1SJMDeT06iO/xjpuRzZekSSAppwR3JX8N5jp8dMUikp8wj6WYgt6bWnvtP9oOGoXTdWBU8oEqMJAWZJi8DdD0B7/sYb8PMsWMMCbXvf1O9v7YX5niiMalNl1E21Hl0kHvcm0XxvlKyrUGp4gdPwlgO8dNv+MaLopLKAuJUqhZlLQqSQVPQmNpjfC+g/MSSV07XgmNpw4zgStXjWSrKbg3JBB6jaLffGjvRZzpUb2B2UenTA2hs9SqSJJpSe9OT+oxmJaDJpH/l+Db9cZg7BXL0VvItpVyTAIA2BvPY4iWu06tRBERczaAI9v7YjSkSwUAkkwBFz7Ydr4WqLSZyyArYrMxY7kDSD6TP2xOhhb/Hy3OoYdjI7XsRB9sE5vi6NT0inpeNJYMIgR0Cjpa564XAWNjOPKg2wKMaTj3VjBT9vuMeFcGgDLgfFRQcsdW0cpg+17ae4xc8txylmFptpYMtWmDHrOwkzsTfuI2xzk4fUuHFqI8rnkAsZAKNP0vOy9QZj1vAjPTjLLA12XHh9Gn5T1SKp1VGaTqC6fMKhuWVFivrefeueLeP+awphVhCdu/WJHsPjC+p4grCgaR5FlYsQQFGw7dz3wtr1wxJJJJO5/U+u+BHTp2LtzbGmd455nlyGgKAROr6bTLdTHxg/g2SpVpBqPRYsNJA5XJncagZ2uNr4rb17Ab2/YuN8bJmWBBU+vp9tsM44pGccYL7luAAF3euNLACYuoJggRYcvY/GDq1WnSQBSg3MvJ2Ei+kg/Mm/WMVTh3G9KCmSVUySAJMEC5JhYt+QxrxLilNXGlg6oBokajJN9RAUHTBI919cQUJN0yW1t5GlbxUykFZ6l+QgE7SJ9JEwIn0xZOH5hczor1BqohiagBCWBLEMUgkGeu2wtih5XNvWeowqFJHMx7RLR6nSBuBthh4czK0Nc1Z1G0rsRJ1c3UxE233mRiqqA21Isz5nK1aXI7qFaoKgKLC+bUdl8srcmIEN29IwjOToFfKTWzbEFTra5uB29BtgwcYp1QyBn1KL6zKNHSIj8PT0PfA2T4mtEKXVSZnSCTAbVJSxJHpPf1BrD5CjygSV8Bf/wAEJTp0VAqs9b6kgrAaLL1JiQQfti2cP8K5SmaaLSpozBCVrFHJYA3GtpAiWMDpsLDCrh3ilXpABj+Ie4EzpkEgHe298W3M5gUcvTrNUp1NQ1CBzCRvJJH1auWBi0dWM8JE232yPiPhXI5qstOjSRqjXao0sIBE2DgAwrAGCPfFc8W+EKGSYimYDi4YtoURzBQgAB2ubyRAHU2r4kbM1aVKnW/h0RJdkGkswPSFIjaZHUmemGTZmiqVDrp5p2Qw9QAf+MEMAs8qgxc9ZubRpQ9D7zmuV4Ma7/yNTnSRGg2i50k2YwPgE79bPV4WFyROYSnTrCnoVQvNdiASyMbqAsKAJOqfxYuPhEZWplleolAVHqVKjkGGlajqCG1A/h9QcFZ7xOlN2AoGqaZJDKwdlUr2gkTqKyJtv2xJ6SZRTo+e+MZU03hlKMPqXbSd49oIjAyVO0zjof8AibozLJXp0tBIRHERcpKtsI2ZY9B3xzhqBUmekyPbGaa5LRlas6Jk80UoSo896kaoAAFMBZW4uZgfpuSKjx7OFH/l6l7zZp3JjpciL7fOCeA8V0U2Uf8AkNkJkiZ2gdbn022xLnOFvmKGoT5iySh1SwkiVncrpv6AdsPeBKplcavrQk/XFyfxD1nriwU8kGpyQPoUfdR/xfCPgLqKw17XG03NgAO+G+Yz556YU8pkkGeXbvA6fl2wY+QvLogTgFSjpqllK8wgHm2uO2JUamVOm5PeJHqLyT98DcN4s1Go1yFIhxub9RPsB64kzdcM+pW1MQCW6DvYbe2CmjJOxqtKmBBliOsf7Lj3EP8AG5VbO1QNAnSsiSJsTv74zD2hb/f+f7NaCUErEaTpZgruLRYnSCfpBMAkG8Hbc26lmqTIBT8vRERbTBvpXTJPuB7naV2RoBqtWmtDzw0JVqwBTkrskH5Atp7jCzOcMzVWscvTHlU6WlC9wpC/iJ/ETEx3HSLRUcUZmufo5NdVNWDMXBZFVzLTA5zsL7Dece5fgtCuJYJSo05LFCpfvpnrbcnaesQD3z+Sypujs6lR5jAEsxW7G5Np7W6YSZjLUsyhGWJNViSSxVBBliIAAk9hb9cNto24rfEqVIOTRZjTm2sQw94tgPFu4jwdMplGVqqmtViUG40kHTt3kzsfi9RwslQU7MwZwrPClUBZQ69RJBH+pSCIYdDgQLiRaWAlYSw5zhIqjzkctTmBZ5EQWDTJgTuJH6YruYpwxHr74c8D4w2XDDSHRiDBLDmXYypEid1Mgxt1w7zXhJMxSp1qDJzaQ+nUSrmZUrH1W6bz13xtjQG0il0nAmQPn+2NQ5wfnuA1aX1rG8A2bvdTcGCDfAn8MdOqDpmJgxO8TtP+2NQTSox6+m235YJ4XlPMqKsAybjUFt3k4FWmSYAk9h/bGy0WgkAwNzG3S+A0YtZWlRpk02eTykgjTIAPY73t1/RA7s5PP9IsWJBgbD4HQYHr5gwF0gR16n53jEAE4SMaBQdT4i92ME2u1zYRYnpt17YIp8ZZhpY2iFJ3WeoOFlSiVMGO9iD+mNY7YbajUWDPZ0mlSQNUK0xpBCwJk7NPaO+H3hmhmM1QCUwSoc9d7XA7kSCfSO+KRWJ0qLQBsJ69/X2w08Ncaq5aqrrMA7dPsemG01TFlG0WwcBro87GbH2xmT8NBKyM7LVWA1WmlSCRf8ZEAkyII6WNxixjxv5mXK+XoYGS2k1L/wCojpvuO2A8vw4slQ1KDVC7SrEmmy0z9UaVJgxAJEQfQzeTXZFNo6BxHwNls1RVst/IqEKwQPp02FisNEdhF8VnO+COLZcfyalNhJJK1NJYk7lXEE7Yl4ABSQgUA0mE8yo0gW/pgSSRe3YDfBtbN5mQtOm6oBLBnLgmezj+/tiatcAcu6KdX4JxBjXXNUKhDUCdZ/rpxUXTHaCsAbHHPK67G3b1m/x+xj6Mymbzjro8qZ3BEgi/WYAm2+6+88V8UcE8mvmDuBUnTG2qXG3SDB9fyW9xfSkViYBMSenx0/TDpM3WdAy/VTBm/MQ088TJNyDA2AwFXytRUVmQhCZBI33MSfkx/wB4uNfhdPyPMoTq0KNanlWAouCLEm0zv740fI82kUFqY1FoIPVYiCRbfpPTE+XUsHAEOAFIH4xOxA9hiV8walRSZ1G7aRH0yT9gPywH5mkiovU3E3F7YPAxH/ElSV6dn77fHXFhyfCESuvPdwkLIDKzx9R2Gmx+cVrN1Q7MwESZHz+5xqrde2FsxeOM+HKyV3SpTGtTBsOwjbpEYzBfC/8AGfMUqKU2p06hQRqe7EDaT6CB8YzB3egUOuA588KyzNnUWfpRaYB16Z+sj8R1KSbEBRNzgTiPjLJ5lWUo9StVgaVYpTUbwL2F+Zrkxh1m+CZTNSo4mHYx/wCZGiP6QTZVkCw2jFOzvh6hTYgaG0kglQYPfnAA2kdeu2D9hNeyn8cytNKh8ur5kkzZuX0JO/8AxjOG51qFyGUEEgixPSxI/P0xYaeTpUnJFKlqBlYJc+mkO946k9YtuMMuL5/MZtaSVmDKksFYAyW6kyS0bbi3TCfYlkesZOfZiuXMszMT1Jn9cQ4v1PwzTJ1FaYPs0G/YtH2w2yX+GbZlZUKizd40r7LMyfg/GApbngG5HLleMSCqR84v+f8A8Ha6z5VSlUj/AFhbf/fF8J8z/hxm6dMuwpaQCbVabGBckBWPTFVuQN0SrioRgvhvGXoVA6bj998N8x/h9nUotXegwpqJJJXUB/Vp1ao+MVth841tBwzoD+OqdZAlNFy9Z1AdlspblAK2kGBBi/brhZxermK8UnrNVVTIUH8R3JnrE3xUdOC8nxBk2229R7HCytmSSGVHL1qbg8yaCGVlOllnbSxggQTYHDbh+canTrKhKecuiop0kMvqCt23v3k4F4flqtUg6tI7yBFukDfDipweLg1L9GufftPxiduxZTisMWUMsqKVFOwudSzO1/qN9xAxrQyoBDLSAjcdwTseYGPzw4ocOIUdVPQsZt1Me/64kPB0kQsGOk2tvBscLlMT7UO+C8UypXTXyFKot7oqPU9CCEU+l5OLFxKhw45UVqNGmKh0jyyArDVAsEF/0+cUL/I0UgMd76iTO/5YKfhg0gsHEEaWDMBYzi0ZvsnJp4Ha+EBVWBRKNq5TAWnptZtQBBHe4iffG1LwRQVNVarThZ0qW1ReSIWSokE7b4iz3HczVTS+adliCsxbs2gLPzgLJUmYQHg9mP2km8fYYNq8LIjl4GdbN0PK0fwykCwIdwWJ2J09/tv3xefBXEgQyKjFFtqYjlCiAmwsI2M7ntjnTUNViAI7N99zB+MEZbiD0VZUqOupQCdiQZkC+3x1xtzeGaMi/wDFPH9LLq5rUalGPpJQlS0SJK2n5v3wHT/xNpL5bVCpSrYEA3PWCbEDr+vQp+H+LmekKeYCuFsXakrHTsNVwTF7gfGIM/k8u7j/ANYiofpUU3IWewIIXYHvbpg0i32FmzP+IGWqwtKoQTsYECRvJYDrubY5l4k4YKmaSpTYAvqUw06mW4ZptzKVkbmTi0UfDeRpKHRmqc8BU0rBUTJDqZBjr7X2xX+M0qdAtMmHV1BaW+mDBgbEySReB74SmmZTyR/whamVcDyiXJF51Ekz2AsIjGU6LUkL030hiB9IKlVAGiOxhj+7sH0aRobSAu02uFBMn57YEzCOwVVIGlhJPaAWbbbY++/XHSo0I32c743TjMM5RtM3mVkGR02Nj8g4Gp5PWWNIwLkBrEgCdh1xY/EWTqLmQWGulUcgL3kxbsb29ROE1KkaNWFJGk2/quCLg2n0xDadUXYlrU4ix2v+/bGoOHecUVRKjUbzaCfTe5H9sKMzQNMwfcdiD1H6YVqhiAsce4zGYBjt38FRqMKaCTDG0kgXBJifz74J47w/KU6A00q9lCxAVSw/9x/q7fbHYKGTRBCKqj0AH6YqedymVpBxFZryUJcLJ6mYnqd8Uiovo5nHajnuRGQen5po1ATBLMCIbtygjcG5jfDLhvBsvWTzda0aVwWL6nc/6QTIaY9PQ4H4lnYcI1NfKDCF6EQLEi+0b7QBtvlKjRdWZaaFaY3YQwtyqfLPMOt5j4vTbF9Ekx5kvCWRptrNN6rD/wCo+oTaxVYUm/UGJwyfNroIaIvpW2kSLAR9gBii1s6FYmlXakzWKuNaREhVi8EgxJNrzgzJ8Uq6gxNCpoBIUErEx6STeem2Kx2rozbfY44pxvLUKqo6l69UQKaAu5BMQF2AgdYwXxbhjZrLNSVHpawEBYAABhB+kwRF4mMLcjxCczUrVUy9ApTBeqSHYjmhKXUcoO4+CSMC8f8A8V2Rh5WWrNSmA8FPM2mJUwLe98BzG2m3FOFjLcJrZdZVlpy3MGdrjWO0RaQOnfHFKXCHf6FYnt3kTh8uUzWczJq1CyhyQQTBgzyX2HQ/3nHQaPhCnT0hEV5Anaduk2PXA2780Bz+s43V4fUQwylfcY1XLtO2O2VvCNJ15VJPWBt6fOEme/w5gagY9CD/AL431AXyPJzehVZb6iMNMr4mZY1Xja3+2Cs94dZTAU27bbYU5vhhQSbDGcB1OMiy5HjdOp9RE7jt67Xw3SurkKnN20mbf7gY5uiEkATOGeV401Ei8wbgHse4xJxwB6XgvObVxTgJIsPpuD22wNlcxpGk7xae57CNxGFy+NNYhnYSBuZFrAH2wUOLow1IS5EAxH/EYk14EUXwyxcIy2XKOaxPMCVZVLaDEcy7G46/pgLMlBUmCOxCi8DcC1vv1ucA8IztUpp1DSGZhaGmIjm3/vgwUXddRPKrBTAIO3W2nf1ws5RiqBVM0p5jSQKutlm6ry3ixna298WLLVspTDQZYDTorcykMRBRlgg3AxW8wea1xte5nrNxqtbDHI8O8zUBKQRuCDIE/Sx+oCW3wFqVkNBtbLJWUaKiLBM09Woz2BKg27R798ZlOEKpAq1KSKV6m8QTddxtvHziDMcKQAMVUIRdoIZmvNwYJMRBvawwLU4jRIbkCtEbtI0iNRBUemxJAPXGhqrUZsVhDDM53LKJpUH5urPqBj+nSNjbe+AfEGbV6YhY1aVJuOZBINyRsYCiCfbaTIZrJVKQmpzjdYZQdu6wevXcfON+J8KR6JiqoB1NTXTDEmwDGesbid5wdSoVJsaH6slJfNkAJTY6BIqconchgZ6MNMfY7TiWpnDTXUoa0aU2I1dezDa3vginmDdU06wQCWgCSSBqmI6fOJBwkkNrnUZBliyqYEn1Bi5BG046I2yzaXJplc+ucpvTZdDKywpE3iGM7i9/TrIGK5xfLNTfmOm3zHYx16/N8Xfh3AqNGjUdoNWmhYPcGZ2gG63g9xjn/iN/5m52Bg3Nx67++F45GhzjggqVeYlGABvExfr9R674gr1gVMgMTO+6mRcfbDPL00rZSqAqipSC1AQIJQQrj41A/GEuUqieb774nduivQNfHuD2ogmbfbGYFMNH2dhHxdQZkTCnf2x7jMPDk5df9JU+O0VDPCgWbYDvii5SzwLc029seYzHUuUcZY83SBRyQCQKe4nffAfkKKdlA5DsB3OMxmGnyFcg/CKKs1LUAZImRM8rm8+sYv8AxykoyhIAB1LcDvvj3GYlHoo+yn5VirEix1bix+tsWbh4kXvIP6nGYzFznY5yH0ffG6ICyyAd/wBDjzGYj5GXRSeNCP4iLRTWI/8AeBjknE3J3JPMd/8A24zGYcbR5/nsV5Q2c9dO/wB8C1sZjMSfB2vk3q7D4xLkqhD2JF+mMxmNLkKOiR/6dfZsbZZz5lISYJMjoeUbjGYzHGuznl0WPiGTQVFhEH8ykLKNidttsFcRpiXsP/Ep26k7+/rjMZjzW8omgXxSdOVWLcvS3RP9z98c8z9Ziolib9T64zGYv8fiRfR4LTwSgppNyj6VOw3tf3xtxm2RVhZjEsNzznc79T98ZjMP/iBclcqVCWpySZCkz15t/wAziRcw2k8zWJAueipjMZj0oDm2arMaVSWJ+vcz0OKz4pclUJJJ1bm/TGYzGn2bT6AeB1SC8EiUqAwYkGm1j6YVjrjMZiB0GzVT3P3xmMxmLC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4" name="AutoShape 16" descr="data:image/jpeg;base64,/9j/4AAQSkZJRgABAQAAAQABAAD/2wCEAAkGBhQSERUUExQVFRUVGBcXFhgYGBgXFxcYGBUVFxYXGBcYHyYeGBwkHBQYIC8gJicqLCwsFx4xNTAqNSYrLCkBCQoKDgwOGg8PGiwkHBwpKSwsKSksLCwsKSwpKSwsLCkpLCksKSwsLCksKSwsLCkpLCwsLCksLCwsKSkpKSkpLP/AABEIALgBEQMBIgACEQEDEQH/xAAcAAABBQEBAQAAAAAAAAAAAAAAAgMEBQYBBwj/xABEEAABAwIDAwkFBwEHAwUAAAABAAIRAyEEEjEFQVEGEyJhcYGRobEHMsHR8BQjQlJikuHxFRZDcoKishdT0iUzRJOj/8QAGQEAAwEBAQAAAAAAAAAAAAAAAAECAwQF/8QAJBEAAgICAgMAAwEBAQAAAAAAAAECEQMSEyExQVEEIkJhgQX/2gAMAwEAAhEDEQA/APb0IQgAQhcc4AEmwFygDqEAqJj9rUqLS6q9rQ3LMm/SMNt1kHwQBLQkGu2YkSItN7mB4lKDt6AOoVPszlPTr4mvh2zmoRJ3O0zRvsTCuEACFwuhdQAIQChAAhCEACEIQAIQhAAhCEACEIQAIQhAAhCEACEIQAIQhAAhCEACEIQBGo7QY6iK2ZoYWh+YkBoBEySbKp5O8q6eIpF7n02nnX0wM4IMPLWQbTIiDF15vguXNFuxalFxAqtBa1t+nnMzYAACbgz16rzejj3NuHuEEOb1G1xwNk+iHI+keU/KynhKbHGHGo7Kze0nfJHVKg+0HlTSw2DrAu6b2mk0C5DnsLmzwEXXz9i+UVV4o03vLm0i8tvpncC7znxTe3tuvxOIqPqOIDnZgJsLANAHU0R3J9EuR7R7O/aAcS6u2oQ3m6THU2ST0abCHwTcmwJXnvLXl4/GOphpgFrMzWzGds7yAZ6brCwtc7sps3Hmi90OcAWkSDBLXNIInrB81C58X6iITTE3Zp9t8o3Or84yq533dIOILh0msbI64c3yHatVjvavUdSwrGSHU6YNU6ZnAtDQIM6Nmd5Oll5ZisQTvJsO4f1KXhMQZF9yr/SbN7yS5bmhjn4h4z84HhwmJL+kCCdOlAvule8UNr03URWztDCAScwgSBadJkx2r5TZiIJjSJsetaCnyrcNn1MNmPSqtqAzuaCCOsE5T3KPPkqMqRsds+1tzy1rDAFQvJi5aKzXUwRNug3QG86rTYD2q061dgsynD85daSKbXADrDpb1+C8BxuLLqjjPD0ASqGKt2BaNIWzPZdj+1ciuTVAFN7nuN9JAyeBbB/zFTsT7XmNoUSBNYmmajd0S7PH7R+5eJfaejI4adjkzUxkubuiPVLoezPp7H8tcPSq4emXtPPjN/lYWEtceEkAePBI5RcsKeHpYeoCC2vUpCx/A+5dbWwXzi/HOc8EuJyhoF9BeI8TZWW2tvc5Rw7HQOZa5sCZu4OkzxvpYQFKSK3PprC4kVGNe27XAOHYRITq8r9lXLrPSZQfo01OkTYNDA8Duh3d2Fbmpywwww76/ONyMDc0GSC8AgQN99OoqaLTLoFdXmHs15dur4qrRquzc65zqR/yycsbpBnuXp8oaoa7BCqcZylo06tOnmaXPeGWI6JOYCf9TcqwvtD9orqLsTh6eobTa17SZa8kOfodwIHahITdHqCF4jT9tdZr6mZoLSWhoi7QKTgd+pdBPfolUfbXUNSk9zYZAD2D8RDwXOB3EgR3ntT1Fsj2xC8Sre1CqcY57Xu5s1G5Wk2yNgwBulazkRy3+0Y/F0nPljnZ6JNrDK3IB2EWH5TxSoFJHoKFlv8AqHhwxznnLFWpTDdSchAzHhOvcsTyn9sZbWIw4BZzcAybucDc9kt72nimosbkkevolZPktytY7ZVPFVXWYyKhj8TTl04m3isEz2xP+3B7hNEMI5scSxmaDH5m9iNQ2R7SheU0fbe04gA0xzRazN+ZroJeW3giSInh1rRbC9pNHEYqrTBhga0sJi5k5tO0eCNWJSRtEKLhdp06hqBjwTSdlfH4TEwUYbalKo97GPaXUzDwCJFgdOF9VJRKQiUIA+Puekhl9/pA9Am8M+XZeqNUy2t0t8SO3gEk9FxcDofIp16MB3EYuTpcH4lcfWmNNBPEQbeqilwLp1lPV36H9I+SdUBIodJsG02B+uxNOAmCZOhTDa0G2gPyS67YdI4lHsBtz5Mb9E5TdldfdZM1z0yncQeke70V2FEhtUZjwIgJtlQkfX1wUam66Od1CKCiRiX3B4hNirZN1t10gOTXgKJRxHXu/qEMq9IcN6Ye0gA8fgkNN0gon4mvBHEBRn1yUYupfuCQB0OsHyKF4HRebF2k+k1zmOgw5tuDmua7xBS6+2XChzQccrnB7huloIb6n+bRW7PaS1+UEnLeBO/Wya5sm2/4KU+xUX3JvlA7C1mVm+8wkjh7pHhdaMe1nFurh5do8PgCBIYGR2Fo8brzvMbBPVjDgdxhA+y4/vDUdUe7O4OccxM/iDs023qJi9ovc5xeS5xcHEkySePWoRqXB64/qu1KgD+0b9yVgSa1YPDrAHq4ifgoZre6OCMNUguBPVrBTOJdfuCa+AWOFxl/rq+SsRjCyrLSRDgQQdLCL9qzlOqQe1WdDFgxx7ot6pSVdgPYzHGBcqJWcYmd0+Fk5WpF7ZaLC7tLJmq+QOseoT2EXeG5WuZs+phACecqteSTYBoIhrdxJiT1BUTcUQ6VEDk7XNge7w/qrGPU8TBlT9m7QLJIMGPG0R2FUgcpFGr0XdiGI1uwOW9ai3EgOn7QxzXG4ufxCNDcjhdSeT/LSph61WoSXc9Tcx1z+JkNM62ICxFGqplJpdHn3JN0HZ6V/wBX635Gf7v/ADQslDP+0PP5rqjkQWzJNYYB6reMLtcwXRFwN3VdcwVW99NPrwXcVTBqEA8VN9j9kSm5KfVt2JT6ImGndPlMJGHwzqjoaL+HqrteS+jnOJ15t9XUZwix1S2me5ANEtlAvcz9Zj+findpUHNgO3W/ofBJwtUCHX6JB6p7lsti0qWJa0VmkltxGlzabXFtJ3rnyZHDt+CUYWjh3O91pPYJU/D8msQ90NpPmJuItxJNl6LhmmmC0UmNynRtu/RWVLabDlAgkm8E23aFccv/AEJ/zE0UV7Z5geSGKDSTSdAudDp3rtDkfiKrBVpszMdJF2z1yJXoPK7F5cJUIBuMthOu8/XlKqOT+0ea2a59iWk2JygAxrvJPAayEo/mZZQ2pXdD0V0ZTAcnKtZzqTQ3Oy56Q6hrMHUaIxvJuphiznYHOTFwdLX8Vach8c1lao7MG5mOAMTexETPA/UKt2xt12JrNz+61rWjsBmeqbLoWTK8jj6SJpUa/Dez6i9rS57yS0Eno3tPArMUtl0W484dwJplwbrBM6EEd31dei7F2nmwzXBkBoMC98umusheQYfaJbiBV3h+bsMyuX8WWXI5qT8Gk4xjVHsuxtgYanmbTA6LgHBxLukA0giTY6acFb803XI07tFieQ+2DV54EkkvLybQbAbxrZX22NtczTDheTG4fhcfguDLGfJq32dMHHWyi9pOGwtOhIpMbWe4Q5rQCAD0pjivM69SzVrPaZjy+rTH4QyQbXk307vNYpztF7n4caxK2cuV7SJlM9HvnW+vBJqv6X892qZZVgd/zRUnNH19XXT7MqH2u6fao9R8lPNdcdWqiFNMEiVWcIBHYlYWr0wmNWd67hhfsR6CiYXkMseIPcVI2dQFToExceXDrhMUqFQDMWnK7fFt/BXXJ3Z5aDUa6XtBLQLjQgRxPiFlOaUWSUlfZ7mAy1wAOpBEdqRScC3L2r0jbW0m1dmta89M5WumQQ4GRPWRKxVfZdSm2m8Q5pINgSWm1iNd6jHn2TtV2U0vRSEJU2K9KxW1qPNta6nSBcARnYL2neLd5UDF08NUwzs1NjHCCH02AXGrfST1qI/lt+YsKX0wzQQJgwdD/Kk0MUQWjs77zC3Wxdn03UstZmZrjLG72AAgWNr7j6rlPYOFpm7RebmdDNjugRu4Il+VHw0GvVmf+0n6AXFZ5cLwPg75oWfKvhNGSobPqObmYxxF7wYg2703ihleJF7SO4Aq42dtMjKZ0gRbjJgG4113qt2vRDapPSMw4THaZW6k3KmNDNUEEG95Av5KLTcQZHarUYQ1GNAzFxNmtEiLyTvCsMFyRGuIqcyD7oiS7WYv1eYS5oxX7AjNV35nTxhNSraqymaT8sNNN0Cbl7bjUaG08FWVSNwhaxlZaHKNWGkLU8iMaecDc1neYAPosiwhT9mY003BwgCbkiYnhv3KMsdotCPSuUu1uYpkwM7oDSTNh8hu61m9g7ZzVWtJmdwmJOumh1+pVNt7lN9oI6AiN5JvvIE/PVNcnKjmVOc6Qa0EmJuBu6+xcUPxtMTvyJ9uzXcu8QW0cgaOmesxlvIOnVHWqBm2W/Y+acZg2H+nzgzpBUXbXKE1qTG5pMuLhcfi6IjQ2VXSxIFIsvmLgQbQBvlaYcLWNKS7sp2yfhqdR8mlbKyBeC6BBDbCTr0e5VnOXk6+itsDtLpNgkADQAQ0iL3ngdyhbaotFSWxDulAEROtu1dEW7piR6JszbX/AKe8mSWs0BMmW6yB0fPTsC8tlXdbb7hhhR1zC+6wiJ4+Xzows/x8XHs/rLbs1fIzGPpPJbYuaBewgnr7Arrlbj21DSY9xIykkC3SuA4+fHRYrCbRIdN7aXiw3LmM2gXPmZv2cPkplg2ybkW6ottsbP5x7Khf0CA3dIhogAb7Kj2hgjSqFhM6QeIOhT9THF2XqmItEnjMqftGiK1BtRsZ2AzrLm9XGL9y1hcKT8Ar9lCSlurTMxx0TSFuVRPwVFz7NYXG1gJnuGqMdsirSDTUY5mbSbTGqn8ncUaL6dUOEZi1w/KDEHsPwV9ym5Z06k0uba4TDnG8H9PGJOq5pZMiyJRjaBRVXZksDgHVGnLFvEm1hxtdW2zMDT0ymQCc5mLb+zRQMJiw1zo0AMCYnjMDeJ/hMDaJaC0de+YmOuLCfErRqUujPtl/hNoNcXAgObER+Y2k9pKbwWJdOUEwNA3rJsdI7FR4Wt279JnTqTmFxeWRpPATobXOncpeOvAqNdiS99PKyCMhDnEjWDPXwEjgq7CbZIY5rYEEaw4tMgHKO5MbJ2jmqgSWiYtrGkibDXzTu2MmHI5mOkJDjd7TMRJ7Pks9f5Y2vYxUxJe4Nbci7jPC5gEgA2+pVjUrYcUYDXBwvJe7WeHXHas7s/azqJdAa6RBzAEddjY96j19pF3AdQ+tVfE269AkaGttwMYObc+dZcZ0kQOqFX1tsl+pJEzBi07gqapWzGTr3AeCSXLRYooepafaxwH+5Cqs/WhVog1LLZb+kAGgkzroBG7rTGJquqODQNJDRqdTadSrjBbPpNdIe4/XYrB+1y0AB8ECA4NGYX4xr16rNy7tIy5YWKHP0qFIM6GZty/oxec0/DyUfbWLe1uXI8uIHSvExZzbbweM3S6+0Xvua1YkiJzkWvwjikNxjmi1SoLAe9uAMDzK5lDu3QSzRb9mZ+yVD+BxnqNzqk1cI9phzHDtBWhdtMzJc50biZHG4333LlTbb5kPe2dQ1xaO2BYabl0by+IpZl8KD7I7TI6TBFjvEp+js95EFj9fyngVbM2qcpbzlSCACC90QNI4KbhdqEgA1qttPvHDr1Sc5UJ5l8ZS/wBh1GOb0HkzuYSLRviOHEXVxtfbTabObpsILgC6RlF/eAA1n471IxuKze9WeR11Xekpg4Ci8y+5O8vesW9qc/QuZGTNFxBdBgamLBNQtLisFQAhrmgcMz/gFE+yUeLPGp8l0qdlLMvhWYeqAdD49x3KVtF+eDmEwLaWibxbX1UqlhaU/gPfU+SVjcNTBHuaD8/yRsrDlV+CqpYUm8WHf4xuT2MpHLcBobuMA9LS2pEAblYso0i23NjuqlRq1NnFn7XIUrYcnZWFkAGRfcNRHFcY+DMA9qs2YZp3t/Y4pT8A0fjH/wBTviq2RfIiplTsHjXAFuaAWkGbyNYAjXgnHYNo/F/+cJ0YMATINjbIAhtMTyIqSy6mnYlWGkgAOgglzQL6SSYCTkPX+1SQ91oZp+k3Q2/Qbjh2U9rcmekJILoeD2ExOl9OtRKmzmtBzVmSNwDncd4EK4oMc6Pu4vuYuYzZLrwwn/Sfh2qFJ3RPIZqVwq/w/JKs/Sm/9pHwU/Dez3Eu/wAMjtMfBalcsTM0HtaQZM3kADugpsPW2pezDEbwz9/8J3Dey+vvdTH+p3wCKfwN0ZDZ1ctMOzhhuQJEncpONYXkOE5Y3z0YIBkmOI8VtaXs0qNu6rS/c+fRcxHIZ2UD7TSaAHD3nfiiZ8NFLi7sW6PN6oA0M8U0twfZwzfjKHmo1bkNSb/86j4OVlckTIIWnq8kKQ0xtA/u+SrauxWj/Gpnsn5IDkiVUdaFO/s0f9xvg75ISsOSJZYJN489JPYMJvHDpLn/AKOSx8N6DV3J1pku6IC4yrdRTJZHeNUw8p9+9NFq1TLixLDZTdnkyLDVR6TFZ7IpS4dqmb6Bsf2kHQLBJwRJIVttLC9HsULZ9LpBciknEl+SBtWi7JeNTuVbSpHIdNy1m3MJ90VT4HDzRf3K8eT9f+l3XRCwVM5gkbSu4dinYBnSCjYxsuWqf7EqXskYfCuNEkOOmip3NW22VhJoHsWRqN6R7VOKdto08djmBoyd/cYUnG4WCPe8VL2JSl2m5Wm1cLDQYUzyVOifKszWJpxlse9FYw0KdtVkBnWq7FO0AWsHaI9jDcRG71To2k4Gw9fmmcqCxa2X+pebO2/VBsY+u1TcbynxDbip6KgwpghO4quCFDcr6ILSjy1xV/vPIKRR5d4w/wCL5BZyhvUnBtCtzkF0XbeWmLdY1T4AfBIpcq8U7Ws/usq+jSEpeDo3Kh5H9FZbf21XcBNWp+4qvxm0asH7x/iVMZQ+7lV5ZLZWam/pTILcXUcTLneKjVS46kqxp4eCn3YTok9vqq37BFCWcSUnIrg4OyYOHPBaboexW5EKw+yngEJ7D2DDFdxQkhFJqXWFwofkwsYfuTTRdOncjJdCGmNVAuZU65qWGIHsIpMVtsmnBnrVcAp4q5R/Kzn2ib7L2tUDpCZoUQCFVMx99/qpVPaNt3fYrl42vBW1lrtRk0njq4Kn2PTmi9P1cdII48CSoWz8XlBF7+CcYNRaKcuxvZlP72O1NY6hDvFO4OtlqF3b1peNr5o7eEarbvYi+jRbFb91dY7G0IrOH6j6rS4DHxTAv6ql2hesTxus8Kak/wDTWUlqiz2FhIqHsCusfhgWRwVds+qA4mbQNxHop78a2NZ7L+knyWGTZys1hWtFDykw8U6Z6lm3iVrOUFQOpgcONj8/JZp1Oy7MDevZjkaUuhlrLLr2p9jLIey62sjYbaE24XUjLdN1GXTsSYlosV2gYKXksusp3uiwseY+E/s+teCmQyxXKBhS10Ky9fifuSOr4qmp17AJL8RqB4m5TTNFMYUU5WWRMgJ0PBYQqtlY8U5zpg39EaC2LfB0szUmphxP8qBhcSQE63EH6lS4srbof+xjgfFCb5/rQpphZXBq69t1PZs95kta4gcWwPElMFt9LrVmRCLLpXN2U2rgHgSRYa2hNZRx+KBEbIlFikspzaB22HqVws/pf4IsVkV4TrzZdexdIsLJMLGmugp2fr+kIDL/ANB6p+nhJOo/5d1rIGR3n6/qkNqHxT1Vhi/w9AmWtQkI6AlF31/KUKa4GHgU6QD4rkNH18ExUMmfrwUutTJYDaNNRPhruUYUjB14pJIokYGvfXxk+iefVcJBc/sJyj/ku7E2a+o4RYT72Vx7ZLQVoamw6WY561Am/RdzjAd2awPkE1js0im0ZR1YutYT3+d0irhQ2JNzwB+MSrzCcmKtSrFOkajQRJYXZRp+KoAPFajFcl2MEy6kRBtUpuEzwpiY9YVxgNQcjzcsE6Ad5K5XpX1B6xZbTa+DObLztUiPxUQIm1nOdPiJ9VE2nyfptyB1aTlknKT2DMSAR80OLE4Myjad/opFRit6WzpuHs1IguMnhAA3qT/dDEFmbmnADeS1ojdBJulTJ1ZnhTT7KMfRUmnhnOMAPJmOi0uvwlabYvI19YtNSaLR77qvRHYN5RTfgFFvwZR1EgGx801ksvSMVsCgzM1lVtV8jo5nNEAQJdzkbtToqXFckqhgtpU2zwrNN9498/XBVo0W8bRk8Jgc5cLiBNml3pfvum30ot8xHbK9M5LbAZSo1S8vD32ysqsa4cIIq69oVHi9kOrVAyk3FOdwfldGly7OQBfqVOPQcbqzGZL2MqZh8G6QN50Gp8Fs8RsIUL4qq7INWQ2dNBFSfLiu4fYrq7suBowD7zt0drnkcbpai42ZrC7Dqh5aaZbI/GwnwABMmbKRgtjnnAKkMGvSY8Nn8sZZXo+x/Z3SpZn1c2eIAa9ua+pBJsey6RU5IOdUHNsrgEic7xlAGsiOBPGVWhqsLMb/AGJ10v21f/BC9U/us7gP2t+SE+M04zzPZuyqrTLaZZBs5rGie11V8x3KsxWCLjL3sBM6vqOJvuDAbrY0dnU3uP3Napr0qtQlvhm+HcolTYcP6DMOwcXNDz29O/ck4GLgZhmz2gS3M46dGhI/dUI+pTVbZ0tAIc3cC8mNNzWB3qtpUwbS3K+u582DWtcW23dAAKJUwGVsUqZPXUpHdv8AvSk8ZLgYmhhW5oDy7X3ac/8AIhSMRgGu9w74lxyiw4EAea0Ip4oG9SlTbImOaYY7goO1aHTLi4VSR0jz2u6SAPio1IcejP18IWxLmX4ODo7YmE5Twwc3o06pO4giOwwxWY2bUqCRhw0cYIn/AFOt3gK2bsfIxvOYmnSMTDXagajLTbPmhRsSgZF2Fe1wluXtt6wrfB7PpvbD65BM2Els9YEnyUv7BTzHJnrG0ZabzmvrLyPRbHDNxDmBv2YAEXz1iNdRlZMKow7LjAwGK5N1W+6wETqZaLD9cSFFpYctIzGYn/23A5ewt3962O1GNpu+9oYYkToHvIHDQSRx371GpUqGWGYbW+ecscPefOtt2qegOHZma2AzS6nSrubNi6879w+KbqYP87alMC8ZXH/kQtfQ2O/PBxFemDqGSeyS0xv8t6lO2dh46VarVcLRUqga/pgkd4S0sOOzG0GUiwBrS543uc6Dro1gt4q4ZsjFGnDcPSpNIEEtptJ3e9UcSfJahtHEZR9noUWAWEumfIHvvquVNlVntnFcwRBs0Fxv15SW9ypQo0UCr5Pcn2Ur4ltF5/Ln50i/5WuDeA3rU0mtAijg2BpBl0sp8Z92XfJQdkbGwjTNPDZz+Z9MADszCPJaMB0ANLWjgGk/IeS1jHo2hGkYr+6XO1iar20ae7pPJMboeQO8BazAYfCsyspuY4jQN6RPXAK7U2a2ofvHF/VJHcQDdWFEBtmgAcAITUaLjGiDtHZ9apZlRlIf5TmmdQQfUKqx+wGNg16zqnVUcekddMwnqC0OIoB2pd3Pc3yaQmTg+jlBIvqC74m56yihtJmWpPrtJbhMNSYLgu5lo/3GoJUatyPLyHYms08WzmOt4GeB4LY08EGn8bj+p7wPIkR3JTcM8yJDG7stz4uS1J0+medhKOFINFrpP6DlsLmA5tzxTuF2XVxD2uL2gG5HMyCOBLnHyVzUw1KRNPMfzFriVKY0kDK4AcAB8ZhOhqIw/ZFJozVGsJt/htEwOFyZVPjKDnuinRe3dIotaSLTBJnzC0f2FkgxJCVVpjdAMJ0U0VewuRlCi7nMhfVN5eMxaTeQDIB71zbWzq2b7mq+nOobSpkHqMwT5q0wlNwcZcC3SIuD2pQwgmZtw6Q8wU6QaqqKbAclSINXLUOpPMUgezqVg/LTMCg4i1mUfWNVPaxu4kHrc4+UpwUuJ9R8UJDUaItHYlJzmvNENcL3Y2eyZIVlRptB92/HL8RZDKiWHp0Uh3OOB8D8lxIz9iEqGef19osb0XV2NPCWT2dKZ8FCz0yZa+q8/oMR3saI7NFZZGgzAniAJ8Uh9b9XoPWUqOShLmVI6JF/zEuOmt1HOEqHWsQf0taPgSR1ealtqRvJ75/hNnFncPEx5IoKK+jsqlPSpOqxoXB0A62zOgBS8RRfADGhgEaZBl16jZFWrYl7msGupt3yEziH0qkBwzjUWc6EqQqGDhaf+K9htcZ6jtDwzJ/D0acHm6J/zZGgHvLb+aTh8MwDo0cv+aBPWQCT5J5geRqGX/DefEBFCSINbB1S4ZaeSTcl+W0/pueyFZbPwjBdxLzN/ecJi+pMoG8PdmBtcT4/h8lNaABGgTSKSIWKw4k5KQPW4ujuE28FxtR4EGtTYPy0qZLvMnd1KW6r1CEBwA0gC/Z4oodEA4dlT3mVq3Avhrd9t0eCeptewQynRoDcScx03wBv35ipwfZR3SZjK08csnxt8UqCjtDED8dfOY0DsunANM+qUWNDTzcg6ycxnvdM9kpsPcIzPcexrY9DCeFc8PT+UykPYIuiXPngIAj/AGgqUKygiuCYm/CyXm+pTKRNFWPqP6pznVW872d5lLbiOvyQOyfzqOdB1Khc4Z1t5+iUX9Z8gmMnB3BAfCgc/wBfmliv1+ZQBKqNDtWg9olOU4FhYdSh851+q7z31BQBYOdOoQXqG2r1+SVnH0EDJraqCAdfj6KHm+rLoqfVkBZPa5L5xQW1e1L55Mdk1tRKFX6lQRUPWnWvRQWSud+pQo3O/UoTAxpqk7kB6EKTnEuqdnekuqD+EISEcNzMCdJgT46rpqkag+ZQhAHDVECfUjySxXbw8kISAUK3d5IzdnqhCBgao7e5dFUTOW/G0riEwOtrXnN3WI9JSudnehCQznPiJAmOq/guGoPr5LiEDOtfFhp1WCVz3EhCEDOjEDrPclivwB8kIQMOe7PH5JQq9ngUIQArnT9Bd+0fVkIQM6MSPopwV+zzXEJgKzdi6K0bvJCExnRiur0Tjaw4ei4hADgqdSUKo4LqFQC21xwKWK460IQB3nx9ShCED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5" name="AutoShape 18" descr="data:image/jpeg;base64,/9j/4AAQSkZJRgABAQAAAQABAAD/2wCEAAkGBhQSERUUExQVFRUVGBcXFhgYGBgXFxcYGBUVFxYXGBcYHyYeGBwkHBQYIC8gJicqLCwsFx4xNTAqNSYrLCkBCQoKDgwOGg8PGiwkHBwpKSwsKSksLCwsKSwpKSwsLCkpLCksKSwsLCksKSwsLCkpLCwsLCksLCwsKSkpKSkpLP/AABEIALgBEQMBIgACEQEDEQH/xAAcAAABBQEBAQAAAAAAAAAAAAAAAgMEBQYBBwj/xABEEAABAwIDAwkFBwEHAwUAAAABAAIRAyEEEjEFQVEGEyJhcYGRobEHMsHR8BQjQlJikuHxFRZDcoKishdT0iUzRJOj/8QAGQEAAwEBAQAAAAAAAAAAAAAAAAECAwQF/8QAJBEAAgICAgMAAwEBAQAAAAAAAAECEQMSEyExQVEEIkJhgQX/2gAMAwEAAhEDEQA/APb0IQgAQhcc4AEmwFygDqEAqJj9rUqLS6q9rQ3LMm/SMNt1kHwQBLQkGu2YkSItN7mB4lKDt6AOoVPszlPTr4mvh2zmoRJ3O0zRvsTCuEACFwuhdQAIQChAAhCEACEIQAIQhAAhCEACEIQAIQhAAhCEACEIQAIQhAAhCEACEIQBGo7QY6iK2ZoYWh+YkBoBEySbKp5O8q6eIpF7n02nnX0wM4IMPLWQbTIiDF15vguXNFuxalFxAqtBa1t+nnMzYAACbgz16rzejj3NuHuEEOb1G1xwNk+iHI+keU/KynhKbHGHGo7Kze0nfJHVKg+0HlTSw2DrAu6b2mk0C5DnsLmzwEXXz9i+UVV4o03vLm0i8tvpncC7znxTe3tuvxOIqPqOIDnZgJsLANAHU0R3J9EuR7R7O/aAcS6u2oQ3m6THU2ST0abCHwTcmwJXnvLXl4/GOphpgFrMzWzGds7yAZ6brCwtc7sps3Hmi90OcAWkSDBLXNIInrB81C58X6iITTE3Zp9t8o3Or84yq533dIOILh0msbI64c3yHatVjvavUdSwrGSHU6YNU6ZnAtDQIM6Nmd5Oll5ZisQTvJsO4f1KXhMQZF9yr/SbN7yS5bmhjn4h4z84HhwmJL+kCCdOlAvule8UNr03URWztDCAScwgSBadJkx2r5TZiIJjSJsetaCnyrcNn1MNmPSqtqAzuaCCOsE5T3KPPkqMqRsds+1tzy1rDAFQvJi5aKzXUwRNug3QG86rTYD2q061dgsynD85daSKbXADrDpb1+C8BxuLLqjjPD0ASqGKt2BaNIWzPZdj+1ciuTVAFN7nuN9JAyeBbB/zFTsT7XmNoUSBNYmmajd0S7PH7R+5eJfaejI4adjkzUxkubuiPVLoezPp7H8tcPSq4emXtPPjN/lYWEtceEkAePBI5RcsKeHpYeoCC2vUpCx/A+5dbWwXzi/HOc8EuJyhoF9BeI8TZWW2tvc5Rw7HQOZa5sCZu4OkzxvpYQFKSK3PprC4kVGNe27XAOHYRITq8r9lXLrPSZQfo01OkTYNDA8Duh3d2Fbmpywwww76/ONyMDc0GSC8AgQN99OoqaLTLoFdXmHs15dur4qrRquzc65zqR/yycsbpBnuXp8oaoa7BCqcZylo06tOnmaXPeGWI6JOYCf9TcqwvtD9orqLsTh6eobTa17SZa8kOfodwIHahITdHqCF4jT9tdZr6mZoLSWhoi7QKTgd+pdBPfolUfbXUNSk9zYZAD2D8RDwXOB3EgR3ntT1Fsj2xC8Sre1CqcY57Xu5s1G5Wk2yNgwBulazkRy3+0Y/F0nPljnZ6JNrDK3IB2EWH5TxSoFJHoKFlv8AqHhwxznnLFWpTDdSchAzHhOvcsTyn9sZbWIw4BZzcAybucDc9kt72nimosbkkevolZPktytY7ZVPFVXWYyKhj8TTl04m3isEz2xP+3B7hNEMI5scSxmaDH5m9iNQ2R7SheU0fbe04gA0xzRazN+ZroJeW3giSInh1rRbC9pNHEYqrTBhga0sJi5k5tO0eCNWJSRtEKLhdp06hqBjwTSdlfH4TEwUYbalKo97GPaXUzDwCJFgdOF9VJRKQiUIA+Puekhl9/pA9Am8M+XZeqNUy2t0t8SO3gEk9FxcDofIp16MB3EYuTpcH4lcfWmNNBPEQbeqilwLp1lPV36H9I+SdUBIodJsG02B+uxNOAmCZOhTDa0G2gPyS67YdI4lHsBtz5Mb9E5TdldfdZM1z0yncQeke70V2FEhtUZjwIgJtlQkfX1wUam66Od1CKCiRiX3B4hNirZN1t10gOTXgKJRxHXu/qEMq9IcN6Ye0gA8fgkNN0gon4mvBHEBRn1yUYupfuCQB0OsHyKF4HRebF2k+k1zmOgw5tuDmua7xBS6+2XChzQccrnB7huloIb6n+bRW7PaS1+UEnLeBO/Wya5sm2/4KU+xUX3JvlA7C1mVm+8wkjh7pHhdaMe1nFurh5do8PgCBIYGR2Fo8brzvMbBPVjDgdxhA+y4/vDUdUe7O4OccxM/iDs023qJi9ovc5xeS5xcHEkySePWoRqXB64/qu1KgD+0b9yVgSa1YPDrAHq4ifgoZre6OCMNUguBPVrBTOJdfuCa+AWOFxl/rq+SsRjCyrLSRDgQQdLCL9qzlOqQe1WdDFgxx7ot6pSVdgPYzHGBcqJWcYmd0+Fk5WpF7ZaLC7tLJmq+QOseoT2EXeG5WuZs+phACecqteSTYBoIhrdxJiT1BUTcUQ6VEDk7XNge7w/qrGPU8TBlT9m7QLJIMGPG0R2FUgcpFGr0XdiGI1uwOW9ai3EgOn7QxzXG4ufxCNDcjhdSeT/LSph61WoSXc9Tcx1z+JkNM62ICxFGqplJpdHn3JN0HZ6V/wBX635Gf7v/ADQslDP+0PP5rqjkQWzJNYYB6reMLtcwXRFwN3VdcwVW99NPrwXcVTBqEA8VN9j9kSm5KfVt2JT6ImGndPlMJGHwzqjoaL+HqrteS+jnOJ15t9XUZwix1S2me5ANEtlAvcz9Zj+findpUHNgO3W/ofBJwtUCHX6JB6p7lsti0qWJa0VmkltxGlzabXFtJ3rnyZHDt+CUYWjh3O91pPYJU/D8msQ90NpPmJuItxJNl6LhmmmC0UmNynRtu/RWVLabDlAgkm8E23aFccv/AEJ/zE0UV7Z5geSGKDSTSdAudDp3rtDkfiKrBVpszMdJF2z1yJXoPK7F5cJUIBuMthOu8/XlKqOT+0ea2a59iWk2JygAxrvJPAayEo/mZZQ2pXdD0V0ZTAcnKtZzqTQ3Oy56Q6hrMHUaIxvJuphiznYHOTFwdLX8Vach8c1lao7MG5mOAMTexETPA/UKt2xt12JrNz+61rWjsBmeqbLoWTK8jj6SJpUa/Dez6i9rS57yS0Eno3tPArMUtl0W484dwJplwbrBM6EEd31dei7F2nmwzXBkBoMC98umusheQYfaJbiBV3h+bsMyuX8WWXI5qT8Gk4xjVHsuxtgYanmbTA6LgHBxLukA0giTY6acFb803XI07tFieQ+2DV54EkkvLybQbAbxrZX22NtczTDheTG4fhcfguDLGfJq32dMHHWyi9pOGwtOhIpMbWe4Q5rQCAD0pjivM69SzVrPaZjy+rTH4QyQbXk307vNYpztF7n4caxK2cuV7SJlM9HvnW+vBJqv6X892qZZVgd/zRUnNH19XXT7MqH2u6fao9R8lPNdcdWqiFNMEiVWcIBHYlYWr0wmNWd67hhfsR6CiYXkMseIPcVI2dQFToExceXDrhMUqFQDMWnK7fFt/BXXJ3Z5aDUa6XtBLQLjQgRxPiFlOaUWSUlfZ7mAy1wAOpBEdqRScC3L2r0jbW0m1dmta89M5WumQQ4GRPWRKxVfZdSm2m8Q5pINgSWm1iNd6jHn2TtV2U0vRSEJU2K9KxW1qPNta6nSBcARnYL2neLd5UDF08NUwzs1NjHCCH02AXGrfST1qI/lt+YsKX0wzQQJgwdD/Kk0MUQWjs77zC3Wxdn03UstZmZrjLG72AAgWNr7j6rlPYOFpm7RebmdDNjugRu4Il+VHw0GvVmf+0n6AXFZ5cLwPg75oWfKvhNGSobPqObmYxxF7wYg2703ihleJF7SO4Aq42dtMjKZ0gRbjJgG4113qt2vRDapPSMw4THaZW6k3KmNDNUEEG95Av5KLTcQZHarUYQ1GNAzFxNmtEiLyTvCsMFyRGuIqcyD7oiS7WYv1eYS5oxX7AjNV35nTxhNSraqymaT8sNNN0Cbl7bjUaG08FWVSNwhaxlZaHKNWGkLU8iMaecDc1neYAPosiwhT9mY003BwgCbkiYnhv3KMsdotCPSuUu1uYpkwM7oDSTNh8hu61m9g7ZzVWtJmdwmJOumh1+pVNt7lN9oI6AiN5JvvIE/PVNcnKjmVOc6Qa0EmJuBu6+xcUPxtMTvyJ9uzXcu8QW0cgaOmesxlvIOnVHWqBm2W/Y+acZg2H+nzgzpBUXbXKE1qTG5pMuLhcfi6IjQ2VXSxIFIsvmLgQbQBvlaYcLWNKS7sp2yfhqdR8mlbKyBeC6BBDbCTr0e5VnOXk6+itsDtLpNgkADQAQ0iL3ngdyhbaotFSWxDulAEROtu1dEW7piR6JszbX/AKe8mSWs0BMmW6yB0fPTsC8tlXdbb7hhhR1zC+6wiJ4+Xzows/x8XHs/rLbs1fIzGPpPJbYuaBewgnr7Arrlbj21DSY9xIykkC3SuA4+fHRYrCbRIdN7aXiw3LmM2gXPmZv2cPkplg2ybkW6ottsbP5x7Khf0CA3dIhogAb7Kj2hgjSqFhM6QeIOhT9THF2XqmItEnjMqftGiK1BtRsZ2AzrLm9XGL9y1hcKT8Ar9lCSlurTMxx0TSFuVRPwVFz7NYXG1gJnuGqMdsirSDTUY5mbSbTGqn8ncUaL6dUOEZi1w/KDEHsPwV9ym5Z06k0uba4TDnG8H9PGJOq5pZMiyJRjaBRVXZksDgHVGnLFvEm1hxtdW2zMDT0ymQCc5mLb+zRQMJiw1zo0AMCYnjMDeJ/hMDaJaC0de+YmOuLCfErRqUujPtl/hNoNcXAgObER+Y2k9pKbwWJdOUEwNA3rJsdI7FR4Wt279JnTqTmFxeWRpPATobXOncpeOvAqNdiS99PKyCMhDnEjWDPXwEjgq7CbZIY5rYEEaw4tMgHKO5MbJ2jmqgSWiYtrGkibDXzTu2MmHI5mOkJDjd7TMRJ7Pks9f5Y2vYxUxJe4Nbci7jPC5gEgA2+pVjUrYcUYDXBwvJe7WeHXHas7s/azqJdAa6RBzAEddjY96j19pF3AdQ+tVfE269AkaGttwMYObc+dZcZ0kQOqFX1tsl+pJEzBi07gqapWzGTr3AeCSXLRYooepafaxwH+5Cqs/WhVog1LLZb+kAGgkzroBG7rTGJquqODQNJDRqdTadSrjBbPpNdIe4/XYrB+1y0AB8ECA4NGYX4xr16rNy7tIy5YWKHP0qFIM6GZty/oxec0/DyUfbWLe1uXI8uIHSvExZzbbweM3S6+0Xvua1YkiJzkWvwjikNxjmi1SoLAe9uAMDzK5lDu3QSzRb9mZ+yVD+BxnqNzqk1cI9phzHDtBWhdtMzJc50biZHG4333LlTbb5kPe2dQ1xaO2BYabl0by+IpZl8KD7I7TI6TBFjvEp+js95EFj9fyngVbM2qcpbzlSCACC90QNI4KbhdqEgA1qttPvHDr1Sc5UJ5l8ZS/wBh1GOb0HkzuYSLRviOHEXVxtfbTabObpsILgC6RlF/eAA1n471IxuKze9WeR11Xekpg4Ci8y+5O8vesW9qc/QuZGTNFxBdBgamLBNQtLisFQAhrmgcMz/gFE+yUeLPGp8l0qdlLMvhWYeqAdD49x3KVtF+eDmEwLaWibxbX1UqlhaU/gPfU+SVjcNTBHuaD8/yRsrDlV+CqpYUm8WHf4xuT2MpHLcBobuMA9LS2pEAblYso0i23NjuqlRq1NnFn7XIUrYcnZWFkAGRfcNRHFcY+DMA9qs2YZp3t/Y4pT8A0fjH/wBTviq2RfIiplTsHjXAFuaAWkGbyNYAjXgnHYNo/F/+cJ0YMATINjbIAhtMTyIqSy6mnYlWGkgAOgglzQL6SSYCTkPX+1SQ91oZp+k3Q2/Qbjh2U9rcmekJILoeD2ExOl9OtRKmzmtBzVmSNwDncd4EK4oMc6Pu4vuYuYzZLrwwn/Sfh2qFJ3RPIZqVwq/w/JKs/Sm/9pHwU/Dez3Eu/wAMjtMfBalcsTM0HtaQZM3kADugpsPW2pezDEbwz9/8J3Dey+vvdTH+p3wCKfwN0ZDZ1ctMOzhhuQJEncpONYXkOE5Y3z0YIBkmOI8VtaXs0qNu6rS/c+fRcxHIZ2UD7TSaAHD3nfiiZ8NFLi7sW6PN6oA0M8U0twfZwzfjKHmo1bkNSb/86j4OVlckTIIWnq8kKQ0xtA/u+SrauxWj/Gpnsn5IDkiVUdaFO/s0f9xvg75ISsOSJZYJN489JPYMJvHDpLn/AKOSx8N6DV3J1pku6IC4yrdRTJZHeNUw8p9+9NFq1TLixLDZTdnkyLDVR6TFZ7IpS4dqmb6Bsf2kHQLBJwRJIVttLC9HsULZ9LpBciknEl+SBtWi7JeNTuVbSpHIdNy1m3MJ90VT4HDzRf3K8eT9f+l3XRCwVM5gkbSu4dinYBnSCjYxsuWqf7EqXskYfCuNEkOOmip3NW22VhJoHsWRqN6R7VOKdto08djmBoyd/cYUnG4WCPe8VL2JSl2m5Wm1cLDQYUzyVOifKszWJpxlse9FYw0KdtVkBnWq7FO0AWsHaI9jDcRG71To2k4Gw9fmmcqCxa2X+pebO2/VBsY+u1TcbynxDbip6KgwpghO4quCFDcr6ILSjy1xV/vPIKRR5d4w/wCL5BZyhvUnBtCtzkF0XbeWmLdY1T4AfBIpcq8U7Ws/usq+jSEpeDo3Kh5H9FZbf21XcBNWp+4qvxm0asH7x/iVMZQ+7lV5ZLZWam/pTILcXUcTLneKjVS46kqxp4eCn3YTok9vqq37BFCWcSUnIrg4OyYOHPBaboexW5EKw+yngEJ7D2DDFdxQkhFJqXWFwofkwsYfuTTRdOncjJdCGmNVAuZU65qWGIHsIpMVtsmnBnrVcAp4q5R/Kzn2ib7L2tUDpCZoUQCFVMx99/qpVPaNt3fYrl42vBW1lrtRk0njq4Kn2PTmi9P1cdII48CSoWz8XlBF7+CcYNRaKcuxvZlP72O1NY6hDvFO4OtlqF3b1peNr5o7eEarbvYi+jRbFb91dY7G0IrOH6j6rS4DHxTAv6ql2hesTxus8Kak/wDTWUlqiz2FhIqHsCusfhgWRwVds+qA4mbQNxHop78a2NZ7L+knyWGTZys1hWtFDykw8U6Z6lm3iVrOUFQOpgcONj8/JZp1Oy7MDevZjkaUuhlrLLr2p9jLIey62sjYbaE24XUjLdN1GXTsSYlosV2gYKXksusp3uiwseY+E/s+teCmQyxXKBhS10Ky9fifuSOr4qmp17AJL8RqB4m5TTNFMYUU5WWRMgJ0PBYQqtlY8U5zpg39EaC2LfB0szUmphxP8qBhcSQE63EH6lS4srbof+xjgfFCb5/rQpphZXBq69t1PZs95kta4gcWwPElMFt9LrVmRCLLpXN2U2rgHgSRYa2hNZRx+KBEbIlFikspzaB22HqVws/pf4IsVkV4TrzZdexdIsLJMLGmugp2fr+kIDL/ANB6p+nhJOo/5d1rIGR3n6/qkNqHxT1Vhi/w9AmWtQkI6AlF31/KUKa4GHgU6QD4rkNH18ExUMmfrwUutTJYDaNNRPhruUYUjB14pJIokYGvfXxk+iefVcJBc/sJyj/ku7E2a+o4RYT72Vx7ZLQVoamw6WY561Am/RdzjAd2awPkE1js0im0ZR1YutYT3+d0irhQ2JNzwB+MSrzCcmKtSrFOkajQRJYXZRp+KoAPFajFcl2MEy6kRBtUpuEzwpiY9YVxgNQcjzcsE6Ad5K5XpX1B6xZbTa+DObLztUiPxUQIm1nOdPiJ9VE2nyfptyB1aTlknKT2DMSAR80OLE4Myjad/opFRit6WzpuHs1IguMnhAA3qT/dDEFmbmnADeS1ojdBJulTJ1ZnhTT7KMfRUmnhnOMAPJmOi0uvwlabYvI19YtNSaLR77qvRHYN5RTfgFFvwZR1EgGx801ksvSMVsCgzM1lVtV8jo5nNEAQJdzkbtToqXFckqhgtpU2zwrNN9498/XBVo0W8bRk8Jgc5cLiBNml3pfvum30ot8xHbK9M5LbAZSo1S8vD32ysqsa4cIIq69oVHi9kOrVAyk3FOdwfldGly7OQBfqVOPQcbqzGZL2MqZh8G6QN50Gp8Fs8RsIUL4qq7INWQ2dNBFSfLiu4fYrq7suBowD7zt0drnkcbpai42ZrC7Dqh5aaZbI/GwnwABMmbKRgtjnnAKkMGvSY8Nn8sZZXo+x/Z3SpZn1c2eIAa9ua+pBJsey6RU5IOdUHNsrgEic7xlAGsiOBPGVWhqsLMb/AGJ10v21f/BC9U/us7gP2t+SE+M04zzPZuyqrTLaZZBs5rGie11V8x3KsxWCLjL3sBM6vqOJvuDAbrY0dnU3uP3Napr0qtQlvhm+HcolTYcP6DMOwcXNDz29O/ck4GLgZhmz2gS3M46dGhI/dUI+pTVbZ0tAIc3cC8mNNzWB3qtpUwbS3K+u582DWtcW23dAAKJUwGVsUqZPXUpHdv8AvSk8ZLgYmhhW5oDy7X3ac/8AIhSMRgGu9w74lxyiw4EAea0Ip4oG9SlTbImOaYY7goO1aHTLi4VSR0jz2u6SAPio1IcejP18IWxLmX4ODo7YmE5Twwc3o06pO4giOwwxWY2bUqCRhw0cYIn/AFOt3gK2bsfIxvOYmnSMTDXagajLTbPmhRsSgZF2Fe1wluXtt6wrfB7PpvbD65BM2Els9YEnyUv7BTzHJnrG0ZabzmvrLyPRbHDNxDmBv2YAEXz1iNdRlZMKow7LjAwGK5N1W+6wETqZaLD9cSFFpYctIzGYn/23A5ewt3962O1GNpu+9oYYkToHvIHDQSRx371GpUqGWGYbW+ecscPefOtt2qegOHZma2AzS6nSrubNi6879w+KbqYP87alMC8ZXH/kQtfQ2O/PBxFemDqGSeyS0xv8t6lO2dh46VarVcLRUqga/pgkd4S0sOOzG0GUiwBrS543uc6Dro1gt4q4ZsjFGnDcPSpNIEEtptJ3e9UcSfJahtHEZR9noUWAWEumfIHvvquVNlVntnFcwRBs0Fxv15SW9ypQo0UCr5Pcn2Ur4ltF5/Ln50i/5WuDeA3rU0mtAijg2BpBl0sp8Z92XfJQdkbGwjTNPDZz+Z9MADszCPJaMB0ANLWjgGk/IeS1jHo2hGkYr+6XO1iar20ae7pPJMboeQO8BazAYfCsyspuY4jQN6RPXAK7U2a2ofvHF/VJHcQDdWFEBtmgAcAITUaLjGiDtHZ9apZlRlIf5TmmdQQfUKqx+wGNg16zqnVUcekddMwnqC0OIoB2pd3Pc3yaQmTg+jlBIvqC74m56yihtJmWpPrtJbhMNSYLgu5lo/3GoJUatyPLyHYms08WzmOt4GeB4LY08EGn8bj+p7wPIkR3JTcM8yJDG7stz4uS1J0+medhKOFINFrpP6DlsLmA5tzxTuF2XVxD2uL2gG5HMyCOBLnHyVzUw1KRNPMfzFriVKY0kDK4AcAB8ZhOhqIw/ZFJozVGsJt/htEwOFyZVPjKDnuinRe3dIotaSLTBJnzC0f2FkgxJCVVpjdAMJ0U0VewuRlCi7nMhfVN5eMxaTeQDIB71zbWzq2b7mq+nOobSpkHqMwT5q0wlNwcZcC3SIuD2pQwgmZtw6Q8wU6QaqqKbAclSINXLUOpPMUgezqVg/LTMCg4i1mUfWNVPaxu4kHrc4+UpwUuJ9R8UJDUaItHYlJzmvNENcL3Y2eyZIVlRptB92/HL8RZDKiWHp0Uh3OOB8D8lxIz9iEqGef19osb0XV2NPCWT2dKZ8FCz0yZa+q8/oMR3saI7NFZZGgzAniAJ8Uh9b9XoPWUqOShLmVI6JF/zEuOmt1HOEqHWsQf0taPgSR1ealtqRvJ75/hNnFncPEx5IoKK+jsqlPSpOqxoXB0A62zOgBS8RRfADGhgEaZBl16jZFWrYl7msGupt3yEziH0qkBwzjUWc6EqQqGDhaf+K9htcZ6jtDwzJ/D0acHm6J/zZGgHvLb+aTh8MwDo0cv+aBPWQCT5J5geRqGX/DefEBFCSINbB1S4ZaeSTcl+W0/pueyFZbPwjBdxLzN/ecJi+pMoG8PdmBtcT4/h8lNaABGgTSKSIWKw4k5KQPW4ujuE28FxtR4EGtTYPy0qZLvMnd1KW6r1CEBwA0gC/Z4oodEA4dlT3mVq3Avhrd9t0eCeptewQynRoDcScx03wBv35ipwfZR3SZjK08csnxt8UqCjtDED8dfOY0DsunANM+qUWNDTzcg6ycxnvdM9kpsPcIzPcexrY9DCeFc8PT+UykPYIuiXPngIAj/AGgqUKygiuCYm/CyXm+pTKRNFWPqP6pznVW872d5lLbiOvyQOyfzqOdB1Khc4Z1t5+iUX9Z8gmMnB3BAfCgc/wBfmliv1+ZQBKqNDtWg9olOU4FhYdSh851+q7z31BQBYOdOoQXqG2r1+SVnH0EDJraqCAdfj6KHm+rLoqfVkBZPa5L5xQW1e1L55Mdk1tRKFX6lQRUPWnWvRQWSud+pQo3O/UoTAxpqk7kB6EKTnEuqdnekuqD+EISEcNzMCdJgT46rpqkag+ZQhAHDVECfUjySxXbw8kISAUK3d5IzdnqhCBgao7e5dFUTOW/G0riEwOtrXnN3WI9JSudnehCQznPiJAmOq/guGoPr5LiEDOtfFhp1WCVz3EhCEDOjEDrPclivwB8kIQMOe7PH5JQq9ngUIQArnT9Bd+0fVkIQM6MSPopwV+zzXEJgKzdi6K0bvJCExnRiur0Tjaw4ei4hADgqdSUKo4LqFQC21xwKWK460IQB3nx9ShCED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6" name="AutoShape 22" descr="data:image/jpeg;base64,/9j/4AAQSkZJRgABAQAAAQABAAD/2wCEAAkGBhQSERUUExQWFRUWGRoYFxcWGRodHBoXHxgXGhcbFxgYHCYgFxkjGhoWHy8gIycpLCwtGh4xNTAqNSYrLCkBCQoKDgwOGg8PGiwkHyQsLCwpLCopLCkpLCwsKSwsLCksKSwsLCwsLCwsLCkpKSwsLCksKSwpLCwpLCwpKSwpLP/AABEIAMIBAwMBIgACEQEDEQH/xAAbAAACAgMBAAAAAAAAAAAAAAAEBQMGAAECB//EAEAQAAIBAwMCBAUBBwQBAwIHAAECEQADIQQSMQVBEyJRYQYycYGRoRQjQrHB0fAHUuHxMxVigrLCFhckNENykv/EABkBAAMBAQEAAAAAAAAAAAAAAAECAwAEBf/EACURAAICAgICAgIDAQAAAAAAAAABAhESIQMxQVETIjJxYaHBBP/aAAwDAQACEQMRAD8AJ0XVbxcKwlNqlm8SQ8iR5Z24IPHsCBVq6D8R2bagzcbxCdxM4KrMgERHIkHOK8u0vxS1xgira/eOEa14ZaV2qu5duZgcc4PMmr/8M3bWotFWtIPLtLAMFBgLGxzIfdOR6d6RJ+Dnjd6L/otYt1A6ZU5Bomkum0ypb8JEY+GQDtYgz3ZuCRI+9MX6giLNxlT1kgcCTjn7VTZ0fsJFbFV278eaUOV3Ex/EFJHfj14H5oDVf6jJxatlvdjH6Af1p1xyfgVzSLlWxVJ0/wDqCSRutiMzBzHaJ96tXTeq2767rbT6jgj6ihLjlHsKmn0G1lYKypjGVlZWVjG6ysrKBjKytVusYysrTtAn0/zgc0t0PxDauu6qcIFO44BmcCcyIz6TWugWFa+44Q+Gu5u08fU15h8Z3btsi2u4akgu7WwPLbzAXbB3EyTHafWvStB1m1ezbJYTE7WAkcjI7f1HrU2os2/ndVkD5iBMfWpSgp7ElFS2VbpfQxeW1dayu3wlBV3YsCEgIqg7baqYlSDyeIzU/wDUDQ3GCWrii34nytzO0biu4vJK7QYjMiDMCvTesXmWy5tkKdrEsYG3ykg5EEzHpXn13qT6p9NavFRcQkkmMIUZWLP3JYAHaRjdipcqiv34F5MTn4Y68dLNm/eVndCABhRtB5nFshQ8k8kqoHlk+mEnw/3YWdvlB+XjAwOK8n1XwxuujY7XkBZQyY2Pc3gkEKfKQFCxMEgmFANWvRdXWx5Q1seHb2i0bpICqcFXZQrtmMZxGTR454xVhjKlsR/FaDxZk2nB8NmUXOW3M7iM7RuMCc+oFM9D8GW7KNcVlYIFFhlUMVImbkg5Mu0DhZnJ4RfEnWrlwFP2a7dvAtKopVSHtAlrjBcsEDKFmfoVgkdM14s2LNprV17d4hrjW7g2p4sIqsABuVYUZK53fdIRV5e+hIx3kD9b0+oUDT22tpbFovdRzu3KzMpVh89y5wfmJkGMxFY6f8I3DZ891rC3NTK2rY3AJti4T5gQYhe87RM9taxm02ou6a3cGA+1yrBbrrmLrFWDsha4Z4BCiRk09+HNadI9pLi3Gc3PCGna+rXLdu4S5JUCSwCpJkEhgIEZ6kqOuLgltf2Wm11O1o9Hdt2lYhBfhnYFiyrduMXYDz+aIbvP/tNeCWelulzcrQbAQneJUsfPtCtgjLYIgwfWvT/iX4huvpL1mylxFJdSjaYK405O0RLyACTkwSXiD5iPLdNopbSm5cuXPGLMyWQzXQAzWwADG5jtMQePxT02bKHobafSi2LyBQz3mW2j2wN1tkuLBRLdyQ24Zy3Y84PpPSWt6HTae7e0i+PbVoIcSz3X2s8kQSxAgwTHBM1XtJrLemuF9MbrWVvW9ukdbv7RvW2WuG26txuLbp8pnIwJN6l8Qau7eZ9SukNhfktC5buYLcBA8NdnapdwNmYAmmUX7MpQu8Rt1H4y01267b7q+YrH7ctn5fLPhbvJMT7zPesqk9CNnwF8XX6Szclt1ttKtwqd7c3Fw0849ayqWRtlVtpcR5CnyGQQeM4Kn8fpV9+Ffjl0UBVEbmZj3LspBkeskNzExVJtXZkbgSMIseuZU8LMd+ayxroYuqQuN38geByfT0qMWQtno+j+ONSjs4ubi0A7hPBJEegyaHv9We6xLkksSxniTEwO3A/FV8X8Axg5x/Kpbd09q7Y12gXY3c1zEHBoYavIB4NED0/nT2KFW70Uy6b1d7Lh0MH09R6H1pMxqVXkUcr7BZ6N0v46RifFG3iCASOMz35p7b67YYAi6kH1Mfoa8bS/7/rUy6/Aiovii+iq5Getn4i08x4g/WPzFHWL6uoZSCDwRXjNvqmae9H+InsZUg+qng/8x3pJcKrQy5fZ6bNZVH6P8aFS/i5WAViecCB9efsas/TOvWr6yrAH/a2D7fX7VKXHKJRTTGNZWt1cvdA5IH1P4pBzql2t6HbuBvKoZgQGKgxJkkA9yc0Y2sQcuv5FA9Q66tseSHbcqxuC/NEGWx3FBx1tCuir6a+LN62il7W0+c3GCh0kiSuACTJnM8AmiviXqzeJZWFG/d81wBSFh/K/G/bMHgER3rjrukTWFLqMqvaW8rWnX52jYNzSCFUmQfeRFTX/AIQAsSzLeZMpKbttsKRstAuNpI/iJMnMVJQaQqjRnxLdN3RrsQkOFhm88MxATvJPmyQIAMziqg/whdW24ujYzArG7zk29zuUIWbiMNsAmQ0mvQOlbl052kBELFJJ/wDGBKpmSgHy8GIxVV+I/iAFbrqrI2lW4Fum4N5dmRXCKRJC7kIOO3HFHFPbDinth3wNotQdKbsldysLNlpVRnyuxGWBEZ9PyV/Tfh8alzbN62t6wf3qpbwLkkGN0bxtgSJgwe+XzfE1t9Jc2XDb8NAC8HcCIwJA3N2kes1F0q5YS7+1vc8NrljY1tyGdth3b5GWbbgiM49qVKEtUL9XoS/EmofS6k27JdUNjy7bvD+ISGuL3kgLPoAOMVWum9SvKR4LLCrLIjMqG4N5TaoHBkd+QcxWuo/EKb3ayDcJTY1w/uwpLbgrWiCSVEyZMkoJEZTaL4g8Ip4isXYkhSR8qltzFuI3SJEf+JoiQa5+RTbpVXolLJukS6m8u63pzq2tEM929dIuMZbzOo2mSdyyRGWjMAV6DqH0FvpjnTMhFsE27m9Uu+ICV8RbjiQ3zecDgECvJviLT27b2rvi2bhuszsqbtqbskxulCp8sRnaD3qL4i1Fm+ttgCAo2BU2AvtyrsNoCABiu5smPcx0qdaKZ06Z31e9c010lLviswO5gGJW4VJVt5aWuZJDdp+lcfDC3NWbOmBWdN4txGJFvYglyPE5zcfucR2or4d+FNRrrQ8JrXhreAbIXLQCQjGGVRuI7nP0pr/pf8MWtRrddavLvREe2cx810Dy9xhOZp4wdUzKLqi3/C3wBoXZbpddQ6kCUb92CAZTZGQZJM4MdszYOq2tJpTatrZt2rt3cli4unBVLjAKCzKvlyR9RNUz4p+BrnTP/wBb05ii2huuqzSYngSIZCDEHIjFUrV/GOpt+KnjXjavgsHNxiwcKT+7uYlVZoIXB78VZfVUUSpUegr8B9OsgW9TbvXr4ANy4u6HdhuJGff6+tbryFOsdTUALe1arEgb7gwcgjPBmfvWU1msgsdRuW2DDapI+ZQsFTyMCPsRj2otdVIkpzJM8mY2lSOIkERjEUHp7CCA7mDEGMAE55iT2PYT96JsWQIAcfc++MRz98EA1z5JEJUPenPcVQzlShXAPPPIAOD7U0tOswQVzz6D0jv6SJqtaa3fYqAfLwCWG1cyYBOB9KftoyFMltw8yjDSD/8A1AMx60y5NpE2ie+yYiSIHPr3rq08j3FQaS0XlcYEyf71K9kKYD7vUj/Pauy60ZhPiyJrE1MCKDD811qrgEQIgVrAb1F2Tistr/7s0KufNNdq4AH8x/maaxw63bJ5/pRlhyBkUp8T/wB32nv9qntakg/19fvWsDHK3IHqKnsXinBkc/f1+1LLOt9QAfQ8URYvBsqf89q2QpZbHWLyJuV2IiAT6kgRB+2fah7vU2MhnLH+KT3GQKS6rVnZHGe2I+tdWNWGmWgn0x259+1LdbNbGP8A6sQ3lmIDEz/Dw0+poKz1bxndDJAIwYG2AAZgznmfQgVmos7oVTtzJIODGBuA5GSSCe1KPh5CHuFycFlO7cSSCPMkkna0++QPSuWWTnbejL2P7F/aphiZOCTx5sgE9hgAewoi71e6gKJcIVgI5/8AkTByI7Ck2qZgDiFBn69zJ/nUVvWqxHAAMDA4/wCprolFSjiYb6f4g1VtVTxZWSWkndkENnMjPlXgGOaS7k37rjM7bmO5zLb2nduIwQwKgj/21N5yXIQbVhpPG3OP0P8AkUJrDbQIc7kBjbPmBIB3duQpE/8AU5QUdobddkus19xcb12MwHyEwojBBxxtAP0obXw43b3uoJIUs2/eSB5W5VYAMeomlFzXvcBZtpAP/jIaRnBlgVGOSB6CodJca6oJcW7akQ20gsSZjDAGQYz6e9cHJySUu9E3djLqPUBct79nhmSJeJZhGTjcQTAjnucULb6WHDtcUkWlA3MCCUIB2CW4k84y0d6n/wDUE2BfGU3nY2/3aztggAxzvJM7vQRGTS3qIumzkglctaJAk7pl9xm4QuwyfX2qUeF3UR4woD6n0aybYe0xQgE7XYEmYIVVge9JbOoCqWBJucQwgQR80zz2AqfSFLgd7qQGmLhYk8wNoMyR/ag9XqUkQm0iQCuAVkwTI+tdcONxjt2VjGtMcdN/dP7soJg4WDxM+pimv+n/AMUvoruouKqsXJU7hnuRDcxPbgxVXvaq2EO1fMwyewwJjGBMjHpXWlvG1vtkqr78yePKMwP89q6IzS76DTpnrln/AFc/dXP2pAQEkeEILMCIVpkBWzJFU/pfxFpS5V2axauMTcawsXAHMsgcz4dg7iNqyYSTMxVG1KmAckNkfYkR+h/NQENAYzBn9KDlex1Z73pW1VxFexqdT4JEW9tqyQbYwhm8wcyADJHfGIrK8G3E/wC7gcccfSsrZBJ9QxywP49O0T25/FatXTyAQQQJHA+1SXNBFtWBzmRBxxz9YYf/ABojTsu0lUQmNu2czEbl4M944PoakIyWxqRjJO2IgHaT3kHvFP11QIlN8mCSQMiO7A5APsP6CvLbMQV5yw/igEn88/8AFWXpHUViCoOZB42ZnE/QetI/q7JvQfrGZgUTIAEKP70t1ljUi4fIxkRIzMRyQf0pvr+qKqG4QAzcleHA4YDtM/3pL0Xqb3LhGSACYPyjMCqxlJq0BFj09tQnilQ8x5P9rYndEZ5pdqlBggYI/Hv9KLv9YFlIDSf4p7gwCce9SWun+MhfwysiVg9vp3PftNaPLW5C15ExbMSPp/U1HevEQs9qmbTBHljxn/Jrf7SoBMAwR+tdSY66ILLT9vWpTfJ7D/DU7tuMbfx3FD6ldoX6jHpRsxKxE8470Rb1EACfL+veP1ih7uhJyDt9j/SK4OoZRGcYNYHY31GsBAGc5OMTxj34oQayI7j+f96GfVkwO3v+Kht39oic8R9TWRqGtnVsxPYRP9/vXf7U4KhwVABA9Jme3ehtLrwVZT3mSP0oq9rjx+PrPNI2/QrOtFrJzc+UECPXMAT2zijXv272VAgMwO2IE4BPdqUay7vId1LtPqRJyF3Z5G459qj12qNtV2nb2CcAncsCQeyyY5xzXDPl5MtIXbYVf6psPhNKEwM8ZXEkfz96j6hYtKwDM2/5TtJgk5CekGQx+vrFLOq9Qt3SxR2YmIBGYUyAYX0JMyecARR+ksrcJe4jqpQIocTDGSSCZHf2GKly8ssLYXoiXqyXHCrAKr8hWQsdsiDFEbIc3PEZroECSQVyDC7cDkScySfsuHTHVEedodedykmSWB+/l4PH3rnQahrq3fCLb1wAs7jkSykHGARJHf8AFnLjlGxqTNNrfCNy9sO9vlJWd44JDfwjHJBn2JoDT69bulCMGa6zSWI4APZo9BH3rNfOxyJOYdfSCNwYn6dsZpR5gx2MMtkg4jAEwe3NKuOLd+mNWQTqrtxNyggrABLQB2wIyT60s1aiANvyNGI25zzyf7Cjb+kYqSm2O8+vvSp9M2AR6f0/qa6ZdjxOoBABBlj5YI2gSZx6Tx962zNevOw7sWOeAWj7xIpmvTFe3bbcd5hABxPAz2A5NAdK0qnzOQEUy57gdto7zx+KWx70NrloW7UTDrtjaAQWU+U5GDHf6/SgF05umWO4ldqjCGcQT2Pv709sW1uudh2gDd6DEc8wcxXfUdOincIG1t0bhtc4nd9fememRUmJrnRramPDvNEZUrBx2kVlRObknYXZZMMogc9h2jj7VlC0PsN6eCvecAiBMLBnkcZ/rQt66A4ZEAIGQN2TIz7Ez9KFbWOABMDuO09zB78TUNkbnGck8+8/ypFGzUO7F1i+66DuZflie2Cexk1OJtuAcEY4iRxkf3pZ47FjJAk/8YpjdIe4NzbYUHBn0gbu3PJpsfYGg7XalrqbVWWBkBQM+sgYNEdE6G1tHa4JY8D09/Y/2qH4esXTJEbQSBPLSDG0D3HJPejNQ7oQGO4NgqcwMkSQP5e1F+kZdA2l1JF7eRAZcbgCDP1p9q+qFWBkwYgVWviLUAkEdoH6UPe6hKqROT39gB+KDgntmRatX1E3lKsgP949fz+tItZ0twviL5kJjEyPScfyrrp9wnzkeUTOTzHaPSmHQer7VYByIJO0nHAxHcRWTcPxA16CNNo7O6CbjNwewPrAAmKm1eiMzatn3Ej+p/vUOkvrtLKMsZJnEzAUenr+ai6jr4LKna3zzyRPHciKybbFaCLtk/KwiOKXNcbdH6Gu9H13YgBgkf7hx6H+tNYHzXdktMQIPaJM5/5qmTXaBQvW2hWNsHt9e1KtN5bhDDIB59fWrHotUtydwhQMmODJBE+pNC6q1Zuk+GFDZgqct6Bge/HFFT3TMtFfDEHHfj3o29qzBOAf+qPs6AW7YZ1WeJacGASAvHBH3Nc6lPFU7UGPLEZPsPU/SmzQQP8A9Ti3O7MVyuqLQANzHA+pWJHafc0XqOneBk7Xc7QVg+WfY4OcT7GobnSbpG7yTOFBycfiB/SkcoeTWDC0yttdgrfKoJGYiMjtxB49O9Ta7RFyqOD6ADHmI3EicfntNci2bb+eV25ggGDwzfb3o+9YtMCXvKzKSfL5WVCJUtiCpMQFPb6Vy8vI4tJ0xd2RdNVbVosnlubQm9jKmC3mVVDSkhhP/dCXL67ixJe41vzOAFOTK5UKBggk+0VAt1rkISxU55IgBJM4z5QRjHEUHrOpbW3jJuGSrfN/LAzH2FJHjjbu9jYmwpUEAgKREkzu5Pc5APtUWl1IQkOvK8yPN3hQZjHqe3vXSX2KmBMkrBglSfQTAHA+9L7KGTuJ3AeVceg9PrVaW/8AApaGL3rZUDaxVvKASF83MSDLD3xS46VWVwWLFBIZSI2yBncAYyc+4xVg6RYtlHbaQAJAiRv4DEzkjOO81W9SThSABiTtMCMEx6wP07VvI0SZb5tBHE7AwuQxUbmU+UqvMcyRgjvUSaAhlEorLsggMdxYjaTgicniODUCXWZGGciJk/KATB9oqW/cEAkMu7dtY4B4BzEny4ntTFA7TaC4NwkEbv4TuJIDsvHA5MNBP2ovU6VrUm4Ny7NzEkbpgBe0c8QPrS6310+EEiJUp5eIO4ZSPMwnBnG4+ta0fXdgjzFDgyBJQCCJHBBkzntSyyJtM1asXoG1WjkfvQOczE4rKn//ABEnZryjsEW2AB2gRWq329Db9Aqa8W8rncCDgEFTxg5kT9/WhbKb7igSQYE4x9x96MvdKv20O5fKrRuiQeflb0jPrkUstXIOKomZB+ptqGME47nuP4f0qa5flQYjn7iodFfO1sj3JM/gTmtqRx8wOMUyYAjputIddsAqZhuOM/eP8FWTpvUw7rgbmkgCcDIjGCcfTNVQaJ2kqpIA9MxE5jvGasmm0l61pgbdsK0wWAkxzJYmAO0CtOgAHxEADtGII8p5GMjFAkkW0jMkn9eP61xfsXCcgknn1+/p61Pq1YW7ZH8OJgcySPrTGQ1fWDYEC7CVJ4MZGeZP3FC6e+ArZ7iMZIn8TQOq17XAGJAZfoJ/uc1JZvoyMPkeZHdSPeTM/ahVGHHwxqR4ly22VIBkiYO7B9uae63aoKvJLAeVT8xPH6Dn6VVeivt8ViCCYG6TAzkfeKtqruthmOQs44wDt3SJ71KTpiydMTdOtRdICkMuYbsAOSfU/wBak69r4ZRA4mc+5/maP0PSwu5ixZnGwDsokZBBkyAPtHas1PSQXDXPPgDjyzIAAplyRcrNGSM6MQdON+d7Fo4yMDM+361tdMqpIJDEgDdHMzHHHH6Ur1bm2qrlQsjbz3kQeCMjv3Fc2tfKsBJ7kCDIMRkmcdopkvIXQ212pRTbDDxAWIeeJxxtzFE6fqgdmuACV+XECW4n3gD8Ukuadz4O1Q+3zHYwaBI5E4Psff0qa5qh4MKpLM4LADJwSfec88ClaTFD76F3Jfw1QA7mgkzIHE8fyzXWntMikhpScGMAROBHGP1pZ4gNu5Jy0kxBIHYZ4838qL6Xq3dECoJGDJPERPHfOJqcqirYthN7VEGFO1nzEYbMs0LIGBBkgyR6Un1t9BuADSVVmxuBWWDEHPAJAPufrRBR3e/4UrdCqpkgCTwqDB7TgHvSTq6OtwO20ttAILzO0S3ljggH6wYmuRQTkaKtjT9lLEFSqsVlAZlFg54gk4B7xwc0g12huh4ZNrOyiAMK0Hy8kggT/Wmuj1RLAPxdVWzJOzdO4mOCf50Zc0gt3N24kYhYzMeZpGTMAQMYrpVxaS6GyrQBsu27RZ/l+SF2zE5mREbj6g+9a1mi84FklZZbZGCAxEnYQDkgHHpPpTLVawXbb/MrWkDD5dqsHAyWxGTxySIoDS2U2q3hMRy5EkfNO054nbRqrYU/IFZ601u14ezaqwWOZk/MSffHagGvBhJBMKTC9jMAH2gk/ijOplfDJGwAmFgySJj1OB/QmlWngyc7lGAch+xj0aIgT2p/A6Vkz61wirgrw653Mshhvg+UQoAgg4mmPTtGbxFu4XKnbiQTtAAXInYsSOPzEUJoS4tsWa4qsCwaBthRH3gkSAO1XToGhsLuuYJyS45X2I3QBGD9anOVIE3SKd8QaFLd4+GUtqRAQ7mAPeCwPJXmlOl6Y1x1HAY8x3jcRiYEd6vXXNWoNvy77it8oEttIxA38GQYBiB7RS+zee+u0KLh3bbhQBYJOQEaDwSDx/WljN4gU3RU71lAzA3EJBImGMwYBn6VlWC/0i1uMWh//sj9BIH0k1lP8sQ/JEW3B3RioDBhMHI/3YyaBNglicZyf602uFGDGNi9gCTkfWeaD0yS32NdKQmTBbekI7Ej2/6o79mBBIJPfnP4j60TpbAKtNCohB/z9KFGybH/AMOu4tuDdZV5ACI2e87vtinCgi2w8W9B7/uyT6k+QEmMc+tVjT6naCJpzY1E2oHJqc43sXJhul0dhSxS4xYoAQF2j1J5OZxFVbrouG5AYlQAFB2gAR2CqAPsKLe8VY57RXGqMqtNGNOzZCy3pAfmJ/z3io20nmwfpP8A1TV9PAHvW7VjBp7CpgVqy4JiIJEjgfgU/wBXpbpVdrKFgcDPHc9/qc8UL0+3Jf7fzp/MKB7f3qU5bFcrCekNcUJJXvPlwcN2JgHiI4gUtuaa9vU7yM9h7jnOcYqfSavJHoK3qNXtYfSpxTTFTBdSkWyLhLCTAwDziCB+KVrplnG6I4MH+QFNXt71DfU/rWl0wCz71aLoayLTaAqcFhMEce2RM0elxfChYVicsBknuciMjH/NC31zbyfT7SKlZQbcejClewWBrp4JJyJ+XGcE8r6cxzR9+091dttiC3AH+2BgY4wfxW1JFt1wck5EnsOe3HaJ7zUlq2Aij0n7EjP35qbbfZrFev6tcR1TxYMEOwJZvMY2KsyWyBmYxHu2fQoreI8XtgYqLqKd5CQFOB9BPy880Nd0qM9o7coDt+/M+veg+oWXL7gcMpHJJ3GRPpgGkwvoZscaV1D23RmVSB5d24Z7+ZT3n7Ej6c3r0EkFWgsQotbQBkbpUiI9fb2ilPS9J4ZUcgQczBzn7e1P/wBtSLn7lDMLB3FQBxALSI7+tLKFUgKn5K1r7Z1KDwyRCiFgCUHlXiTMwPQ49KxenP4cyGGzbCmJIggYHPfHMfWm+l1YFuHsWZ3YdS4JWNrAjdEEyexAMCOaH1evXyG3bSybZmHOHU8hxJlljdMzAPNb7QVeBmkumVbXXrpA8RhjCboIyIccRyZ3ev5p3Z+Exb8+qOy2QolztBOYG0EwQBGPfjBq4WtXpjAK2GwNoARjngiVB7Up690+7dI8NmgnecLCtIAy0kxj0pHy3SSoX5L0Ra3QhldAh2242yQu5JE4QEwzPMT3z61WL/WFV7ots1lGYPCRuDAAdz8rckSMx6RTx+oNoSi3Xa7bO3cEAC7S0vLGG3mCPMeGPbFL/iXQWyVvWkEXSDKM5UgbiUkbpY7eYGRgYNNB29+Skae35AX6uupZbcBAxYuWI87EbUg7ZHJwP9xxU+m0V0XUvLuYrJaWUMeAAJKhisZHt3qRej21G6zcUsvD7oBJ3N5dwEsvEYmMxNLNPrmtbiNvzKfOBPqAVkCZAPH3yadbX1G/hDq5pGkxavfaQJ7x95rKqV3qDEkkgkmSSo75rdH42LhIM/YnKCD6nio7SMlwZEDn6U0WQq9sf5/KglSWHeea6kyeTOoIJhufpXXgmBRL6TOAaka3kA+lCwNgum0xJ4mcRTjQ6YoR7dvuaj6exB4749qmuOWIjB7xSuXgAH1O2JJFQH5V9pozX2oA+1RmzAFZMDZJdsmAxziuLaYNE2ONvr/aptBpZB+sUuVGsh6RZl2niM/mmV2+BI9B/aP51DprYGO9Saizuk8EiPvSt2zWCWLsNJxPep+oWJKn2xXdmyoENz7Vh1SjHIFNe7QEzehaLcH+En8GtW74Ijvj/ma3au7RgUNd1kkgY+1ZJthyCr+3ytzBPE+xqa2yGY+Unn09KWW9XAj/AD9K6u3cYwP51sWBsJvkpc5xMfnNdI/JY4mg21JI80kRiop4E/Wio+wWMNVrBELyMTQ1vUwIOY/SoLbZrlkplFLRrCLWrIkEY7e1Qa7VEt5TAmfvUd0zFaGeaal2azdvWbbZngQZPata0r4oYYllY4xlSAX9s/1rVxVCtuiPeg9SBb7ABgJxJz7HvEfnipz2x4sPtm2BuVxPzkAyQByfpRt7qAviLflLEvPO8YBg/wAJDbYiq5b1mxYkAGZJPmC+3ofyPaobGuKFHZbisPL38/PA7Z2iIjBPOKnKOQ6hext1B0drAdy5DBfM0DaNzYAyZaBvNN9X19ipWIuEALGFGQQ2OCCJB96rNu4bjo4EEBmEgHgqMe3OabX9N5SZJY+vP+YP5pJca0CbqiPQ9Ua3qCb7F0Zg28gABoAO7ymACTAUgetMnGne6XQsLhHI2EHcDIO5SomZ49PQUhuWWveTIPIAGDGBPc1wuh25ysR8vA7yBOeM0HBN3dGtPZxrtI3iNt8ILOBA494SJ9fesqI9Au/wpdjtCXCD7ghYzzWqei2YPp+rttgxj15o3p943CxCzsWfL9h/KfxS670wqJmQR/b80++FeiX2VylskMlzaYMNsRmgGOdwU4B/E02UUMkmFi9MLHmC+b8Yz6Die9Caq4JHB+n6UHq+mvYf99/5P9mRAg5YxM+3JjtQ7qWcCeYA4HpGScduaZV2LKKGZ1e0bh61NputKwIIg1B1zo/7OttGcG4V3Ogmbc4AJ4YnnBpFp1IailkTxH/7XuYKcwKLu3RIFJDb3CRzUya8oI5xANBpvoXEdrAzIrhtQdpUHFV5b7EzNG275p1x+xHEeWtYR6GsvamT7Uvt3yfapd81sETYYXxUDMJP+duK5NbihVAO2vGIqNcV2w/WuYjtTJms4saeOKndeaxHxERXZuA8D80G3Y1nO0R9qxbYj1rQyP8AM1KqUti2DNaitE/yoi76Vx4UmmTMCExWnFTtbzUeqtkKSJ9o+sAAdyTiBPNM5UFb0Q3mgGZz6c0Dd1LxBEqjc8mCpjPMjj8U1CEbldSCJ3EAttHGQBCmcc/ek3UL7R5VCw2SYwwkEeh5qcmWgiOzp95gjCxAM/LJPqeTn0qZtSioU24A5JmG9Dj6ZreigMw5I5IA9MDnMYrq/AILmYBPtyMx96atBb3siwUDqxQQVAMAAc5Pudw+4o/pN1hbhrgATsROOfn47jPek91C9yYBQzkATGJHHOOe1YNTDeE0zvUyO49h2Pf/AKpJR0O45Kiw6qwrhQ3Yzgx+Suf1petllYheMg57ZHvwPX0rnQajcT+8J24IPP8Az9Yoq6TOMj6/5mpq0Qdx0LLitP8A5n7cT6e2Kyi3sGf+v7VlNo2bLjpfgvSqqHUeIBBJhoggqCpLLAYnETPYCYkjpytatjwh4tu0hkMVBliMbYPiCSJ9dnY5qHqvxOqkownaYYByS2ZUkeYMnlz6YEdxlvXlEWyiuA4Vn2AupEqyiQflxwomGGBFcDya2Vt1sG6j0ldS124TsuRKoTywxE8knnvNc9E+FWRTD7Xg7/IGj2y2SIJmMEcnimfQNAbpV7okA537vN7Lx6fYdjEU9a26eVgJBkFBAVhulnFuA4VdsE5BJ9SKX5XWNhvRUOo/BLG3sVWuXmaVuuLilgAB5SxKspyTuiOe+KZrekXbb7HDKwiVPIniR2PtXp+v6yuoKqr7LaSBdRCccFSmZBx5u+KrfV+nszeICzhv4jLHGAC2fbE4rs4ea9M2RWtPpiO9dPo6bXtKRBKxI7D+lZb0pPb812fIhG2Kl0orLLSSI470wuWIP6/ao000GmUkCzESpgtbRakWKRskzQSpVt4zWCuxS2ajhxWLbNEFJHvWttCwHHgZrPDrvNaWe9bYxwvl45rGuFvbmsIrZWjQGbWD9a0CAM1rbXJrUA7XTlidoJgSYHHp+TAom7pFQJuKsrBZDQQDzESc55GcdiKBK1Hctg8jvP44pZwcvI0ZJE2q1qkndbUqRJAVud2R5CBMH3Ht2pPrtDuVixI3QzlvMd3BPuO8f2FMXb1oXUXg4juwMT9xn04NBcaiOuR+Bbp9L4Q3FhO2TIxE8AzHJkfTvNDdVugONgkjiA0ETwFfPInI70yu6HcZbzds+mf1qNumqEgTIGD95/P/ABT0yi5EtgOhdy0kRPPb0kgE/SjrlsTtIkMPuIzg/c11askfxSBxIyPv3rd5wIJ4H9qdL2I5W9HFvToGMEkxgE8D+cVKbhERQVt8QMknBYHI7D+1MG0rSTByB9OPp3qTQsk72c+HOdwFbqIofesrUKWjrulstttpFkOzYtW53sx8oWB8ok+UmMGD2A9jptwMVD+EF+a3c8ql5ALGyhi2YgicEx/uEmaUu7PsYi2I8h3yLQ5YuBtjbIhuYNF39FvtAusjDBSCGiRDMeRk8fpXmZuKounSo1a60bTeHvFw7tu7AWAdvlBJCzH/AMoGR218R9c8EiGuXCv/AJAAYTMtAPzLPmPAwOeaHtdHttcW89w3LYPyhXY7olQSGBDTB3ERMTUD9QD+L4YCrsIa4SJKtAZUmOT2BPtMGtGK7qwKvAo0XxIbN9oC7MiVA8wiAImIJbOeJ7irRpev7lW2Q6o3mtrkBlJ5CgZAac0utdHsh7mpvNZuBBNu03yOuwhC2ySx3QY75mkQ+Irl0W0OwFBsQqIhRwpMmQMgemarJKauIzSktF3v6DzEwT24+n5pfdi2uCMngjK9vSZobTdTuksm7cB35/H/AHR2l14aQ4APMx78nGaipSjpk6aFsg7lVZKiCTj0xn8Vq/aJInB4wJzTq3cRjtUAbsyQCSfp2HNHJ0dT87HAwRHpnma6I8uw2VW304k5lfSf+a7sdPZm2oJzj/vgVZLvQg7BfECjt5fr6VZegdGtWQB81zu3tngdq6ITcn2NGCkULRdDuXCQq8cntzGI5qydH+AGI3XiVg/LHMH6zke1Wro9pZO3gEg/UHH9abbwQPXJq0aaspDhXbK9Z+ELNs/LuG0qZg8x7c4oHWfA1og7CVJYH6DMgD8firY7DjvURxVaQ740U678BpHluEH3E/2qOz8AEk7rg29oEn78RVvB5qa2tDFCriTKK/8Ap+2YeeI4HdZnPpuP2poPgK14RWSXIw0kCcds4x+tWnbWjRpB+KKFnTvhaxbRQUVmAPmIByQJ5+lJeof6e24PhsQZET6ZkfiPxVuDVtmxWpBfHFo8+s/6fMRJeM+k9vcjvXP/AOXbwf3g4wI7x35FXw1wzUcUT+KJ5rrvga8izhsAwPX2pKeg3Z+SCfWPavVNbqKR6ppoNIlLjXgotzoN0MBHtPaoV6PcJIIiP8+9XFzQz1hMEVC5o0UH95wdvB+b2gZ7/g1FfFs2wj2rgaVz6giCSIzBjy8ZBBAE1aLujVjJHaMEjvM44M9+eaz9nX/aPl2jE+WZjPahQ6pAul6FbVBk7uZMEEwQJUggxJj+da/ZBaDF7jMoBO2MCfm8i9y2R6TijUMY7dqxoYEEAg4IOQR7g809INgGk0wCAI8rmP3ZPc9+9ZRh0tv/AGL+BWUMUAI0Wm8K0297z8BDbLQ0esAkg4hv5UVdl7dtWa5aWQ3l3AloI8zDhsD059at/WNKyWrCut021s2lUKVLBlRw+WG3f/48kZAIHJBD6vcuDpt5rm9U8WztLmCT4qy25AASZXIwWB9zXnz/AOOOGaZb40ip9V6Ze2C3Y2IhPnNsw7sCIZoG4euS05+tV29044Btxat7A+5grQeyBoxExtBEsTHNOriOyKBcKkbonCwRguZEkRgLPI+6TqVh7v7oupUXPO/l3uwJGH2wpLbsMeIyTXLxbW2LD2xD13UvPhqQEtk/LEbjPBU7SYAyOYMUv6d09nBdeVPtnn1q3afo1jTlbdwuQ6BzJjDYnZtkxB9ccUZpej25UWldh3JUINuYGc7u4M5ngZrpzSjoZyS6QB0KzcuIXnw5MfQxkQOOJqwtpmABjcZOSAYHbJ/ma7sOiHZG2SeM5Pcx3NE3LgC7iTzPHb/IrjlK2Qc3YHoLrqPMkRw0DJPv6T2qO1r7rCVg9tp5P68z7URf6gLwKL6fhq1Z0gAUAQPfJJ+/OK38sOu2FXtcV2nbKxDGOIA4PbNF2Ot7IMmIn1mY/wCaU3rbCVABE4E5PMe3GPvUK6I797NtEQE9sEfWfaje7N5stnQ+tANAJgmcg8mM/rRNjq7F43SCcGOMgEVShfYvKNk5A4/iH+fairl4gjJ3SPXB5H2n/MVSPI0qsZN9WXOx1IkpnsQ0f57URp+ogg+xIH2FU7T6twSc428D+KTIxgmmHS9Rt3bpnczR94I9OIq8OT2x4yfksA13nUdj/Oi/HA+9Vg6ifDk/xH1+xH60yPUP3hWCff0ERVoc2tjxmO0vYrk3KCtXoAEgmtJfMwf4QP1xXRkPYebmK0l7tQK6nzMOwA/OZ/SK58Y7h9aKdgbDbr0LfvVxqbtQXHkkT2/vWcqFYPqnml16jLxoHUvGYJ+n/dZsRgd2hXpdr/iZbepW1cG1HUFXnvn5geBiPUGt6D4p0ty2r3C1oFWgng3AbkLu4GBa7f8A8kzAMCxMGwpjULPQ+k19p2W1vZyy72aQNim4ncAgEWyzAd4A7xTt9Bppjx24mSuJjAx3mO/r7UUwYsUl658Smeltabc29jtkQeDG0k4HPmgV3dsaTs575BJIG3ykAgSS3I/lODZsRWNRWVFqGXe22dsnbPO2cT7xW6ewFC6f8Qan96P2i9Cpj94+POgEZxjFPj1K69y0r3bjKQhIZmIJC3GBIJydwUz6gelZWVwzOqQT0LVvsuDe0G2xI3HJlcn3yc1nxLq3jTje0FXJG45O08+tarK4o/kSiTXLhLBySXAYBj8wAS3tAbkASY9JNWLQ3mfT6TcxaVzuJM+c8zzWVlGYJkfXtU4QwzCbhBgnI2A59cxXCmVM5yKyspGSQF01BnA7/wA6bbz4YMmYP8hWVlbk7GmQ6dzkznOfzFQ9X/8A3f2/qKyspUDyE9KQTwO/81qTV5ZZ9F/+s1lZQM+wfTYLRjznj6iotNdO98ng9/Y1lZWQQvSXTvGTw3f3NONAZ3fVaysp/IA+yfPa+jf/AHUVYYy/2/m1ZWV38XkvAW6S4f2y8JMC2hjtJNyTHrgfgUxtHA+lZWVaP5DeTrU/1H8xVI+NLzL1HQbWIyRgkYLAEY7EVlZRZkWjU96FP961WUZdE2eZfHZlmHYAkD0M9vSq07HZaWcRMdp8QiY9YxWVlArHo9A6Og8NjAku0n1gwJ+gxRhrVZTROaXZGeKjasrKYU5rKysoj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7" name="AutoShape 24" descr="data:image/jpeg;base64,/9j/4AAQSkZJRgABAQAAAQABAAD/2wCEAAkGBhQSERUUExQWFRUWGRoYFxcWGRodHBoXHxgXGhcbFxgYHCYgFxkjGhoWHy8gIycpLCwtGh4xNTAqNSYrLCkBCQoKDgwOGg8PGiwkHyQsLCwpLCopLCkpLCwsKSwsLCksKSwsLCwsLCwsLCkpKSwsLCksKSwpLCwpLCwpKSwpLP/AABEIAMIBAwMBIgACEQEDEQH/xAAbAAACAgMBAAAAAAAAAAAAAAAEBQMGAAECB//EAEAQAAIBAwMCBAUBBwQBAwIHAAECEQADIQQSMQVBEyJRYQYycYGRoRQjQrHB0fAHUuHxMxVigrLCFhckNENykv/EABkBAAMBAQEAAAAAAAAAAAAAAAECAwAEBf/EACURAAICAgICAgIDAQAAAAAAAAABAhESIQMxQVETIjJxYaHBBP/aAAwDAQACEQMRAD8AJ0XVbxcKwlNqlm8SQ8iR5Z24IPHsCBVq6D8R2bagzcbxCdxM4KrMgERHIkHOK8u0vxS1xgira/eOEa14ZaV2qu5duZgcc4PMmr/8M3bWotFWtIPLtLAMFBgLGxzIfdOR6d6RJ+Dnjd6L/otYt1A6ZU5Bomkum0ypb8JEY+GQDtYgz3ZuCRI+9MX6giLNxlT1kgcCTjn7VTZ0fsJFbFV278eaUOV3Ex/EFJHfj14H5oDVf6jJxatlvdjH6Af1p1xyfgVzSLlWxVJ0/wDqCSRutiMzBzHaJ96tXTeq2767rbT6jgj6ihLjlHsKmn0G1lYKypjGVlZWVjG6ysrKBjKytVusYysrTtAn0/zgc0t0PxDauu6qcIFO44BmcCcyIz6TWugWFa+44Q+Gu5u08fU15h8Z3btsi2u4akgu7WwPLbzAXbB3EyTHafWvStB1m1ezbJYTE7WAkcjI7f1HrU2os2/ndVkD5iBMfWpSgp7ElFS2VbpfQxeW1dayu3wlBV3YsCEgIqg7baqYlSDyeIzU/wDUDQ3GCWrii34nytzO0biu4vJK7QYjMiDMCvTesXmWy5tkKdrEsYG3ykg5EEzHpXn13qT6p9NavFRcQkkmMIUZWLP3JYAHaRjdipcqiv34F5MTn4Y68dLNm/eVndCABhRtB5nFshQ8k8kqoHlk+mEnw/3YWdvlB+XjAwOK8n1XwxuujY7XkBZQyY2Pc3gkEKfKQFCxMEgmFANWvRdXWx5Q1seHb2i0bpICqcFXZQrtmMZxGTR454xVhjKlsR/FaDxZk2nB8NmUXOW3M7iM7RuMCc+oFM9D8GW7KNcVlYIFFhlUMVImbkg5Mu0DhZnJ4RfEnWrlwFP2a7dvAtKopVSHtAlrjBcsEDKFmfoVgkdM14s2LNprV17d4hrjW7g2p4sIqsABuVYUZK53fdIRV5e+hIx3kD9b0+oUDT22tpbFovdRzu3KzMpVh89y5wfmJkGMxFY6f8I3DZ891rC3NTK2rY3AJti4T5gQYhe87RM9taxm02ou6a3cGA+1yrBbrrmLrFWDsha4Z4BCiRk09+HNadI9pLi3Gc3PCGna+rXLdu4S5JUCSwCpJkEhgIEZ6kqOuLgltf2Wm11O1o9Hdt2lYhBfhnYFiyrduMXYDz+aIbvP/tNeCWelulzcrQbAQneJUsfPtCtgjLYIgwfWvT/iX4huvpL1mylxFJdSjaYK405O0RLyACTkwSXiD5iPLdNopbSm5cuXPGLMyWQzXQAzWwADG5jtMQePxT02bKHobafSi2LyBQz3mW2j2wN1tkuLBRLdyQ24Zy3Y84PpPSWt6HTae7e0i+PbVoIcSz3X2s8kQSxAgwTHBM1XtJrLemuF9MbrWVvW9ukdbv7RvW2WuG26txuLbp8pnIwJN6l8Qau7eZ9SukNhfktC5buYLcBA8NdnapdwNmYAmmUX7MpQu8Rt1H4y01267b7q+YrH7ctn5fLPhbvJMT7zPesqk9CNnwF8XX6Szclt1ttKtwqd7c3Fw0849ayqWRtlVtpcR5CnyGQQeM4Kn8fpV9+Ffjl0UBVEbmZj3LspBkeskNzExVJtXZkbgSMIseuZU8LMd+ayxroYuqQuN38geByfT0qMWQtno+j+ONSjs4ubi0A7hPBJEegyaHv9We6xLkksSxniTEwO3A/FV8X8Axg5x/Kpbd09q7Y12gXY3c1zEHBoYavIB4NED0/nT2KFW70Uy6b1d7Lh0MH09R6H1pMxqVXkUcr7BZ6N0v46RifFG3iCASOMz35p7b67YYAi6kH1Mfoa8bS/7/rUy6/Aiovii+iq5Getn4i08x4g/WPzFHWL6uoZSCDwRXjNvqmae9H+InsZUg+qng/8x3pJcKrQy5fZ6bNZVH6P8aFS/i5WAViecCB9efsas/TOvWr6yrAH/a2D7fX7VKXHKJRTTGNZWt1cvdA5IH1P4pBzql2t6HbuBvKoZgQGKgxJkkA9yc0Y2sQcuv5FA9Q66tseSHbcqxuC/NEGWx3FBx1tCuir6a+LN62il7W0+c3GCh0kiSuACTJnM8AmiviXqzeJZWFG/d81wBSFh/K/G/bMHgER3rjrukTWFLqMqvaW8rWnX52jYNzSCFUmQfeRFTX/AIQAsSzLeZMpKbttsKRstAuNpI/iJMnMVJQaQqjRnxLdN3RrsQkOFhm88MxATvJPmyQIAMziqg/whdW24ujYzArG7zk29zuUIWbiMNsAmQ0mvQOlbl052kBELFJJ/wDGBKpmSgHy8GIxVV+I/iAFbrqrI2lW4Fum4N5dmRXCKRJC7kIOO3HFHFPbDinth3wNotQdKbsldysLNlpVRnyuxGWBEZ9PyV/Tfh8alzbN62t6wf3qpbwLkkGN0bxtgSJgwe+XzfE1t9Jc2XDb8NAC8HcCIwJA3N2kes1F0q5YS7+1vc8NrljY1tyGdth3b5GWbbgiM49qVKEtUL9XoS/EmofS6k27JdUNjy7bvD+ISGuL3kgLPoAOMVWum9SvKR4LLCrLIjMqG4N5TaoHBkd+QcxWuo/EKb3ayDcJTY1w/uwpLbgrWiCSVEyZMkoJEZTaL4g8Ip4isXYkhSR8qltzFuI3SJEf+JoiQa5+RTbpVXolLJukS6m8u63pzq2tEM929dIuMZbzOo2mSdyyRGWjMAV6DqH0FvpjnTMhFsE27m9Uu+ICV8RbjiQ3zecDgECvJviLT27b2rvi2bhuszsqbtqbskxulCp8sRnaD3qL4i1Fm+ttgCAo2BU2AvtyrsNoCABiu5smPcx0qdaKZ06Z31e9c010lLviswO5gGJW4VJVt5aWuZJDdp+lcfDC3NWbOmBWdN4txGJFvYglyPE5zcfucR2or4d+FNRrrQ8JrXhreAbIXLQCQjGGVRuI7nP0pr/pf8MWtRrddavLvREe2cx810Dy9xhOZp4wdUzKLqi3/C3wBoXZbpddQ6kCUb92CAZTZGQZJM4MdszYOq2tJpTatrZt2rt3cli4unBVLjAKCzKvlyR9RNUz4p+BrnTP/wBb05ii2huuqzSYngSIZCDEHIjFUrV/GOpt+KnjXjavgsHNxiwcKT+7uYlVZoIXB78VZfVUUSpUegr8B9OsgW9TbvXr4ANy4u6HdhuJGff6+tbryFOsdTUALe1arEgb7gwcgjPBmfvWU1msgsdRuW2DDapI+ZQsFTyMCPsRj2otdVIkpzJM8mY2lSOIkERjEUHp7CCA7mDEGMAE55iT2PYT96JsWQIAcfc++MRz98EA1z5JEJUPenPcVQzlShXAPPPIAOD7U0tOswQVzz6D0jv6SJqtaa3fYqAfLwCWG1cyYBOB9KftoyFMltw8yjDSD/8A1AMx60y5NpE2ie+yYiSIHPr3rq08j3FQaS0XlcYEyf71K9kKYD7vUj/Pauy60ZhPiyJrE1MCKDD811qrgEQIgVrAb1F2Tistr/7s0KufNNdq4AH8x/maaxw63bJ5/pRlhyBkUp8T/wB32nv9qntakg/19fvWsDHK3IHqKnsXinBkc/f1+1LLOt9QAfQ8URYvBsqf89q2QpZbHWLyJuV2IiAT6kgRB+2fah7vU2MhnLH+KT3GQKS6rVnZHGe2I+tdWNWGmWgn0x259+1LdbNbGP8A6sQ3lmIDEz/Dw0+poKz1bxndDJAIwYG2AAZgznmfQgVmos7oVTtzJIODGBuA5GSSCe1KPh5CHuFycFlO7cSSCPMkkna0++QPSuWWTnbejL2P7F/aphiZOCTx5sgE9hgAewoi71e6gKJcIVgI5/8AkTByI7Ck2qZgDiFBn69zJ/nUVvWqxHAAMDA4/wCprolFSjiYb6f4g1VtVTxZWSWkndkENnMjPlXgGOaS7k37rjM7bmO5zLb2nduIwQwKgj/21N5yXIQbVhpPG3OP0P8AkUJrDbQIc7kBjbPmBIB3duQpE/8AU5QUdobddkus19xcb12MwHyEwojBBxxtAP0obXw43b3uoJIUs2/eSB5W5VYAMeomlFzXvcBZtpAP/jIaRnBlgVGOSB6CodJca6oJcW7akQ20gsSZjDAGQYz6e9cHJySUu9E3djLqPUBct79nhmSJeJZhGTjcQTAjnucULb6WHDtcUkWlA3MCCUIB2CW4k84y0d6n/wDUE2BfGU3nY2/3aztggAxzvJM7vQRGTS3qIumzkglctaJAk7pl9xm4QuwyfX2qUeF3UR4woD6n0aybYe0xQgE7XYEmYIVVge9JbOoCqWBJucQwgQR80zz2AqfSFLgd7qQGmLhYk8wNoMyR/ag9XqUkQm0iQCuAVkwTI+tdcONxjt2VjGtMcdN/dP7soJg4WDxM+pimv+n/AMUvoruouKqsXJU7hnuRDcxPbgxVXvaq2EO1fMwyewwJjGBMjHpXWlvG1vtkqr78yePKMwP89q6IzS76DTpnrln/AFc/dXP2pAQEkeEILMCIVpkBWzJFU/pfxFpS5V2axauMTcawsXAHMsgcz4dg7iNqyYSTMxVG1KmAckNkfYkR+h/NQENAYzBn9KDlex1Z73pW1VxFexqdT4JEW9tqyQbYwhm8wcyADJHfGIrK8G3E/wC7gcccfSsrZBJ9QxywP49O0T25/FatXTyAQQQJHA+1SXNBFtWBzmRBxxz9YYf/ABojTsu0lUQmNu2czEbl4M944PoakIyWxqRjJO2IgHaT3kHvFP11QIlN8mCSQMiO7A5APsP6CvLbMQV5yw/igEn88/8AFWXpHUViCoOZB42ZnE/QetI/q7JvQfrGZgUTIAEKP70t1ljUi4fIxkRIzMRyQf0pvr+qKqG4QAzcleHA4YDtM/3pL0Xqb3LhGSACYPyjMCqxlJq0BFj09tQnilQ8x5P9rYndEZ5pdqlBggYI/Hv9KLv9YFlIDSf4p7gwCce9SWun+MhfwysiVg9vp3PftNaPLW5C15ExbMSPp/U1HevEQs9qmbTBHljxn/Jrf7SoBMAwR+tdSY66ILLT9vWpTfJ7D/DU7tuMbfx3FD6ldoX6jHpRsxKxE8470Rb1EACfL+veP1ih7uhJyDt9j/SK4OoZRGcYNYHY31GsBAGc5OMTxj34oQayI7j+f96GfVkwO3v+Kht39oic8R9TWRqGtnVsxPYRP9/vXf7U4KhwVABA9Jme3ehtLrwVZT3mSP0oq9rjx+PrPNI2/QrOtFrJzc+UECPXMAT2zijXv272VAgMwO2IE4BPdqUay7vId1LtPqRJyF3Z5G459qj12qNtV2nb2CcAncsCQeyyY5xzXDPl5MtIXbYVf6psPhNKEwM8ZXEkfz96j6hYtKwDM2/5TtJgk5CekGQx+vrFLOq9Qt3SxR2YmIBGYUyAYX0JMyecARR+ksrcJe4jqpQIocTDGSSCZHf2GKly8ssLYXoiXqyXHCrAKr8hWQsdsiDFEbIc3PEZroECSQVyDC7cDkScySfsuHTHVEedodedykmSWB+/l4PH3rnQahrq3fCLb1wAs7jkSykHGARJHf8AFnLjlGxqTNNrfCNy9sO9vlJWd44JDfwjHJBn2JoDT69bulCMGa6zSWI4APZo9BH3rNfOxyJOYdfSCNwYn6dsZpR5gx2MMtkg4jAEwe3NKuOLd+mNWQTqrtxNyggrABLQB2wIyT60s1aiANvyNGI25zzyf7Cjb+kYqSm2O8+vvSp9M2AR6f0/qa6ZdjxOoBABBlj5YI2gSZx6Tx962zNevOw7sWOeAWj7xIpmvTFe3bbcd5hABxPAz2A5NAdK0qnzOQEUy57gdto7zx+KWx70NrloW7UTDrtjaAQWU+U5GDHf6/SgF05umWO4ldqjCGcQT2Pv709sW1uudh2gDd6DEc8wcxXfUdOincIG1t0bhtc4nd9fememRUmJrnRramPDvNEZUrBx2kVlRObknYXZZMMogc9h2jj7VlC0PsN6eCvecAiBMLBnkcZ/rQt66A4ZEAIGQN2TIz7Ez9KFbWOABMDuO09zB78TUNkbnGck8+8/ypFGzUO7F1i+66DuZflie2Cexk1OJtuAcEY4iRxkf3pZ47FjJAk/8YpjdIe4NzbYUHBn0gbu3PJpsfYGg7XalrqbVWWBkBQM+sgYNEdE6G1tHa4JY8D09/Y/2qH4esXTJEbQSBPLSDG0D3HJPejNQ7oQGO4NgqcwMkSQP5e1F+kZdA2l1JF7eRAZcbgCDP1p9q+qFWBkwYgVWviLUAkEdoH6UPe6hKqROT39gB+KDgntmRatX1E3lKsgP949fz+tItZ0twviL5kJjEyPScfyrrp9wnzkeUTOTzHaPSmHQer7VYByIJO0nHAxHcRWTcPxA16CNNo7O6CbjNwewPrAAmKm1eiMzatn3Ej+p/vUOkvrtLKMsZJnEzAUenr+ai6jr4LKna3zzyRPHciKybbFaCLtk/KwiOKXNcbdH6Gu9H13YgBgkf7hx6H+tNYHzXdktMQIPaJM5/5qmTXaBQvW2hWNsHt9e1KtN5bhDDIB59fWrHotUtydwhQMmODJBE+pNC6q1Zuk+GFDZgqct6Bge/HFFT3TMtFfDEHHfj3o29qzBOAf+qPs6AW7YZ1WeJacGASAvHBH3Nc6lPFU7UGPLEZPsPU/SmzQQP8A9Ti3O7MVyuqLQANzHA+pWJHafc0XqOneBk7Xc7QVg+WfY4OcT7GobnSbpG7yTOFBycfiB/SkcoeTWDC0yttdgrfKoJGYiMjtxB49O9Ta7RFyqOD6ADHmI3EicfntNci2bb+eV25ggGDwzfb3o+9YtMCXvKzKSfL5WVCJUtiCpMQFPb6Vy8vI4tJ0xd2RdNVbVosnlubQm9jKmC3mVVDSkhhP/dCXL67ixJe41vzOAFOTK5UKBggk+0VAt1rkISxU55IgBJM4z5QRjHEUHrOpbW3jJuGSrfN/LAzH2FJHjjbu9jYmwpUEAgKREkzu5Pc5APtUWl1IQkOvK8yPN3hQZjHqe3vXSX2KmBMkrBglSfQTAHA+9L7KGTuJ3AeVceg9PrVaW/8AApaGL3rZUDaxVvKASF83MSDLD3xS46VWVwWLFBIZSI2yBncAYyc+4xVg6RYtlHbaQAJAiRv4DEzkjOO81W9SThSABiTtMCMEx6wP07VvI0SZb5tBHE7AwuQxUbmU+UqvMcyRgjvUSaAhlEorLsggMdxYjaTgicniODUCXWZGGciJk/KATB9oqW/cEAkMu7dtY4B4BzEny4ntTFA7TaC4NwkEbv4TuJIDsvHA5MNBP2ovU6VrUm4Ny7NzEkbpgBe0c8QPrS6310+EEiJUp5eIO4ZSPMwnBnG4+ta0fXdgjzFDgyBJQCCJHBBkzntSyyJtM1asXoG1WjkfvQOczE4rKn//ABEnZryjsEW2AB2gRWq329Db9Aqa8W8rncCDgEFTxg5kT9/WhbKb7igSQYE4x9x96MvdKv20O5fKrRuiQeflb0jPrkUstXIOKomZB+ptqGME47nuP4f0qa5flQYjn7iodFfO1sj3JM/gTmtqRx8wOMUyYAjputIddsAqZhuOM/eP8FWTpvUw7rgbmkgCcDIjGCcfTNVQaJ2kqpIA9MxE5jvGasmm0l61pgbdsK0wWAkxzJYmAO0CtOgAHxEADtGII8p5GMjFAkkW0jMkn9eP61xfsXCcgknn1+/p61Pq1YW7ZH8OJgcySPrTGQ1fWDYEC7CVJ4MZGeZP3FC6e+ArZ7iMZIn8TQOq17XAGJAZfoJ/uc1JZvoyMPkeZHdSPeTM/ahVGHHwxqR4ly22VIBkiYO7B9uae63aoKvJLAeVT8xPH6Dn6VVeivt8ViCCYG6TAzkfeKtqruthmOQs44wDt3SJ71KTpiydMTdOtRdICkMuYbsAOSfU/wBak69r4ZRA4mc+5/maP0PSwu5ixZnGwDsokZBBkyAPtHas1PSQXDXPPgDjyzIAAplyRcrNGSM6MQdON+d7Fo4yMDM+361tdMqpIJDEgDdHMzHHHH6Ur1bm2qrlQsjbz3kQeCMjv3Fc2tfKsBJ7kCDIMRkmcdopkvIXQ212pRTbDDxAWIeeJxxtzFE6fqgdmuACV+XECW4n3gD8Ukuadz4O1Q+3zHYwaBI5E4Psff0qa5qh4MKpLM4LADJwSfec88ClaTFD76F3Jfw1QA7mgkzIHE8fyzXWntMikhpScGMAROBHGP1pZ4gNu5Jy0kxBIHYZ4838qL6Xq3dECoJGDJPERPHfOJqcqirYthN7VEGFO1nzEYbMs0LIGBBkgyR6Un1t9BuADSVVmxuBWWDEHPAJAPufrRBR3e/4UrdCqpkgCTwqDB7TgHvSTq6OtwO20ttAILzO0S3ljggH6wYmuRQTkaKtjT9lLEFSqsVlAZlFg54gk4B7xwc0g12huh4ZNrOyiAMK0Hy8kggT/Wmuj1RLAPxdVWzJOzdO4mOCf50Zc0gt3N24kYhYzMeZpGTMAQMYrpVxaS6GyrQBsu27RZ/l+SF2zE5mREbj6g+9a1mi84FklZZbZGCAxEnYQDkgHHpPpTLVawXbb/MrWkDD5dqsHAyWxGTxySIoDS2U2q3hMRy5EkfNO054nbRqrYU/IFZ601u14ezaqwWOZk/MSffHagGvBhJBMKTC9jMAH2gk/ijOplfDJGwAmFgySJj1OB/QmlWngyc7lGAch+xj0aIgT2p/A6Vkz61wirgrw653Mshhvg+UQoAgg4mmPTtGbxFu4XKnbiQTtAAXInYsSOPzEUJoS4tsWa4qsCwaBthRH3gkSAO1XToGhsLuuYJyS45X2I3QBGD9anOVIE3SKd8QaFLd4+GUtqRAQ7mAPeCwPJXmlOl6Y1x1HAY8x3jcRiYEd6vXXNWoNvy77it8oEttIxA38GQYBiB7RS+zee+u0KLh3bbhQBYJOQEaDwSDx/WljN4gU3RU71lAzA3EJBImGMwYBn6VlWC/0i1uMWh//sj9BIH0k1lP8sQ/JEW3B3RioDBhMHI/3YyaBNglicZyf602uFGDGNi9gCTkfWeaD0yS32NdKQmTBbekI7Ej2/6o79mBBIJPfnP4j60TpbAKtNCohB/z9KFGybH/AMOu4tuDdZV5ACI2e87vtinCgi2w8W9B7/uyT6k+QEmMc+tVjT6naCJpzY1E2oHJqc43sXJhul0dhSxS4xYoAQF2j1J5OZxFVbrouG5AYlQAFB2gAR2CqAPsKLe8VY57RXGqMqtNGNOzZCy3pAfmJ/z3io20nmwfpP8A1TV9PAHvW7VjBp7CpgVqy4JiIJEjgfgU/wBXpbpVdrKFgcDPHc9/qc8UL0+3Jf7fzp/MKB7f3qU5bFcrCekNcUJJXvPlwcN2JgHiI4gUtuaa9vU7yM9h7jnOcYqfSavJHoK3qNXtYfSpxTTFTBdSkWyLhLCTAwDziCB+KVrplnG6I4MH+QFNXt71DfU/rWl0wCz71aLoayLTaAqcFhMEce2RM0elxfChYVicsBknuciMjH/NC31zbyfT7SKlZQbcejClewWBrp4JJyJ+XGcE8r6cxzR9+091dttiC3AH+2BgY4wfxW1JFt1wck5EnsOe3HaJ7zUlq2Aij0n7EjP35qbbfZrFev6tcR1TxYMEOwJZvMY2KsyWyBmYxHu2fQoreI8XtgYqLqKd5CQFOB9BPy880Nd0qM9o7coDt+/M+veg+oWXL7gcMpHJJ3GRPpgGkwvoZscaV1D23RmVSB5d24Z7+ZT3n7Ej6c3r0EkFWgsQotbQBkbpUiI9fb2ilPS9J4ZUcgQczBzn7e1P/wBtSLn7lDMLB3FQBxALSI7+tLKFUgKn5K1r7Z1KDwyRCiFgCUHlXiTMwPQ49KxenP4cyGGzbCmJIggYHPfHMfWm+l1YFuHsWZ3YdS4JWNrAjdEEyexAMCOaH1evXyG3bSybZmHOHU8hxJlljdMzAPNb7QVeBmkumVbXXrpA8RhjCboIyIccRyZ3ev5p3Z+Exb8+qOy2QolztBOYG0EwQBGPfjBq4WtXpjAK2GwNoARjngiVB7Up690+7dI8NmgnecLCtIAy0kxj0pHy3SSoX5L0Ra3QhldAh2242yQu5JE4QEwzPMT3z61WL/WFV7ots1lGYPCRuDAAdz8rckSMx6RTx+oNoSi3Xa7bO3cEAC7S0vLGG3mCPMeGPbFL/iXQWyVvWkEXSDKM5UgbiUkbpY7eYGRgYNNB29+Skae35AX6uupZbcBAxYuWI87EbUg7ZHJwP9xxU+m0V0XUvLuYrJaWUMeAAJKhisZHt3qRej21G6zcUsvD7oBJ3N5dwEsvEYmMxNLNPrmtbiNvzKfOBPqAVkCZAPH3yadbX1G/hDq5pGkxavfaQJ7x95rKqV3qDEkkgkmSSo75rdH42LhIM/YnKCD6nio7SMlwZEDn6U0WQq9sf5/KglSWHeea6kyeTOoIJhufpXXgmBRL6TOAaka3kA+lCwNgum0xJ4mcRTjQ6YoR7dvuaj6exB4749qmuOWIjB7xSuXgAH1O2JJFQH5V9pozX2oA+1RmzAFZMDZJdsmAxziuLaYNE2ONvr/aptBpZB+sUuVGsh6RZl2niM/mmV2+BI9B/aP51DprYGO9Saizuk8EiPvSt2zWCWLsNJxPep+oWJKn2xXdmyoENz7Vh1SjHIFNe7QEzehaLcH+En8GtW74Ijvj/ma3au7RgUNd1kkgY+1ZJthyCr+3ytzBPE+xqa2yGY+Unn09KWW9XAj/AD9K6u3cYwP51sWBsJvkpc5xMfnNdI/JY4mg21JI80kRiop4E/Wio+wWMNVrBELyMTQ1vUwIOY/SoLbZrlkplFLRrCLWrIkEY7e1Qa7VEt5TAmfvUd0zFaGeaal2azdvWbbZngQZPata0r4oYYllY4xlSAX9s/1rVxVCtuiPeg9SBb7ABgJxJz7HvEfnipz2x4sPtm2BuVxPzkAyQByfpRt7qAviLflLEvPO8YBg/wAJDbYiq5b1mxYkAGZJPmC+3ofyPaobGuKFHZbisPL38/PA7Z2iIjBPOKnKOQ6hext1B0drAdy5DBfM0DaNzYAyZaBvNN9X19ipWIuEALGFGQQ2OCCJB96rNu4bjo4EEBmEgHgqMe3OabX9N5SZJY+vP+YP5pJca0CbqiPQ9Ua3qCb7F0Zg28gABoAO7ymACTAUgetMnGne6XQsLhHI2EHcDIO5SomZ49PQUhuWWveTIPIAGDGBPc1wuh25ysR8vA7yBOeM0HBN3dGtPZxrtI3iNt8ILOBA494SJ9fesqI9Au/wpdjtCXCD7ghYzzWqei2YPp+rttgxj15o3p943CxCzsWfL9h/KfxS670wqJmQR/b80++FeiX2VylskMlzaYMNsRmgGOdwU4B/E02UUMkmFi9MLHmC+b8Yz6Die9Caq4JHB+n6UHq+mvYf99/5P9mRAg5YxM+3JjtQ7qWcCeYA4HpGScduaZV2LKKGZ1e0bh61NputKwIIg1B1zo/7OttGcG4V3Ogmbc4AJ4YnnBpFp1IailkTxH/7XuYKcwKLu3RIFJDb3CRzUya8oI5xANBpvoXEdrAzIrhtQdpUHFV5b7EzNG275p1x+xHEeWtYR6GsvamT7Uvt3yfapd81sETYYXxUDMJP+duK5NbihVAO2vGIqNcV2w/WuYjtTJms4saeOKndeaxHxERXZuA8D80G3Y1nO0R9qxbYj1rQyP8AM1KqUti2DNaitE/yoi76Vx4UmmTMCExWnFTtbzUeqtkKSJ9o+sAAdyTiBPNM5UFb0Q3mgGZz6c0Dd1LxBEqjc8mCpjPMjj8U1CEbldSCJ3EAttHGQBCmcc/ek3UL7R5VCw2SYwwkEeh5qcmWgiOzp95gjCxAM/LJPqeTn0qZtSioU24A5JmG9Dj6ZreigMw5I5IA9MDnMYrq/AILmYBPtyMx96atBb3siwUDqxQQVAMAAc5Pudw+4o/pN1hbhrgATsROOfn47jPek91C9yYBQzkATGJHHOOe1YNTDeE0zvUyO49h2Pf/AKpJR0O45Kiw6qwrhQ3Yzgx+Suf1petllYheMg57ZHvwPX0rnQajcT+8J24IPP8Az9Yoq6TOMj6/5mpq0Qdx0LLitP8A5n7cT6e2Kyi3sGf+v7VlNo2bLjpfgvSqqHUeIBBJhoggqCpLLAYnETPYCYkjpytatjwh4tu0hkMVBliMbYPiCSJ9dnY5qHqvxOqkownaYYByS2ZUkeYMnlz6YEdxlvXlEWyiuA4Vn2AupEqyiQflxwomGGBFcDya2Vt1sG6j0ldS124TsuRKoTywxE8knnvNc9E+FWRTD7Xg7/IGj2y2SIJmMEcnimfQNAbpV7okA537vN7Lx6fYdjEU9a26eVgJBkFBAVhulnFuA4VdsE5BJ9SKX5XWNhvRUOo/BLG3sVWuXmaVuuLilgAB5SxKspyTuiOe+KZrekXbb7HDKwiVPIniR2PtXp+v6yuoKqr7LaSBdRCccFSmZBx5u+KrfV+nszeICzhv4jLHGAC2fbE4rs4ea9M2RWtPpiO9dPo6bXtKRBKxI7D+lZb0pPb812fIhG2Kl0orLLSSI470wuWIP6/ao000GmUkCzESpgtbRakWKRskzQSpVt4zWCuxS2ajhxWLbNEFJHvWttCwHHgZrPDrvNaWe9bYxwvl45rGuFvbmsIrZWjQGbWD9a0CAM1rbXJrUA7XTlidoJgSYHHp+TAom7pFQJuKsrBZDQQDzESc55GcdiKBK1Hctg8jvP44pZwcvI0ZJE2q1qkndbUqRJAVud2R5CBMH3Ht2pPrtDuVixI3QzlvMd3BPuO8f2FMXb1oXUXg4juwMT9xn04NBcaiOuR+Bbp9L4Q3FhO2TIxE8AzHJkfTvNDdVugONgkjiA0ETwFfPInI70yu6HcZbzds+mf1qNumqEgTIGD95/P/ABT0yi5EtgOhdy0kRPPb0kgE/SjrlsTtIkMPuIzg/c11askfxSBxIyPv3rd5wIJ4H9qdL2I5W9HFvToGMEkxgE8D+cVKbhERQVt8QMknBYHI7D+1MG0rSTByB9OPp3qTQsk72c+HOdwFbqIofesrUKWjrulstttpFkOzYtW53sx8oWB8ok+UmMGD2A9jptwMVD+EF+a3c8ql5ALGyhi2YgicEx/uEmaUu7PsYi2I8h3yLQ5YuBtjbIhuYNF39FvtAusjDBSCGiRDMeRk8fpXmZuKounSo1a60bTeHvFw7tu7AWAdvlBJCzH/AMoGR218R9c8EiGuXCv/AJAAYTMtAPzLPmPAwOeaHtdHttcW89w3LYPyhXY7olQSGBDTB3ERMTUD9QD+L4YCrsIa4SJKtAZUmOT2BPtMGtGK7qwKvAo0XxIbN9oC7MiVA8wiAImIJbOeJ7irRpev7lW2Q6o3mtrkBlJ5CgZAac0utdHsh7mpvNZuBBNu03yOuwhC2ySx3QY75mkQ+Irl0W0OwFBsQqIhRwpMmQMgemarJKauIzSktF3v6DzEwT24+n5pfdi2uCMngjK9vSZobTdTuksm7cB35/H/AHR2l14aQ4APMx78nGaipSjpk6aFsg7lVZKiCTj0xn8Vq/aJInB4wJzTq3cRjtUAbsyQCSfp2HNHJ0dT87HAwRHpnma6I8uw2VW304k5lfSf+a7sdPZm2oJzj/vgVZLvQg7BfECjt5fr6VZegdGtWQB81zu3tngdq6ITcn2NGCkULRdDuXCQq8cntzGI5qydH+AGI3XiVg/LHMH6zke1Wro9pZO3gEg/UHH9abbwQPXJq0aaspDhXbK9Z+ELNs/LuG0qZg8x7c4oHWfA1og7CVJYH6DMgD8firY7DjvURxVaQ740U678BpHluEH3E/2qOz8AEk7rg29oEn78RVvB5qa2tDFCriTKK/8Ap+2YeeI4HdZnPpuP2poPgK14RWSXIw0kCcds4x+tWnbWjRpB+KKFnTvhaxbRQUVmAPmIByQJ5+lJeof6e24PhsQZET6ZkfiPxVuDVtmxWpBfHFo8+s/6fMRJeM+k9vcjvXP/AOXbwf3g4wI7x35FXw1wzUcUT+KJ5rrvga8izhsAwPX2pKeg3Z+SCfWPavVNbqKR6ppoNIlLjXgotzoN0MBHtPaoV6PcJIIiP8+9XFzQz1hMEVC5o0UH95wdvB+b2gZ7/g1FfFs2wj2rgaVz6giCSIzBjy8ZBBAE1aLujVjJHaMEjvM44M9+eaz9nX/aPl2jE+WZjPahQ6pAul6FbVBk7uZMEEwQJUggxJj+da/ZBaDF7jMoBO2MCfm8i9y2R6TijUMY7dqxoYEEAg4IOQR7g809INgGk0wCAI8rmP3ZPc9+9ZRh0tv/AGL+BWUMUAI0Wm8K0297z8BDbLQ0esAkg4hv5UVdl7dtWa5aWQ3l3AloI8zDhsD059at/WNKyWrCut021s2lUKVLBlRw+WG3f/48kZAIHJBD6vcuDpt5rm9U8WztLmCT4qy25AASZXIwWB9zXnz/AOOOGaZb40ip9V6Ze2C3Y2IhPnNsw7sCIZoG4euS05+tV29044Btxat7A+5grQeyBoxExtBEsTHNOriOyKBcKkbonCwRguZEkRgLPI+6TqVh7v7oupUXPO/l3uwJGH2wpLbsMeIyTXLxbW2LD2xD13UvPhqQEtk/LEbjPBU7SYAyOYMUv6d09nBdeVPtnn1q3afo1jTlbdwuQ6BzJjDYnZtkxB9ccUZpej25UWldh3JUINuYGc7u4M5ngZrpzSjoZyS6QB0KzcuIXnw5MfQxkQOOJqwtpmABjcZOSAYHbJ/ma7sOiHZG2SeM5Pcx3NE3LgC7iTzPHb/IrjlK2Qc3YHoLrqPMkRw0DJPv6T2qO1r7rCVg9tp5P68z7URf6gLwKL6fhq1Z0gAUAQPfJJ+/OK38sOu2FXtcV2nbKxDGOIA4PbNF2Ot7IMmIn1mY/wCaU3rbCVABE4E5PMe3GPvUK6I797NtEQE9sEfWfaje7N5stnQ+tANAJgmcg8mM/rRNjq7F43SCcGOMgEVShfYvKNk5A4/iH+fairl4gjJ3SPXB5H2n/MVSPI0qsZN9WXOx1IkpnsQ0f57URp+ogg+xIH2FU7T6twSc428D+KTIxgmmHS9Rt3bpnczR94I9OIq8OT2x4yfksA13nUdj/Oi/HA+9Vg6ifDk/xH1+xH60yPUP3hWCff0ERVoc2tjxmO0vYrk3KCtXoAEgmtJfMwf4QP1xXRkPYebmK0l7tQK6nzMOwA/OZ/SK58Y7h9aKdgbDbr0LfvVxqbtQXHkkT2/vWcqFYPqnml16jLxoHUvGYJ+n/dZsRgd2hXpdr/iZbepW1cG1HUFXnvn5geBiPUGt6D4p0ty2r3C1oFWgng3AbkLu4GBa7f8A8kzAMCxMGwpjULPQ+k19p2W1vZyy72aQNim4ncAgEWyzAd4A7xTt9Bppjx24mSuJjAx3mO/r7UUwYsUl658Smeltabc29jtkQeDG0k4HPmgV3dsaTs575BJIG3ykAgSS3I/lODZsRWNRWVFqGXe22dsnbPO2cT7xW6ewFC6f8Qan96P2i9Cpj94+POgEZxjFPj1K69y0r3bjKQhIZmIJC3GBIJydwUz6gelZWVwzOqQT0LVvsuDe0G2xI3HJlcn3yc1nxLq3jTje0FXJG45O08+tarK4o/kSiTXLhLBySXAYBj8wAS3tAbkASY9JNWLQ3mfT6TcxaVzuJM+c8zzWVlGYJkfXtU4QwzCbhBgnI2A59cxXCmVM5yKyspGSQF01BnA7/wA6bbz4YMmYP8hWVlbk7GmQ6dzkznOfzFQ9X/8A3f2/qKyspUDyE9KQTwO/81qTV5ZZ9F/+s1lZQM+wfTYLRjznj6iotNdO98ng9/Y1lZWQQvSXTvGTw3f3NONAZ3fVaysp/IA+yfPa+jf/AHUVYYy/2/m1ZWV38XkvAW6S4f2y8JMC2hjtJNyTHrgfgUxtHA+lZWVaP5DeTrU/1H8xVI+NLzL1HQbWIyRgkYLAEY7EVlZRZkWjU96FP961WUZdE2eZfHZlmHYAkD0M9vSq07HZaWcRMdp8QiY9YxWVlArHo9A6Og8NjAku0n1gwJ+gxRhrVZTROaXZGeKjasrKYU5rKysoj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8" name="AutoShape 26" descr="data:image/jpeg;base64,/9j/4AAQSkZJRgABAQAAAQABAAD/2wCEAAkGBhQSERUUExQWFRUWGRoYFxcWGRodHBoXHxgXGhcbFxgYHCYgFxkjGhoWHy8gIycpLCwtGh4xNTAqNSYrLCkBCQoKDgwOGg8PGiwkHyQsLCwpLCopLCkpLCwsKSwsLCksKSwsLCwsLCwsLCkpKSwsLCksKSwpLCwpLCwpKSwpLP/AABEIAMIBAwMBIgACEQEDEQH/xAAbAAACAgMBAAAAAAAAAAAAAAAEBQMGAAECB//EAEAQAAIBAwMCBAUBBwQBAwIHAAECEQADIQQSMQVBEyJRYQYycYGRoRQjQrHB0fAHUuHxMxVigrLCFhckNENykv/EABkBAAMBAQEAAAAAAAAAAAAAAAECAwAEBf/EACURAAICAgICAgIDAQAAAAAAAAABAhESIQMxQVETIjJxYaHBBP/aAAwDAQACEQMRAD8AJ0XVbxcKwlNqlm8SQ8iR5Z24IPHsCBVq6D8R2bagzcbxCdxM4KrMgERHIkHOK8u0vxS1xgira/eOEa14ZaV2qu5duZgcc4PMmr/8M3bWotFWtIPLtLAMFBgLGxzIfdOR6d6RJ+Dnjd6L/otYt1A6ZU5Bomkum0ypb8JEY+GQDtYgz3ZuCRI+9MX6giLNxlT1kgcCTjn7VTZ0fsJFbFV278eaUOV3Ex/EFJHfj14H5oDVf6jJxatlvdjH6Af1p1xyfgVzSLlWxVJ0/wDqCSRutiMzBzHaJ96tXTeq2767rbT6jgj6ihLjlHsKmn0G1lYKypjGVlZWVjG6ysrKBjKytVusYysrTtAn0/zgc0t0PxDauu6qcIFO44BmcCcyIz6TWugWFa+44Q+Gu5u08fU15h8Z3btsi2u4akgu7WwPLbzAXbB3EyTHafWvStB1m1ezbJYTE7WAkcjI7f1HrU2os2/ndVkD5iBMfWpSgp7ElFS2VbpfQxeW1dayu3wlBV3YsCEgIqg7baqYlSDyeIzU/wDUDQ3GCWrii34nytzO0biu4vJK7QYjMiDMCvTesXmWy5tkKdrEsYG3ykg5EEzHpXn13qT6p9NavFRcQkkmMIUZWLP3JYAHaRjdipcqiv34F5MTn4Y68dLNm/eVndCABhRtB5nFshQ8k8kqoHlk+mEnw/3YWdvlB+XjAwOK8n1XwxuujY7XkBZQyY2Pc3gkEKfKQFCxMEgmFANWvRdXWx5Q1seHb2i0bpICqcFXZQrtmMZxGTR454xVhjKlsR/FaDxZk2nB8NmUXOW3M7iM7RuMCc+oFM9D8GW7KNcVlYIFFhlUMVImbkg5Mu0DhZnJ4RfEnWrlwFP2a7dvAtKopVSHtAlrjBcsEDKFmfoVgkdM14s2LNprV17d4hrjW7g2p4sIqsABuVYUZK53fdIRV5e+hIx3kD9b0+oUDT22tpbFovdRzu3KzMpVh89y5wfmJkGMxFY6f8I3DZ891rC3NTK2rY3AJti4T5gQYhe87RM9taxm02ou6a3cGA+1yrBbrrmLrFWDsha4Z4BCiRk09+HNadI9pLi3Gc3PCGna+rXLdu4S5JUCSwCpJkEhgIEZ6kqOuLgltf2Wm11O1o9Hdt2lYhBfhnYFiyrduMXYDz+aIbvP/tNeCWelulzcrQbAQneJUsfPtCtgjLYIgwfWvT/iX4huvpL1mylxFJdSjaYK405O0RLyACTkwSXiD5iPLdNopbSm5cuXPGLMyWQzXQAzWwADG5jtMQePxT02bKHobafSi2LyBQz3mW2j2wN1tkuLBRLdyQ24Zy3Y84PpPSWt6HTae7e0i+PbVoIcSz3X2s8kQSxAgwTHBM1XtJrLemuF9MbrWVvW9ukdbv7RvW2WuG26txuLbp8pnIwJN6l8Qau7eZ9SukNhfktC5buYLcBA8NdnapdwNmYAmmUX7MpQu8Rt1H4y01267b7q+YrH7ctn5fLPhbvJMT7zPesqk9CNnwF8XX6Szclt1ttKtwqd7c3Fw0849ayqWRtlVtpcR5CnyGQQeM4Kn8fpV9+Ffjl0UBVEbmZj3LspBkeskNzExVJtXZkbgSMIseuZU8LMd+ayxroYuqQuN38geByfT0qMWQtno+j+ONSjs4ubi0A7hPBJEegyaHv9We6xLkksSxniTEwO3A/FV8X8Axg5x/Kpbd09q7Y12gXY3c1zEHBoYavIB4NED0/nT2KFW70Uy6b1d7Lh0MH09R6H1pMxqVXkUcr7BZ6N0v46RifFG3iCASOMz35p7b67YYAi6kH1Mfoa8bS/7/rUy6/Aiovii+iq5Getn4i08x4g/WPzFHWL6uoZSCDwRXjNvqmae9H+InsZUg+qng/8x3pJcKrQy5fZ6bNZVH6P8aFS/i5WAViecCB9efsas/TOvWr6yrAH/a2D7fX7VKXHKJRTTGNZWt1cvdA5IH1P4pBzql2t6HbuBvKoZgQGKgxJkkA9yc0Y2sQcuv5FA9Q66tseSHbcqxuC/NEGWx3FBx1tCuir6a+LN62il7W0+c3GCh0kiSuACTJnM8AmiviXqzeJZWFG/d81wBSFh/K/G/bMHgER3rjrukTWFLqMqvaW8rWnX52jYNzSCFUmQfeRFTX/AIQAsSzLeZMpKbttsKRstAuNpI/iJMnMVJQaQqjRnxLdN3RrsQkOFhm88MxATvJPmyQIAMziqg/whdW24ujYzArG7zk29zuUIWbiMNsAmQ0mvQOlbl052kBELFJJ/wDGBKpmSgHy8GIxVV+I/iAFbrqrI2lW4Fum4N5dmRXCKRJC7kIOO3HFHFPbDinth3wNotQdKbsldysLNlpVRnyuxGWBEZ9PyV/Tfh8alzbN62t6wf3qpbwLkkGN0bxtgSJgwe+XzfE1t9Jc2XDb8NAC8HcCIwJA3N2kes1F0q5YS7+1vc8NrljY1tyGdth3b5GWbbgiM49qVKEtUL9XoS/EmofS6k27JdUNjy7bvD+ISGuL3kgLPoAOMVWum9SvKR4LLCrLIjMqG4N5TaoHBkd+QcxWuo/EKb3ayDcJTY1w/uwpLbgrWiCSVEyZMkoJEZTaL4g8Ip4isXYkhSR8qltzFuI3SJEf+JoiQa5+RTbpVXolLJukS6m8u63pzq2tEM929dIuMZbzOo2mSdyyRGWjMAV6DqH0FvpjnTMhFsE27m9Uu+ICV8RbjiQ3zecDgECvJviLT27b2rvi2bhuszsqbtqbskxulCp8sRnaD3qL4i1Fm+ttgCAo2BU2AvtyrsNoCABiu5smPcx0qdaKZ06Z31e9c010lLviswO5gGJW4VJVt5aWuZJDdp+lcfDC3NWbOmBWdN4txGJFvYglyPE5zcfucR2or4d+FNRrrQ8JrXhreAbIXLQCQjGGVRuI7nP0pr/pf8MWtRrddavLvREe2cx810Dy9xhOZp4wdUzKLqi3/C3wBoXZbpddQ6kCUb92CAZTZGQZJM4MdszYOq2tJpTatrZt2rt3cli4unBVLjAKCzKvlyR9RNUz4p+BrnTP/wBb05ii2huuqzSYngSIZCDEHIjFUrV/GOpt+KnjXjavgsHNxiwcKT+7uYlVZoIXB78VZfVUUSpUegr8B9OsgW9TbvXr4ANy4u6HdhuJGff6+tbryFOsdTUALe1arEgb7gwcgjPBmfvWU1msgsdRuW2DDapI+ZQsFTyMCPsRj2otdVIkpzJM8mY2lSOIkERjEUHp7CCA7mDEGMAE55iT2PYT96JsWQIAcfc++MRz98EA1z5JEJUPenPcVQzlShXAPPPIAOD7U0tOswQVzz6D0jv6SJqtaa3fYqAfLwCWG1cyYBOB9KftoyFMltw8yjDSD/8A1AMx60y5NpE2ie+yYiSIHPr3rq08j3FQaS0XlcYEyf71K9kKYD7vUj/Pauy60ZhPiyJrE1MCKDD811qrgEQIgVrAb1F2Tistr/7s0KufNNdq4AH8x/maaxw63bJ5/pRlhyBkUp8T/wB32nv9qntakg/19fvWsDHK3IHqKnsXinBkc/f1+1LLOt9QAfQ8URYvBsqf89q2QpZbHWLyJuV2IiAT6kgRB+2fah7vU2MhnLH+KT3GQKS6rVnZHGe2I+tdWNWGmWgn0x259+1LdbNbGP8A6sQ3lmIDEz/Dw0+poKz1bxndDJAIwYG2AAZgznmfQgVmos7oVTtzJIODGBuA5GSSCe1KPh5CHuFycFlO7cSSCPMkkna0++QPSuWWTnbejL2P7F/aphiZOCTx5sgE9hgAewoi71e6gKJcIVgI5/8AkTByI7Ck2qZgDiFBn69zJ/nUVvWqxHAAMDA4/wCprolFSjiYb6f4g1VtVTxZWSWkndkENnMjPlXgGOaS7k37rjM7bmO5zLb2nduIwQwKgj/21N5yXIQbVhpPG3OP0P8AkUJrDbQIc7kBjbPmBIB3duQpE/8AU5QUdobddkus19xcb12MwHyEwojBBxxtAP0obXw43b3uoJIUs2/eSB5W5VYAMeomlFzXvcBZtpAP/jIaRnBlgVGOSB6CodJca6oJcW7akQ20gsSZjDAGQYz6e9cHJySUu9E3djLqPUBct79nhmSJeJZhGTjcQTAjnucULb6WHDtcUkWlA3MCCUIB2CW4k84y0d6n/wDUE2BfGU3nY2/3aztggAxzvJM7vQRGTS3qIumzkglctaJAk7pl9xm4QuwyfX2qUeF3UR4woD6n0aybYe0xQgE7XYEmYIVVge9JbOoCqWBJucQwgQR80zz2AqfSFLgd7qQGmLhYk8wNoMyR/ag9XqUkQm0iQCuAVkwTI+tdcONxjt2VjGtMcdN/dP7soJg4WDxM+pimv+n/AMUvoruouKqsXJU7hnuRDcxPbgxVXvaq2EO1fMwyewwJjGBMjHpXWlvG1vtkqr78yePKMwP89q6IzS76DTpnrln/AFc/dXP2pAQEkeEILMCIVpkBWzJFU/pfxFpS5V2axauMTcawsXAHMsgcz4dg7iNqyYSTMxVG1KmAckNkfYkR+h/NQENAYzBn9KDlex1Z73pW1VxFexqdT4JEW9tqyQbYwhm8wcyADJHfGIrK8G3E/wC7gcccfSsrZBJ9QxywP49O0T25/FatXTyAQQQJHA+1SXNBFtWBzmRBxxz9YYf/ABojTsu0lUQmNu2czEbl4M944PoakIyWxqRjJO2IgHaT3kHvFP11QIlN8mCSQMiO7A5APsP6CvLbMQV5yw/igEn88/8AFWXpHUViCoOZB42ZnE/QetI/q7JvQfrGZgUTIAEKP70t1ljUi4fIxkRIzMRyQf0pvr+qKqG4QAzcleHA4YDtM/3pL0Xqb3LhGSACYPyjMCqxlJq0BFj09tQnilQ8x5P9rYndEZ5pdqlBggYI/Hv9KLv9YFlIDSf4p7gwCce9SWun+MhfwysiVg9vp3PftNaPLW5C15ExbMSPp/U1HevEQs9qmbTBHljxn/Jrf7SoBMAwR+tdSY66ILLT9vWpTfJ7D/DU7tuMbfx3FD6ldoX6jHpRsxKxE8470Rb1EACfL+veP1ih7uhJyDt9j/SK4OoZRGcYNYHY31GsBAGc5OMTxj34oQayI7j+f96GfVkwO3v+Kht39oic8R9TWRqGtnVsxPYRP9/vXf7U4KhwVABA9Jme3ehtLrwVZT3mSP0oq9rjx+PrPNI2/QrOtFrJzc+UECPXMAT2zijXv272VAgMwO2IE4BPdqUay7vId1LtPqRJyF3Z5G459qj12qNtV2nb2CcAncsCQeyyY5xzXDPl5MtIXbYVf6psPhNKEwM8ZXEkfz96j6hYtKwDM2/5TtJgk5CekGQx+vrFLOq9Qt3SxR2YmIBGYUyAYX0JMyecARR+ksrcJe4jqpQIocTDGSSCZHf2GKly8ssLYXoiXqyXHCrAKr8hWQsdsiDFEbIc3PEZroECSQVyDC7cDkScySfsuHTHVEedodedykmSWB+/l4PH3rnQahrq3fCLb1wAs7jkSykHGARJHf8AFnLjlGxqTNNrfCNy9sO9vlJWd44JDfwjHJBn2JoDT69bulCMGa6zSWI4APZo9BH3rNfOxyJOYdfSCNwYn6dsZpR5gx2MMtkg4jAEwe3NKuOLd+mNWQTqrtxNyggrABLQB2wIyT60s1aiANvyNGI25zzyf7Cjb+kYqSm2O8+vvSp9M2AR6f0/qa6ZdjxOoBABBlj5YI2gSZx6Tx962zNevOw7sWOeAWj7xIpmvTFe3bbcd5hABxPAz2A5NAdK0qnzOQEUy57gdto7zx+KWx70NrloW7UTDrtjaAQWU+U5GDHf6/SgF05umWO4ldqjCGcQT2Pv709sW1uudh2gDd6DEc8wcxXfUdOincIG1t0bhtc4nd9fememRUmJrnRramPDvNEZUrBx2kVlRObknYXZZMMogc9h2jj7VlC0PsN6eCvecAiBMLBnkcZ/rQt66A4ZEAIGQN2TIz7Ez9KFbWOABMDuO09zB78TUNkbnGck8+8/ypFGzUO7F1i+66DuZflie2Cexk1OJtuAcEY4iRxkf3pZ47FjJAk/8YpjdIe4NzbYUHBn0gbu3PJpsfYGg7XalrqbVWWBkBQM+sgYNEdE6G1tHa4JY8D09/Y/2qH4esXTJEbQSBPLSDG0D3HJPejNQ7oQGO4NgqcwMkSQP5e1F+kZdA2l1JF7eRAZcbgCDP1p9q+qFWBkwYgVWviLUAkEdoH6UPe6hKqROT39gB+KDgntmRatX1E3lKsgP949fz+tItZ0twviL5kJjEyPScfyrrp9wnzkeUTOTzHaPSmHQer7VYByIJO0nHAxHcRWTcPxA16CNNo7O6CbjNwewPrAAmKm1eiMzatn3Ej+p/vUOkvrtLKMsZJnEzAUenr+ai6jr4LKna3zzyRPHciKybbFaCLtk/KwiOKXNcbdH6Gu9H13YgBgkf7hx6H+tNYHzXdktMQIPaJM5/5qmTXaBQvW2hWNsHt9e1KtN5bhDDIB59fWrHotUtydwhQMmODJBE+pNC6q1Zuk+GFDZgqct6Bge/HFFT3TMtFfDEHHfj3o29qzBOAf+qPs6AW7YZ1WeJacGASAvHBH3Nc6lPFU7UGPLEZPsPU/SmzQQP8A9Ti3O7MVyuqLQANzHA+pWJHafc0XqOneBk7Xc7QVg+WfY4OcT7GobnSbpG7yTOFBycfiB/SkcoeTWDC0yttdgrfKoJGYiMjtxB49O9Ta7RFyqOD6ADHmI3EicfntNci2bb+eV25ggGDwzfb3o+9YtMCXvKzKSfL5WVCJUtiCpMQFPb6Vy8vI4tJ0xd2RdNVbVosnlubQm9jKmC3mVVDSkhhP/dCXL67ixJe41vzOAFOTK5UKBggk+0VAt1rkISxU55IgBJM4z5QRjHEUHrOpbW3jJuGSrfN/LAzH2FJHjjbu9jYmwpUEAgKREkzu5Pc5APtUWl1IQkOvK8yPN3hQZjHqe3vXSX2KmBMkrBglSfQTAHA+9L7KGTuJ3AeVceg9PrVaW/8AApaGL3rZUDaxVvKASF83MSDLD3xS46VWVwWLFBIZSI2yBncAYyc+4xVg6RYtlHbaQAJAiRv4DEzkjOO81W9SThSABiTtMCMEx6wP07VvI0SZb5tBHE7AwuQxUbmU+UqvMcyRgjvUSaAhlEorLsggMdxYjaTgicniODUCXWZGGciJk/KATB9oqW/cEAkMu7dtY4B4BzEny4ntTFA7TaC4NwkEbv4TuJIDsvHA5MNBP2ovU6VrUm4Ny7NzEkbpgBe0c8QPrS6310+EEiJUp5eIO4ZSPMwnBnG4+ta0fXdgjzFDgyBJQCCJHBBkzntSyyJtM1asXoG1WjkfvQOczE4rKn//ABEnZryjsEW2AB2gRWq329Db9Aqa8W8rncCDgEFTxg5kT9/WhbKb7igSQYE4x9x96MvdKv20O5fKrRuiQeflb0jPrkUstXIOKomZB+ptqGME47nuP4f0qa5flQYjn7iodFfO1sj3JM/gTmtqRx8wOMUyYAjputIddsAqZhuOM/eP8FWTpvUw7rgbmkgCcDIjGCcfTNVQaJ2kqpIA9MxE5jvGasmm0l61pgbdsK0wWAkxzJYmAO0CtOgAHxEADtGII8p5GMjFAkkW0jMkn9eP61xfsXCcgknn1+/p61Pq1YW7ZH8OJgcySPrTGQ1fWDYEC7CVJ4MZGeZP3FC6e+ArZ7iMZIn8TQOq17XAGJAZfoJ/uc1JZvoyMPkeZHdSPeTM/ahVGHHwxqR4ly22VIBkiYO7B9uae63aoKvJLAeVT8xPH6Dn6VVeivt8ViCCYG6TAzkfeKtqruthmOQs44wDt3SJ71KTpiydMTdOtRdICkMuYbsAOSfU/wBak69r4ZRA4mc+5/maP0PSwu5ixZnGwDsokZBBkyAPtHas1PSQXDXPPgDjyzIAAplyRcrNGSM6MQdON+d7Fo4yMDM+361tdMqpIJDEgDdHMzHHHH6Ur1bm2qrlQsjbz3kQeCMjv3Fc2tfKsBJ7kCDIMRkmcdopkvIXQ212pRTbDDxAWIeeJxxtzFE6fqgdmuACV+XECW4n3gD8Ukuadz4O1Q+3zHYwaBI5E4Psff0qa5qh4MKpLM4LADJwSfec88ClaTFD76F3Jfw1QA7mgkzIHE8fyzXWntMikhpScGMAROBHGP1pZ4gNu5Jy0kxBIHYZ4838qL6Xq3dECoJGDJPERPHfOJqcqirYthN7VEGFO1nzEYbMs0LIGBBkgyR6Un1t9BuADSVVmxuBWWDEHPAJAPufrRBR3e/4UrdCqpkgCTwqDB7TgHvSTq6OtwO20ttAILzO0S3ljggH6wYmuRQTkaKtjT9lLEFSqsVlAZlFg54gk4B7xwc0g12huh4ZNrOyiAMK0Hy8kggT/Wmuj1RLAPxdVWzJOzdO4mOCf50Zc0gt3N24kYhYzMeZpGTMAQMYrpVxaS6GyrQBsu27RZ/l+SF2zE5mREbj6g+9a1mi84FklZZbZGCAxEnYQDkgHHpPpTLVawXbb/MrWkDD5dqsHAyWxGTxySIoDS2U2q3hMRy5EkfNO054nbRqrYU/IFZ601u14ezaqwWOZk/MSffHagGvBhJBMKTC9jMAH2gk/ijOplfDJGwAmFgySJj1OB/QmlWngyc7lGAch+xj0aIgT2p/A6Vkz61wirgrw653Mshhvg+UQoAgg4mmPTtGbxFu4XKnbiQTtAAXInYsSOPzEUJoS4tsWa4qsCwaBthRH3gkSAO1XToGhsLuuYJyS45X2I3QBGD9anOVIE3SKd8QaFLd4+GUtqRAQ7mAPeCwPJXmlOl6Y1x1HAY8x3jcRiYEd6vXXNWoNvy77it8oEttIxA38GQYBiB7RS+zee+u0KLh3bbhQBYJOQEaDwSDx/WljN4gU3RU71lAzA3EJBImGMwYBn6VlWC/0i1uMWh//sj9BIH0k1lP8sQ/JEW3B3RioDBhMHI/3YyaBNglicZyf602uFGDGNi9gCTkfWeaD0yS32NdKQmTBbekI7Ej2/6o79mBBIJPfnP4j60TpbAKtNCohB/z9KFGybH/AMOu4tuDdZV5ACI2e87vtinCgi2w8W9B7/uyT6k+QEmMc+tVjT6naCJpzY1E2oHJqc43sXJhul0dhSxS4xYoAQF2j1J5OZxFVbrouG5AYlQAFB2gAR2CqAPsKLe8VY57RXGqMqtNGNOzZCy3pAfmJ/z3io20nmwfpP8A1TV9PAHvW7VjBp7CpgVqy4JiIJEjgfgU/wBXpbpVdrKFgcDPHc9/qc8UL0+3Jf7fzp/MKB7f3qU5bFcrCekNcUJJXvPlwcN2JgHiI4gUtuaa9vU7yM9h7jnOcYqfSavJHoK3qNXtYfSpxTTFTBdSkWyLhLCTAwDziCB+KVrplnG6I4MH+QFNXt71DfU/rWl0wCz71aLoayLTaAqcFhMEce2RM0elxfChYVicsBknuciMjH/NC31zbyfT7SKlZQbcejClewWBrp4JJyJ+XGcE8r6cxzR9+091dttiC3AH+2BgY4wfxW1JFt1wck5EnsOe3HaJ7zUlq2Aij0n7EjP35qbbfZrFev6tcR1TxYMEOwJZvMY2KsyWyBmYxHu2fQoreI8XtgYqLqKd5CQFOB9BPy880Nd0qM9o7coDt+/M+veg+oWXL7gcMpHJJ3GRPpgGkwvoZscaV1D23RmVSB5d24Z7+ZT3n7Ej6c3r0EkFWgsQotbQBkbpUiI9fb2ilPS9J4ZUcgQczBzn7e1P/wBtSLn7lDMLB3FQBxALSI7+tLKFUgKn5K1r7Z1KDwyRCiFgCUHlXiTMwPQ49KxenP4cyGGzbCmJIggYHPfHMfWm+l1YFuHsWZ3YdS4JWNrAjdEEyexAMCOaH1evXyG3bSybZmHOHU8hxJlljdMzAPNb7QVeBmkumVbXXrpA8RhjCboIyIccRyZ3ev5p3Z+Exb8+qOy2QolztBOYG0EwQBGPfjBq4WtXpjAK2GwNoARjngiVB7Up690+7dI8NmgnecLCtIAy0kxj0pHy3SSoX5L0Ra3QhldAh2242yQu5JE4QEwzPMT3z61WL/WFV7ots1lGYPCRuDAAdz8rckSMx6RTx+oNoSi3Xa7bO3cEAC7S0vLGG3mCPMeGPbFL/iXQWyVvWkEXSDKM5UgbiUkbpY7eYGRgYNNB29+Skae35AX6uupZbcBAxYuWI87EbUg7ZHJwP9xxU+m0V0XUvLuYrJaWUMeAAJKhisZHt3qRej21G6zcUsvD7oBJ3N5dwEsvEYmMxNLNPrmtbiNvzKfOBPqAVkCZAPH3yadbX1G/hDq5pGkxavfaQJ7x95rKqV3qDEkkgkmSSo75rdH42LhIM/YnKCD6nio7SMlwZEDn6U0WQq9sf5/KglSWHeea6kyeTOoIJhufpXXgmBRL6TOAaka3kA+lCwNgum0xJ4mcRTjQ6YoR7dvuaj6exB4749qmuOWIjB7xSuXgAH1O2JJFQH5V9pozX2oA+1RmzAFZMDZJdsmAxziuLaYNE2ONvr/aptBpZB+sUuVGsh6RZl2niM/mmV2+BI9B/aP51DprYGO9Saizuk8EiPvSt2zWCWLsNJxPep+oWJKn2xXdmyoENz7Vh1SjHIFNe7QEzehaLcH+En8GtW74Ijvj/ma3au7RgUNd1kkgY+1ZJthyCr+3ytzBPE+xqa2yGY+Unn09KWW9XAj/AD9K6u3cYwP51sWBsJvkpc5xMfnNdI/JY4mg21JI80kRiop4E/Wio+wWMNVrBELyMTQ1vUwIOY/SoLbZrlkplFLRrCLWrIkEY7e1Qa7VEt5TAmfvUd0zFaGeaal2azdvWbbZngQZPata0r4oYYllY4xlSAX9s/1rVxVCtuiPeg9SBb7ABgJxJz7HvEfnipz2x4sPtm2BuVxPzkAyQByfpRt7qAviLflLEvPO8YBg/wAJDbYiq5b1mxYkAGZJPmC+3ofyPaobGuKFHZbisPL38/PA7Z2iIjBPOKnKOQ6hext1B0drAdy5DBfM0DaNzYAyZaBvNN9X19ipWIuEALGFGQQ2OCCJB96rNu4bjo4EEBmEgHgqMe3OabX9N5SZJY+vP+YP5pJca0CbqiPQ9Ua3qCb7F0Zg28gABoAO7ymACTAUgetMnGne6XQsLhHI2EHcDIO5SomZ49PQUhuWWveTIPIAGDGBPc1wuh25ysR8vA7yBOeM0HBN3dGtPZxrtI3iNt8ILOBA494SJ9fesqI9Au/wpdjtCXCD7ghYzzWqei2YPp+rttgxj15o3p943CxCzsWfL9h/KfxS670wqJmQR/b80++FeiX2VylskMlzaYMNsRmgGOdwU4B/E02UUMkmFi9MLHmC+b8Yz6Die9Caq4JHB+n6UHq+mvYf99/5P9mRAg5YxM+3JjtQ7qWcCeYA4HpGScduaZV2LKKGZ1e0bh61NputKwIIg1B1zo/7OttGcG4V3Ogmbc4AJ4YnnBpFp1IailkTxH/7XuYKcwKLu3RIFJDb3CRzUya8oI5xANBpvoXEdrAzIrhtQdpUHFV5b7EzNG275p1x+xHEeWtYR6GsvamT7Uvt3yfapd81sETYYXxUDMJP+duK5NbihVAO2vGIqNcV2w/WuYjtTJms4saeOKndeaxHxERXZuA8D80G3Y1nO0R9qxbYj1rQyP8AM1KqUti2DNaitE/yoi76Vx4UmmTMCExWnFTtbzUeqtkKSJ9o+sAAdyTiBPNM5UFb0Q3mgGZz6c0Dd1LxBEqjc8mCpjPMjj8U1CEbldSCJ3EAttHGQBCmcc/ek3UL7R5VCw2SYwwkEeh5qcmWgiOzp95gjCxAM/LJPqeTn0qZtSioU24A5JmG9Dj6ZreigMw5I5IA9MDnMYrq/AILmYBPtyMx96atBb3siwUDqxQQVAMAAc5Pudw+4o/pN1hbhrgATsROOfn47jPek91C9yYBQzkATGJHHOOe1YNTDeE0zvUyO49h2Pf/AKpJR0O45Kiw6qwrhQ3Yzgx+Suf1petllYheMg57ZHvwPX0rnQajcT+8J24IPP8Az9Yoq6TOMj6/5mpq0Qdx0LLitP8A5n7cT6e2Kyi3sGf+v7VlNo2bLjpfgvSqqHUeIBBJhoggqCpLLAYnETPYCYkjpytatjwh4tu0hkMVBliMbYPiCSJ9dnY5qHqvxOqkownaYYByS2ZUkeYMnlz6YEdxlvXlEWyiuA4Vn2AupEqyiQflxwomGGBFcDya2Vt1sG6j0ldS124TsuRKoTywxE8knnvNc9E+FWRTD7Xg7/IGj2y2SIJmMEcnimfQNAbpV7okA537vN7Lx6fYdjEU9a26eVgJBkFBAVhulnFuA4VdsE5BJ9SKX5XWNhvRUOo/BLG3sVWuXmaVuuLilgAB5SxKspyTuiOe+KZrekXbb7HDKwiVPIniR2PtXp+v6yuoKqr7LaSBdRCccFSmZBx5u+KrfV+nszeICzhv4jLHGAC2fbE4rs4ea9M2RWtPpiO9dPo6bXtKRBKxI7D+lZb0pPb812fIhG2Kl0orLLSSI470wuWIP6/ao000GmUkCzESpgtbRakWKRskzQSpVt4zWCuxS2ajhxWLbNEFJHvWttCwHHgZrPDrvNaWe9bYxwvl45rGuFvbmsIrZWjQGbWD9a0CAM1rbXJrUA7XTlidoJgSYHHp+TAom7pFQJuKsrBZDQQDzESc55GcdiKBK1Hctg8jvP44pZwcvI0ZJE2q1qkndbUqRJAVud2R5CBMH3Ht2pPrtDuVixI3QzlvMd3BPuO8f2FMXb1oXUXg4juwMT9xn04NBcaiOuR+Bbp9L4Q3FhO2TIxE8AzHJkfTvNDdVugONgkjiA0ETwFfPInI70yu6HcZbzds+mf1qNumqEgTIGD95/P/ABT0yi5EtgOhdy0kRPPb0kgE/SjrlsTtIkMPuIzg/c11askfxSBxIyPv3rd5wIJ4H9qdL2I5W9HFvToGMEkxgE8D+cVKbhERQVt8QMknBYHI7D+1MG0rSTByB9OPp3qTQsk72c+HOdwFbqIofesrUKWjrulstttpFkOzYtW53sx8oWB8ok+UmMGD2A9jptwMVD+EF+a3c8ql5ALGyhi2YgicEx/uEmaUu7PsYi2I8h3yLQ5YuBtjbIhuYNF39FvtAusjDBSCGiRDMeRk8fpXmZuKounSo1a60bTeHvFw7tu7AWAdvlBJCzH/AMoGR218R9c8EiGuXCv/AJAAYTMtAPzLPmPAwOeaHtdHttcW89w3LYPyhXY7olQSGBDTB3ERMTUD9QD+L4YCrsIa4SJKtAZUmOT2BPtMGtGK7qwKvAo0XxIbN9oC7MiVA8wiAImIJbOeJ7irRpev7lW2Q6o3mtrkBlJ5CgZAac0utdHsh7mpvNZuBBNu03yOuwhC2ySx3QY75mkQ+Irl0W0OwFBsQqIhRwpMmQMgemarJKauIzSktF3v6DzEwT24+n5pfdi2uCMngjK9vSZobTdTuksm7cB35/H/AHR2l14aQ4APMx78nGaipSjpk6aFsg7lVZKiCTj0xn8Vq/aJInB4wJzTq3cRjtUAbsyQCSfp2HNHJ0dT87HAwRHpnma6I8uw2VW304k5lfSf+a7sdPZm2oJzj/vgVZLvQg7BfECjt5fr6VZegdGtWQB81zu3tngdq6ITcn2NGCkULRdDuXCQq8cntzGI5qydH+AGI3XiVg/LHMH6zke1Wro9pZO3gEg/UHH9abbwQPXJq0aaspDhXbK9Z+ELNs/LuG0qZg8x7c4oHWfA1og7CVJYH6DMgD8firY7DjvURxVaQ740U678BpHluEH3E/2qOz8AEk7rg29oEn78RVvB5qa2tDFCriTKK/8Ap+2YeeI4HdZnPpuP2poPgK14RWSXIw0kCcds4x+tWnbWjRpB+KKFnTvhaxbRQUVmAPmIByQJ5+lJeof6e24PhsQZET6ZkfiPxVuDVtmxWpBfHFo8+s/6fMRJeM+k9vcjvXP/AOXbwf3g4wI7x35FXw1wzUcUT+KJ5rrvga8izhsAwPX2pKeg3Z+SCfWPavVNbqKR6ppoNIlLjXgotzoN0MBHtPaoV6PcJIIiP8+9XFzQz1hMEVC5o0UH95wdvB+b2gZ7/g1FfFs2wj2rgaVz6giCSIzBjy8ZBBAE1aLujVjJHaMEjvM44M9+eaz9nX/aPl2jE+WZjPahQ6pAul6FbVBk7uZMEEwQJUggxJj+da/ZBaDF7jMoBO2MCfm8i9y2R6TijUMY7dqxoYEEAg4IOQR7g809INgGk0wCAI8rmP3ZPc9+9ZRh0tv/AGL+BWUMUAI0Wm8K0297z8BDbLQ0esAkg4hv5UVdl7dtWa5aWQ3l3AloI8zDhsD059at/WNKyWrCut021s2lUKVLBlRw+WG3f/48kZAIHJBD6vcuDpt5rm9U8WztLmCT4qy25AASZXIwWB9zXnz/AOOOGaZb40ip9V6Ze2C3Y2IhPnNsw7sCIZoG4euS05+tV29044Btxat7A+5grQeyBoxExtBEsTHNOriOyKBcKkbonCwRguZEkRgLPI+6TqVh7v7oupUXPO/l3uwJGH2wpLbsMeIyTXLxbW2LD2xD13UvPhqQEtk/LEbjPBU7SYAyOYMUv6d09nBdeVPtnn1q3afo1jTlbdwuQ6BzJjDYnZtkxB9ccUZpej25UWldh3JUINuYGc7u4M5ngZrpzSjoZyS6QB0KzcuIXnw5MfQxkQOOJqwtpmABjcZOSAYHbJ/ma7sOiHZG2SeM5Pcx3NE3LgC7iTzPHb/IrjlK2Qc3YHoLrqPMkRw0DJPv6T2qO1r7rCVg9tp5P68z7URf6gLwKL6fhq1Z0gAUAQPfJJ+/OK38sOu2FXtcV2nbKxDGOIA4PbNF2Ot7IMmIn1mY/wCaU3rbCVABE4E5PMe3GPvUK6I797NtEQE9sEfWfaje7N5stnQ+tANAJgmcg8mM/rRNjq7F43SCcGOMgEVShfYvKNk5A4/iH+fairl4gjJ3SPXB5H2n/MVSPI0qsZN9WXOx1IkpnsQ0f57URp+ogg+xIH2FU7T6twSc428D+KTIxgmmHS9Rt3bpnczR94I9OIq8OT2x4yfksA13nUdj/Oi/HA+9Vg6ifDk/xH1+xH60yPUP3hWCff0ERVoc2tjxmO0vYrk3KCtXoAEgmtJfMwf4QP1xXRkPYebmK0l7tQK6nzMOwA/OZ/SK58Y7h9aKdgbDbr0LfvVxqbtQXHkkT2/vWcqFYPqnml16jLxoHUvGYJ+n/dZsRgd2hXpdr/iZbepW1cG1HUFXnvn5geBiPUGt6D4p0ty2r3C1oFWgng3AbkLu4GBa7f8A8kzAMCxMGwpjULPQ+k19p2W1vZyy72aQNim4ncAgEWyzAd4A7xTt9Bppjx24mSuJjAx3mO/r7UUwYsUl658Smeltabc29jtkQeDG0k4HPmgV3dsaTs575BJIG3ykAgSS3I/lODZsRWNRWVFqGXe22dsnbPO2cT7xW6ewFC6f8Qan96P2i9Cpj94+POgEZxjFPj1K69y0r3bjKQhIZmIJC3GBIJydwUz6gelZWVwzOqQT0LVvsuDe0G2xI3HJlcn3yc1nxLq3jTje0FXJG45O08+tarK4o/kSiTXLhLBySXAYBj8wAS3tAbkASY9JNWLQ3mfT6TcxaVzuJM+c8zzWVlGYJkfXtU4QwzCbhBgnI2A59cxXCmVM5yKyspGSQF01BnA7/wA6bbz4YMmYP8hWVlbk7GmQ6dzkznOfzFQ9X/8A3f2/qKyspUDyE9KQTwO/81qTV5ZZ9F/+s1lZQM+wfTYLRjznj6iotNdO98ng9/Y1lZWQQvSXTvGTw3f3NONAZ3fVaysp/IA+yfPa+jf/AHUVYYy/2/m1ZWV38XkvAW6S4f2y8JMC2hjtJNyTHrgfgUxtHA+lZWVaP5DeTrU/1H8xVI+NLzL1HQbWIyRgkYLAEY7EVlZRZkWjU96FP961WUZdE2eZfHZlmHYAkD0M9vSq07HZaWcRMdp8QiY9YxWVlArHo9A6Og8NjAku0n1gwJ+gxRhrVZTROaXZGeKjasrKYU5rKysoj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9" name="AutoShape 28" descr="data:image/jpeg;base64,/9j/4AAQSkZJRgABAQAAAQABAAD/2wCEAAkGBhMSERQUExIWFRUWGB4aGBgXFxodIBwYGh0YGBwaHR8dGyYeGBojGRocHy8gIygpLCwsFx4xNTAqNSgrLCkBCQoKDgwOGg8PGiwkHCQqKiwsLDQsLCwpLCwsLCwsLCwsLCwsLCwsLCwsLCwsLCwsLCwsLCwsLCwsLCwsKSwpLP/AABEIALwBDAMBIgACEQEDEQH/xAAcAAACAwEBAQEAAAAAAAAAAAAEBQIDBgABBwj/xAA6EAABAgQFAgQFAwUAAQQDAAABAhEAAyExBAUSQVFhcRMigZEGMqGx8MHR4RQjQlLxYiQzU5IVFnL/xAAZAQADAQEBAAAAAAAAAAAAAAACAwQBAAX/xAArEQACAgICAgIBAwMFAAAAAAABAgARAyESMQRBEyJRFIGhYZGxMjNDccH/2gAMAwEAAhEDEQA/APuEdAGNzuVKlhaljSQSmtwlJUW9B9REZOdoMmXNIIEzSwufMQNtg7vGwYxjoFOZS/EMvWNaU6iOAGv7iJSMchZUEqB00LbHvHToRHQHLzNPhGYogBPzXp+AiKcmzfx5YWzBRDf/AFSq/cmOnRlHRQjGJIJBoN/pHn9alk/+StNP9q09wRHTYRHR5rDs9bt0j2OmTo6PAY9jp06OiqbikpuRC7GZ4A4RUjcgt9bxhIhBSY2jiYz03OpjBg/PaFGJzdYUtyRUX6M1IwG+prLx7mzXiUjeKxj0GxjOSVqmJ1AtX9a9oKl4ZiC7n7xhYDswgl9COf69O794ISsGohRru+35tF0ubp6faM5iaccZR0DS8aN4tGITzBchFlSJZHRWqekbxWvGhqVjuQncTCI6ATi1RXIzDU5Bdix7wPyCbwMZR0Vyp4PSKcdjhLqeCfZv3gwbg1UKjopwmKTMSFCLXjZk9jo6Ojp06Ojo6OnT5Xj8YlaUpmBJSl2BsHNW4c8R5hM5ATqBDIOlKeNIBYbG30iGIy+apgJaCk0IJS7GnPq/SAct+HlSFgTKkKKkgEm7e9BxEoz431f8x1ODoTQS5a5pVMUgpVNSQoi7Kun6D2grKFqw0tctBI1uxUH00VXs5BdjQbwqwfxEmYqYlIV5BQ8mot3hYr4vUDIDEK8TzBtgwIrZ3tHK2W6qafjqO8Qqf/TTJKVoOpQPzGgBDiqd2FICyPHLkLQJigLNagFKe8GDOEqxExzVIZqgFrVAcVNTvB5w+pIIKfMH0kOKioG940+QVFOIaePyNqZncdn0wTJaAVBjUcuotYsab9Ya4P4h0TZIKnTrUpXqo1tepMeZp8KSVBMzUUKAqEsAb7EX9YRY/K0pUCiYSE6QKXUokAO7WBhyZsbgVJ8mPIpJM+mYfFf+vmoP/wASCPcv949mZ66PL8254PSM5isShPmD62qzhxR0mtR0ECpzEJJUCEu1Bzv+dYnOUuPrqO4BT9ppsBmy0pZVValXIdqNY0esWYnOyQQkM31sadKs8ZMZoCm+l9yQSw/NuImrN0gh6pbc7v8Afp0gbym4ysY2Y7Qs1Lvqb0H61i0V2HHMJMhzXxRdmLfWPcH8QBeJXKIAqQkpsWcF4ymBIPqF8i6/BjmUkWZ+aP8AwIjicOgl1JBFqh/+F9rR6sMSpz9x+M35WPZbswAII2P2/iA5VuGVueSsOkJOl0uXa23FhHJmKtX6fntFiJhYhi459LdIHmUIJBaODk3cID1CkJ0uzhzVxT0j0rKTUPbiIoU4O7jmw/GiMyZxT3jefqAB6k0zlFRazDezEv2i5WJejsRcd92fp9IyUz4oqo0KRMKRX/EN9+esCYT4jPiEsDqA1PSx26NDvjepOcqKam0mTCFJDPcqc2DFu9YEGdgzFJagCSAd3q/QBwPWES87KkstStTEMC1SSfZqenWAMvxDr1AKdmcBwKMPVh7wIxkg8oByWwAmyTnktR0lTU/Vqc8xTgcSEgkEDUSTxXrtTaMjICkLqGD773eHmDxlACpgeTcGDOMIPrNTIbphHBzhnZAPY/pEcanx0eVQdqXsT+4+kDSVBVKPa/HSK8MVSiSWIJa4oPvcxwP47mt3R6Mb5eShOlwDpYHryeawCidM8QK10Bbc0F+hr94J8Q3dn/OzQMrCpNjpq5Zt+jc8Ri5j7hnCD1HQzQVo/aLJGZJUDsxAPrSMzi5S0JmKB1OmmkntZu8D4TGJ1nWX1MwY3FQaXhqtYsGIIohSJspuOQl6il+g5iAzRHJjI5mhQExbnSUgAPV/SkMMnw5VLBU78Hagv+bxxyCrBnFSDVT5rgM3UpajqN7dBtTvaNfh8SsoJbVZuR0dvxo+Z/D07++B/sTe71Y/pH0BGJ0pA5YX5jyvKwUw4iVeM1ruQmLRMCk6AiaHLihKhy1/5hZhsxlicy0IKlP84Du1WceWo5hriZUsDxSG01YUDDn7x8/n54mZiVLT5WIIFANqUHasbjtrG4OdQCKm+E4FaqC7F7tv2H/YaycUEgJDEdS8YaXn/wDUYgHTpLKAbcVNfQQ2XmKJSVKWrSUJKmNzR/rDfjLD7Q0yge5oyrWGHl4KQ7HtFJ+HUu+oMDqCWYEioN9t4Q/DmeGckqZgVMOhoT6j9ob5pmBRL1F00b6UPR4W3MMFXUaGVhZibDZkVTJ4UXHiHSNVKMPWkH4rLppSkhBKkrAISahJBag2YwrweBCQFFermjVPV6/SG2AzNiupoAXuWF4syMVFp6kqqCPt7gGKyqeogDSkVubODuK+kMpeVhquS3Pd+vqINnYtRcK+UhLFVKl6ij2iwoRoLVJFTy31if8AUu0fjwYhs/zAcLliUpOhJGzuC596HuNoARlMyRPTMdOlyRqJBq9w0OQpCaFyblzTSQRZ+Hu8QxeOCkqFCAAa9P1gsedjf4mZFx2K9RpJxOoBuKisSTNYs9Xp0H5btCzC4tSkstaUkbIIp7wWJmoMC56bnjvSEE1qW8QRGAn6qk0PRv8AsU6iQRq69CL3/mBpWMUBanpT0IiUzEkAmpYOLb2Dvvx/EcDUXwo1D5UwB3euzmAM7x2iWrw2KlAgUrs9uBAU7Gq0EqUl2IQ1nY3azQknZmtU7D/MyQC7EGofVXdg8Eity/6kuXIq2vuTXh0ISVzA0tmCQS6lagNROwevptDrLsHJWhKUp8pAVYd2UbmvWAMNjJc9C5k1LJJGl7skA0cf7vVqtDBKE6R4avDSoABhuTsLV56RmXOx1u/4k6Y936lmIyCSsqJBS48p1MkFhVn6DpSJYfLpSEgeJ5hQkn6U2iGLwGo0mMDy1n24FosViFoUACNDUrtbiphPy5CAA37R/FV3UkrDoNdJUD/kL+9w0cnAoSFJAWlNKljzTs/qKbQH/VKUCFFwDXRQHu3Z4YpGlJZRQG3IP7wTZnQ1cI/Y7E9OVJuklJ3JIra9R0qOBFowat1AluL9eIhJxpDDWCNzZ7ROfmstKVOQNPmtZvWM+fINGdxUbqerwp01FrNUA8ttEVzlIbUi922607QJ8P5j40kTVhlAtrqHA3OxFfpF+MzAAgUUVDYg23HIcj3hysxJU+pwfo+pA4hi4Lg2OwPHSJKkJqQWUaqHVuDb0iYKFhiQHoXfuxq28UYhKEWqalID+kaMlmhoxh4ncGzGSVAStZdgo6XJ6s/UQ5yRkymqam7O/WEeIx+nUqxID+j33b94LyzNCtGqinN2A2FLww8yK9SNyORPufF/h8k4lJA+U17F430qcCxZ+FEsBceu8Yb4WknxVrKhpAq93P6w1zDHkmlALdrRnlZDz4r3KPExWlt1H2bT1LlKlyiAo01E7bszsW3jDp+FJgHzpdx5anfli+xhvJxaiRcg2cX7QyMpLJKSQd3637RIj5V6/wAS8+Nhff8A7BvhXCKTiQlYIZB1UobsxZ932sYQZrKxE+bOUmWsp1aElmpZIrvSuw6RpJeYTNWhGqrC236RKfi5ktTLBH1r+sGM2a74xR8LFVctTz4IRMwy1ImFNQ4Zi5ILt1cfjvD/AD+cpciYB5aPq6bg9P3hbl/nAIFqvxyz/aGuCUTqBLB2cFn/AHMJOUq/M/vNbAqrxHUW4MjwCDU0Z7OpmA9/rExl8yT4ZJDEB6vQXc/9gnN8mKpahKSEEEEMrylmr0tsL7QSrCrVKAUpAUC4qG4PDmK/1iZOiN93JBh9fjqTxOMJlAAOHFdwDbvWAUTVJUkEkMa9jY9bW6xcUzA6dTE1BYEU7gxBeHUsALAPCkkUfapo9INAii9VMYOxoDctxM5S0ghjpWAp9wTX9IvlZcggk3soAmvS9LekKp+cLlGalg6KMDQlgBvWpiGTYyYZYUlRd6i3Y6tm4jCHItdCYCvKjuPf6HSq4KLpoHc+jXN4KQhP+Ojy7ivUginfeKkTDMQyhpex+VzyHpX6xZLwKaa7kUKVUpydqtErZPTHcs5jVRhhpoUDQFzWlC5rTehijGpAUymIegfbn8+kB47ECVpTXzOCp0hjRgBvv9IGmTgGJJWk2VYhQo2kG9WcbX6oVSv2H7QWyBDfqQma/FVU6BuP9aMnp61+8E4rPNKNZSBp+Vm3H0eF5xJDhKgC9Ujjg7GkJsyxjk2YsRQbG/cRWmI5KLTz/kC7HuO8XnKgzzKliWFOS36V2hdO+ICPNKUoKXyRRtqC1R7QmxuLcEh3ANfa3FCbdYFwivKNmJ+r/tHoL4qCKOatTR//AJFahQmrmpcwbl2LT4Y8VVSS1zQGn2/GhHgZY+ZZISxGkcmoLwWJIXoEvsa7NcvaBdF/0jU1covcPTmYQpnoTWt6e0W5fjTMmKS4pU3oCKP60hJmJShaEgnUbsXfj9RDPDylyXCk6So0JN/+F458KHfucMm/6RmhRKkpoCAPdi7G5sIonyHExKlaNQIpWppazRnc3zJSVhRVdCqDs1eTF8vPPFFuB1JNIA4CNjqEM6k0ZrsvCpUtCQ6koAY8ix+vG0DYTAk4icoqASW0earMHDbV5rHYOcEo0lZLXLbcNEJqpYW7klRpX9Iix8rNdykhWAjXC4CUpSkKDlRe5oWZg/r7wGvBzELIVMASmmqx0vZwbsNoulrCV/NXd4Fz/CKnVAKgK3YG1CN7VMUK2+LHv3AagNT3GSpakKC1nS1ks/6l4W5JifCQtDkhKyxpZkkQq+IsUpEupHzAUPSsHfCuKQqQ5QH1F/YRXiSlsm5HlcFqExMiaBL8gYFrDcPVzepjwVYHo/WJY2aEq8ymSLVJfgdIjiMQG8Q08pFnYt2+vX3kKWSZ6gyqKU+hBZmZlU9yWCKJBo4o72Yu0a/LMMpadRIQBzv0AFvWPm8mbuskgkWYE+rEfRo2eV5rUB/IAAnUfrQMS4gnSqAk+LPRN+5pJKghLBnFnuRfttE5ypc6WQoDSRc/vAC1149P33/YRUqcUtSh3atC1Rbn6Roqo4ubhGBnCQdDhlKoX/xbvWHCFBCiSWB+Vqsd/t9YwOIx6jOJJITXzFPag2FHL8CwtGon4hRl6hVxft03EeZmQCyPcbj8gvow3GhM0uF6WYGlD1Z3gdWVLcMrVahNerVY8/zA8hdaihA96ntxDHDzHPYjb8cRMq8dx67Op2EdKapFa9OnrA00aVUetrN26w+mYPXoUlQBGyrmKZuACgXGkjYv+tgTuxhmPyluo9f6zLZ2Ey5HkBdUwEg7G7ckUtRoK+CsMpcstsvruAaDej3/AOuv/wBdlKBSoKmEm5YMWZ6XoYM+GsgmYWSUlaFKJ4JoAEgc0AaLH8hThIU7ueeU4ZeS9RpLlq3CTZxt6+toW53mSh/4Doaeu0MpxmaKAPwAW/5CqalR1EpBoaJ36Vo+0RYMYBthCYEgmDBAWyiGcsSHLKDEHsR3/WB8yxKVDSTUHUGJLNwTzEsXRaUMzMpwGBRUEUpqFnBu/MLAJZBCSUvXzXA6g/aKcWNnPK9SPNmH+gQTDTAkLAuS2z7cDh/rHsrLxMTqUpghyWFSAHa1IFzHMESZkqWhnXVRe7Aj1NIoRnH9rEICSp03agqPq32j2BpbElFMtGOsDlcqZKCmcKc122P0DQfhcHh0shMtKTy5eouYXfCchfgMUKAJdJIYEECoe9f05i9aFImEKoWo5/OIQW5NXKGuMBbInmJwqVHw1HQPmpz/ADEJeCGp5YKiKOzXox3B67xKZgvEmarEdA/obDekFyVhOkJBrV3v3IguVaBiTj/tMr8RrKZ8tzsG9FEHfkRsioTAxAd6P14a1N4RTPgqZOUhXipBT/iQaDUVX5rGulYVhp45r1/x27wvLnUAfmP8fBzNHQmL+IPhOetQMsJ0s16ua1b9zC/B5TNkTECckpBNxWwJ26j6x9BnIABcBXRhT2c/SBpshKwxsoEhwe1m57QI8xq4mVP4GNdgzOzsUlLqBNTYl22f34i/DZl5kF69+7fWDF5fJA0eGO5JPqC7jsIGw+Qq/wBgVCwLsaB9/wB4cpUDcgGQgyWdZkpMtCxQhQBI3Du1Py8GYHNidHmAS5LHuXiubkJbQtGtPQKv3doDzbAzJMkqB8qEEBz5gCwG3mhT8HULcNixPKIc1xKFHQkqLEqD8uadacw9+E8ShEkpOqizZ9wk8xhEz/O5P/enEbnJJSTLJS4BVQFY4HSLDSipINm5js/UXZx5au4326n9jFMjHjwlBnBZ3FxuOlDtxAmdpT4pCWr1JY1u9v4gaUsk9C4ry14WV9SoOQ1wRBGpm3Beu340aDBYs7MTueen1+kZjDm6g/8AB4HSG2AW+l3JHBA/n/pjX7gE7mtkYtRBDEkDu9ifav0ieNxOkKJojT8wNXOlmudzzAsvHpStaX1AJqL/AOL6fr0rA+c48JSUBJSVetaEXcBr80hT9SnnrUUyHUvyuat5ks9WDbNQVpG+yxBSga07B7GvHT7Vj5rhJmlwbsQpwbbMQdjcbx9CwmMQuUkhJ+RwQTW73ckOwqIjzAidgajJqzH+8EDUwGw9CRyAN40GGxaR5Upar9THy/D54RPCtWnzEdHPXbvT0jZYXHJmFiajfmxpXqd4Xlw8u5Z4+eu5pStjfSOGcVq1n94Iw01E5PlVUU5NPtCXDYwVHmrZjXp2H0gnKkAKoC7uwDe1t48tsJRgwlDPZ1C5EwhYrR/Y194NxOMUk0UekZvE4oJUxLMWPfg9aQUnMFaQA/MVN9QTDUA6jqRm7li5YVPU2izETUK5fp+tIT4XFJBrckbWsIOxmKCete7fSELkCDkZqoLqdiJCZiCASF10kjnYszj7PGWx+TiXWbV25ApWmm/LGNNJxYVuCTakWFST5VMyh8qg4b1cRT4+e15CT+R4qMSb3Pl+FlomYhWJnEFCCdCA41EblrAA+p9Y1OBz5IZIRp1WSkMGtYVU7x3xPJkpT/ZpzWgHQX+sAZAsocuEkgk0LhI6k3hfk5Pm3Zr0JJjxlDxmswifKdUxqhzUlrs70PaPMRgUTk6depub+nvCDGYp0hINw/6Od4IwGKUBqB4+1u5eFYMbD7gy3ioHGMZKZMsgJNa1r1iCk+Bh0oTqWAG1Uq/7PFIRLQvzupRrpJZIH39zDCbi5RQoFISBSob6bkQxfLJem3BfCpWlgGEzHzMf8jT0Dn0hl/UqeoOnuw/f/kLMtnqlyUoRNUdO5A81SatUGvWBE/GAGO8Fhp0gHf8AuFj/AA3WKWzHZK6Em+DgottzS6wQCQ7WcA+1yITZli3dKKEt8wIHWocCjw7myyqiQARsSw/iM5mGWYnxwwT4Z+ZR+UDcuK+l4PBmwuOd1F5vlH1IuCrkrBJKnU70BZvUveGOCUoqqCAKkpPG36QVjcECkqSQtSUlksPMRUAE+0D5DmaTLKZ8sCahTFNqbKI70B3aG/rMeRfrv/MQPFflvUaong7V3Y/qHhbnuEM1BQVEAgOxZ9w7N7GGa5qJgA0gB6bt2pA2LysBBUVeUAl3b+Ol4wEAhqly4RVMZ8gny1IWUkM13f7RqstxxKLsAwHoB+tYMR8KpxeualSxNSW0+Xaz0FSG3pDTIvhcJlHxPEKipRLBNGOne9n9YvbOhG55gwteup8kzFGqapi4BJNTTrXvHuDmpf5nI9PbpWKcUh1qdy5YN/Hp7xHAs6QRbfeHEQQYIiTpckEjj8+0M8Mlyk623oHDfc9IExMwOlIVv/j/AMpBWCKXUVTFBQbw0sDqqAQokjSAlzYuzdYFtzSZrcPK85KktppehOmp6E1/BCb4rn6VJBGq5vUFyCLH9NoKk4wBj4gURRknc8kkP2gDM5wKkqK3WzAHfsGvCSajeYK6giJmhg8sFqgO1wGev8vGonYv/wBKfCKQNJo/mD7e1PSMpJk/IBqSdKhUeUmhZidyan1h7Nny/wCnZRIKy4SKl9xSrOnrCci2RUENxiCWtQ+XTyQpq27CwjSfCeYFalOlqhh7AC/I35pGbB1EfOqrsqxuHYAvYQT8IFfjgOQ6u1L8V679oZkXkphqaM+kytSZbElJUHerdHpeCFTlS5erV8oqeoBIrxS/eLg+lIdrNQX6UgbPcaUSa6UkvU0pZxbnl7x4x/3KqXowbuDYWQZiErVNBmb6hRyOaj2pHs+aZZ01J79/TrA2VYp5YJCpg5N2oxBsS/a3aOWoFQ07BV9mAvXrFAx2dx/MAahknGEFm4r7UgrGYoqNHt/MIlzlBPiEMNTV6b+kFYfOEzKJt+u5p94j81OgonJk2bO4bhcYUh7VF/T6VhpiMclUlRoCaPt071+8Z2bNAd/9m34SadH+0MsFOQCAtQbg9GNX6xj0uKxBW2bjBc0ypaJKlkBRIc9BuAKvAORkrkrWhB1Gl6MK77kw9x+ZFJcnykEp696woyAf2iEEuqYpTOOWbtTfmM/49f0h8VD/AN5Hz6SFJZgAwNdw3SC3A0jYEm42JHFiwPrBeZYEIBWFggF1BNGYEbX9IXqmKJYJ8ikirnctxff0vWKwynHqLbTXAcRmK/EK9V6kAm1nH4WgvHYoiUhNXIdt6s9mNm6wNjcI0wOCBQUavchn9eYqzjHsWogCgtTaj2DQrCqswIE1jrRjTIMQCFS1lwmrvUH85jIY6UJeJ1JmatanJ3CiXNd6/SHeW4xhqNQRStWI7EH86wuwGFE5YXMSgAGlyVAC12av24ePRquVyZgXAWfRcHPPhpuOSb12MLcxzBQUdgAH7bH2rSDcsmJY0v2Z2bqIGzKeCghSX5Y6SNttmePCGEj61KnH1G+pVgsUqylBTsWr16ONo9Xl8xc0nUlICNKXL6t7j5GVRu8D4TwhVKSCRfzbNU1g7SFTEk0JFWJqLA3ty8FhxsmWxAL8kqW4KfUg3BL2pv8ArFub4xaZB0pKipgADcOHtVrClb94qxaTrSWL72vQA3Y03hT8V4nw8MVJmlJBZSahwdgeT25j2C9gAdmI5kXGOSSFuVJVpJS6mSkh3qHuS3tSNZKUWDD7Xj5r8DfE6fEKFlTrUwLDS7UHfrH0FOMZw4vE2Tkr7jcbqyan52xkoAkt5gbdDV7wbh5SVAOSlQ3ABcdtrwNicPNUtbIJD1anrwINlZPMbWtJAa7mnq7OR3j3slfmeIWAEWZjLCFskjSluT9qNWBlYnSpLpfkNV3pesQn6fEIqK2S5+9TBOJw4WsFIUFAN/jW/tWM0O4YoDcdD4iJQwQlLAPqAFB0Idqm3ML14ozFEpqpg1dhtWrW2imZIeWFKKnAYahY7A97xRg5JRqU6kClj8wavevBhXFaJhIRUPRiSTpHz+ZkmgpT03Z4YKxJMuXQKUkF6pFEvdWplG1BwOsZ2ROSgm7PSjs1yT3i7U4BCqivlrzUcVEC2LcPVb7k8SFhRC2AoHdJ0sdiE0Lj+TDT4GmLXiBwHqwDOCOK9Xr9YV4pSyhJKX971Lnf/UihjT/BmDcrIT/iymoQSQXHSm77XjnP0nKQO5t0eYMoKJB6G1Ol+xhF8TIWoJSNSw4ppS/uU6g5Dmu0HGcXSFeTVzwD+rNvvCrNMYoiak6vKQxIZJSKMoFHnv09YgOMhgwlKsOVQr4WwRJBA0irhSUhjw4qO9RSGpwiVTCl2Gna5U9an9toy/wri1pUpIlhNnYb1rUv+nvDvDTFpUTr1Elql2q7Nb/kZk5CyJQjA6EuzHJJy5ZlpqBS7GlQxs78whXi56QkGVM0E6UlqktuR5h3MblC1EOkajuI7MNXhPoIBAY1o7e3EeaM9txYA/xKcmJUXmCZg5oWlYSQXKh1Lcjow+kPl4kK8tSQPLUUtwesQnyybpI0WOoVerF9ux2i3A4gpBVQkW+kVP8AZeup5y5ftoyCpM9UgpMlXDkBx2pv0HtE1pGHQEoCksm/zM9SOL/9hrLzBZ8wrQkp1fUGtgLRncYibNJSpZZ287FVW4A8v7xCvNtNQH7ytmxoCQbJEJynGXCnIVSr/t1js1RLoUA66JFLbVLORW20D4TKMQmpRqSfL5SB9Sx3+/WDv6ArmJYq0pBDqSRVqAHetC8UIKbXUmbKCnEdyhOOAs40Fh1f7neM1n04mYdKT3a7m16flYaqQpKjLUkhTgs1ehBFx/MKJkhSsQUqBH+RKg29x0f63MXY+HKx+JmK+HEzyYyQmpOlmNgGYUNgHpvDfLJwCE0IBDAF7u7/AJ+0DKRLCFIFU1INXBa5It/yOwUnQhNUkmiSVVo/FPwQbt+YxO9TVZTjdCdLPU3fu12tAubYgF1guDtvUA89bdoolrMsujUryuANmFhU1iOaZgnSzsqlKdtqxEd7EJm1UvyfGlQ0hnd67d6n2guUvTNlS1vqUTpNWZ3Z+d4QZepRQQlTB3cO55fa0MpGLmMKjymjF+e3tFBQEak6MVaHnFNMPmqC967g0/Nozuf5j/ZWlip2FKVd6Pw1xBc2eAs80NTy/FYSfEuLCUM4D2a21iduohox/YGJL7Ii/wCHJ+ielQAPmdlbsx93rH1tSlL8yFJAIeur3j41kv8A7gDs5uxp1pUR9Qk44gAMfURnkgWI3AdEGYidmKS5cMHYkjU/tHYbPJZDJI0hwasPqXMLMfg5Tlpc0N5T1cn6h4AxmWIllk+IAaME8NXcgn97ReQt1IDjH5hGZ5VL1CYlY0lTnV+hao7wPiUSwAEanrUNU3qTRvtA/gsC2ptyUlz3q1P2g/C5chekjWlnrpW9K2q9KWpU121jQsmMCdbnTQtAGkeVIDsLrbr9LbwnxOJUSNLJfoGv9PuYbYjJlTAFzJhI1M3m62eg3vzBOCyrDsAtClJU4up32bTQfV/sAyIovuW5ArHRAEz06YQlROkswcNdw/6RPCY9QllRSAlzVrmnlDMP+iGGe5ZJlICkINTTUSQPQgH6QsRgCryhBJSQ/mAobC/794cjK63FFK1LFzAZYKpaqlnKjduxpcN0jbfBeKEt5a5ZQCBomMHB4LFyH46WjNy8OrQUkJBSvxdL2IASEg2IYiGGUZsy2W4cndnVLBe1h97RPn+y0u5mlNTZ4qYEzVI/wWPKRWzgnn5gojZiG3jJjHnx5stSQzMXJ1NqABFSABVVto1mX5lLxEtCRLUhQSVIUFA6iKFJTwU1azs0JcywUqViVTBUkkjyklKau9hSo/KoVrNMJqqSeVwzK8JQqUoKGlyP89IqHs4Ae3rBcyWuVoIIXq1uW+YhiKNSjn2gbLJcqZigpOp0oaYl2SpK00621Wr23bZfkQQiYEaklZsZhIKR3FLX7ixheQgrxqOxo4PIGFZJmwLCzfMCWbi4b2ieMxCp0rQhekOK3diGTyepbYRn5mRYkrCgtOkA03c2dqH0j3CZVNQNc2aNLhky0Gz78MqrjiIGwY+XM96m8s3Hheo0mzES0AllG0V4KYgpJKSPMS9rFvpGczX4jQFLAfy8JU+z1jso+IPKhIEwlRLulTN32d/SLBjPG6MkKkTdYbFyQzAAkb07t6xVj5aVAkUUoUUe1H3Idt4yuIn+EnQlM5r0cnc0pdqDt1grC5sFpDlabsVIomllOKd+8KOG9wTyuo0AWUgLmDUGcWFNgK7biDJeNCeNnA9K+0ZHOM0TLUNSjsxdnejt7bwvX8QjQ6VKUHskVo4r+sH+n5jqNSwbE38yZrSooISr0Fw9+HLtFKcQmYky5wdgzE3JHPHrtGPmfEadEsomAuaglj24bb2i2Rn/AIqdQUlTCwBJo9+CA3O8THwADYlC+YwFTzOMgKUjwhqB+YOKnnY8Ube0BZRLmSlVTcNdyNzS4DVfqIvnfEaAWKqW81BqoQK2itWdp16gldWqEKauzgVHoRHonGzLRkQyspjXDTUkUmKJNACk1YE7ffttAOLmEONib2r2PWJT9RAMuQopJqUoVQMNtNTcWgKbgZ6nLT1B90GtuU3vEqYzdkyvIyFfrJYMpSWJcsah7MS1L78w2lYqWlvN5hUgh2cEVatz+NCrDYVYNZKnYh/CUGJBActWsSIm6lJXh1Kq1qtt8ws9WFurxSwUiThmGxD5+MQpTPRgxFbPyL/lYAx+UGekGVMAAJ+d7seRbsIiMIoEgoWwdtYVY2DtX15j1cwgChDPsfZ24hi8R13EfYG5HLPh5UuYCFhnDOXfnoK7Q0XmSwpQLggswdvvAOBx3lBSqoJPo3XgwXLly1OpYdRLuFM9BGOoY2Y9OQmcxkucXPiFwGECIwE1TuohR6npB68bU94Jm4oBJI4ilmIPUj5tEs3LlJZ1Op77xxmL1AFTCzi9W3ilM5RXfmLJkzUYBiYYcgi5DFyFyy6JlAbHb96xdIz6YiwSpTNUbHnnvE8QoO/MArkgnVAAhhTCVNnIb69SGZZtMmJeYlLP/iGI/eBUsUoVpBrU26F/zeC5kkKB3BLxbKwqRLaGh1VaAgHJezLU4jShCdZ861JufkASz8l4d5NlwCjRyXFL+YEE+tvWEE2QKUt+8bT4XSlKFKbzE3ibO1gcfc4MGNmHyjKk6UIHmUipUSWR0FgSfpGfOcmdPXrSwCioWIGwAHFvaHikupZ3P22hCMOEa1NUlvYwoUvc5WYEgR7hJswTTMEtIlJQb3Wsg6QS1Gb6wXKxcxMtSZgRL1qKkhINQGcqL/W5YVhXleKJBrY7wVJTqIKiSW0n3BgMhULYEdjbIxq9SmXgZi1akTFEBLMCwboNmEF4DDTgarK0lQ8q9JbZh/qBeHeWpSlNRYED2js4lASkqSWU4duN488+Upf4yI44MoTnymex+ASFFWgAnlI7fnaB8tyOXoSdCQUkkECt/wA9obzcSkpZVWMQwUwAW3P3i0NqQ8iYDPyzxUuZQBaxOznfrz3gvD5OJQDS0PXS9WHbc1ueOsN5U0cWEB4zMAQQKUaEnOOhOKsNxTmGWa1VRdqPSkL5mQpKNOkAdKc8XvGiROGkV6V7wQnSaH8tDBm4jUNSTM9MyMFMsJQAxqQKvy97fpEk5MJY0hqjYWck7XpT3h9MxKUghND/ABFcqbLS5NSRX0ic+YS1AGPXxb3cz0zI0EvpHs/moAW/LQOrJZZWzEmm52F7tBeaY1SkgJcNAeBClEOo0i75SFuRjGxMuxCAWEtagAbBSqht69CaQPMnTkU/uJD7LNPr3htIlgbDn7wLiE3iZM5vfUscLx1BcNjFkh5q3b/5FcFnD8xLxJupSlT1B60NW9dnjzDSwVP+bwxlSUkBx0+8VF9SYX6gIxayVf3Ft/5KNuz8x6uZMI+dbPbUf3gqdJGoU2/WB8XjfDTTmGgiJtiakMKlQSGUsl2qs2q8GyVM4UvSeCTwIW4fN3UAw2+8GT8MVKJ5gWYAxqMZlpgOoxcuZ5TFE35jE3pFr9yeCSkVtFuHlubRKXBOGRCyZs8n4eljAqU0hrNk0vAXhdR9f2hJMKVS5UTnJ6AdhBOGlj8/5EsVKgOW5vqL1peNN8Or8hDbwj0Ei/0jQ5HhyA31cfc0AjGaEgjJCawozJDBm3MOyginSKF4fUWABejUv6xOSS0oUQfKpLING3gzCJrtT+P3+8OsFlrJLySFAkF0nTSvCtuG2beCcHgJiwrQEjk+VNPUDcbV6ww4yRUaoqKzNIHvFeLmqKRw/TZo1OIyUeG6pqjpH+qfZzu/XpC+ZkKZgAQoPWhlkH/7B09fm7RI/iMHsR7ZOS1MvMQ5o5/n3i/DoYW3g/E5GUsS1SwLg9bant0ipGHSP8tuD9fxusNZTxkgQBpIz2B7QtnB6xfPV9ooADVPt+fn3gGOjca7ctTyTSL5k4g3ioW7xykkkUhqiKI1K1qrAuIUYJmitoDxKK/tGgfaEpIWULqIlhE0jkJ7+0WSUtFLAdRamHSUvHYqV5TF2BT+frE8amkTa6jq1cU4OVeDUSmA7iIYVDQUU27w/mKqTqDcpxMrzekLMzkulmh5ODl4ExMgEGH3oRZX7GZLDjzjvG1wcnUgGMwjCDUO8a/B0QBHZDGYB3MAtNTHmkQX4IeLhITbT61j0nU3JYvRJc/n6QZh5LQ6yj4dlTUkqKgyiKEbAHcdY5eWISqWA/mFa/8Ak32gOJm1FsyVAhkdR2Y/tD3wATp2eGmFymSZkpBlAglaSXU5YsFFlX7U6Qv4yx1Dq5l8PID9uh/WLJ+DJagD1qoC/rG9+I/hnDSAUy5bEafNqWTUObq0/SAvh/KZcyauWtyCl31EF9el3HTmBOAhqMLj6mXw2UEpPlHQgl9yab/xGky34aP+6Kt/uTZz5Up+v2jd5JlGmUspnz0hFAAtxpAoKgkDs0TTjZiNP9xRdenzMfW14Z8C+45RUz2A+HXP/trWestQFP8A+mc1+gg3/wDC+ElzglqDOXUKkUYAOWtVnjWgqZB1qOq9fWjWhglDc+5ihPGX1Cupk8Jh1qIJwUlPGsl9rkpb1aHv9MghvDKHLUcW7G20HpRRvvEfBAomnb8YQ4Y6mXcQKy2WtX91NC4ZU2aej1AqWtAmb/CY+aUvQAGACaNz1rtQQZic3moUtlOEzEpAIFiAdt6xSrNFqngEJbVp+UGmnVu5BfiJ2XGexGDlMzjsnnuSsy2ZnOlLbUrvcjvxC2flak3UgqcMlK0qNWO16EH12tG7nYZImpZ/7moGpI9jT6Qnzqd4czwwlJSXoRukBmYhrB2Z2id/HBmTGz8KsU5Y3HX29WaBHalIYYzMJhJ86gHJYKLXPXrFasUU0AozXVV3re9YgbCDdRZbcEaOUIvEsfb7H9o90P8AxCxjIE27gik1iudKJ/mClpaIrlhoBUNwvUDkyY8UmrGDJCQ4oIpmoddz6RTwJirqMcElqffjmOxg/Py8GSZITbiKcXLFYhVCTKSaWLpQi8m0eolCPZiYMY2JiRoT1UUz0+UvxeC9FohNR5SbERaE1A9zP4fDf3Bw8aXDrZIBZxzCcSwC4Ff1g2Xi1Nf7xjYyTCxkC5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0" name="AutoShape 30" descr="data:image/jpeg;base64,/9j/4AAQSkZJRgABAQAAAQABAAD/2wCEAAkGBhMSERQUExIWFRUWGB4aGBgXFxodIBwYGh0YGBwaHR8dGyYeGBojGRocHy8gIygpLCwsFx4xNTAqNSgrLCkBCQoKDgwOGg8PGiwkHCQqKiwsLDQsLCwpLCwsLCwsLCwsLCwsLCwsLCwsLCwsLCwsLCwsLCwsLCwsLCwsKSwpLP/AABEIALwBDAMBIgACEQEDEQH/xAAcAAACAwEBAQEAAAAAAAAAAAAEBQIDBgABBwj/xAA6EAABAgQFAgQFAwUAAQQDAAABAhEAAyExBAUSQVFhcRMigZEGMqGx8MHR4RQjQlLxYiQzU5IVFnL/xAAZAQADAQEBAAAAAAAAAAAAAAACAwQBAAX/xAArEQACAgICAgIBAwMFAAAAAAABAgARAyESMQRBEyJRFIGhYZGxMjNDccH/2gAMAwEAAhEDEQA/APuEdAGNzuVKlhaljSQSmtwlJUW9B9REZOdoMmXNIIEzSwufMQNtg7vGwYxjoFOZS/EMvWNaU6iOAGv7iJSMchZUEqB00LbHvHToRHQHLzNPhGYogBPzXp+AiKcmzfx5YWzBRDf/AFSq/cmOnRlHRQjGJIJBoN/pHn9alk/+StNP9q09wRHTYRHR5rDs9bt0j2OmTo6PAY9jp06OiqbikpuRC7GZ4A4RUjcgt9bxhIhBSY2jiYz03OpjBg/PaFGJzdYUtyRUX6M1IwG+prLx7mzXiUjeKxj0GxjOSVqmJ1AtX9a9oKl4ZiC7n7xhYDswgl9COf69O794ISsGohRru+35tF0ubp6faM5iaccZR0DS8aN4tGITzBchFlSJZHRWqekbxWvGhqVjuQncTCI6ATi1RXIzDU5Bdix7wPyCbwMZR0Vyp4PSKcdjhLqeCfZv3gwbg1UKjopwmKTMSFCLXjZk9jo6Ojp06Ojo6OnT5Xj8YlaUpmBJSl2BsHNW4c8R5hM5ATqBDIOlKeNIBYbG30iGIy+apgJaCk0IJS7GnPq/SAct+HlSFgTKkKKkgEm7e9BxEoz431f8x1ODoTQS5a5pVMUgpVNSQoi7Kun6D2grKFqw0tctBI1uxUH00VXs5BdjQbwqwfxEmYqYlIV5BQ8mot3hYr4vUDIDEK8TzBtgwIrZ3tHK2W6qafjqO8Qqf/TTJKVoOpQPzGgBDiqd2FICyPHLkLQJigLNagFKe8GDOEqxExzVIZqgFrVAcVNTvB5w+pIIKfMH0kOKioG940+QVFOIaePyNqZncdn0wTJaAVBjUcuotYsab9Ya4P4h0TZIKnTrUpXqo1tepMeZp8KSVBMzUUKAqEsAb7EX9YRY/K0pUCiYSE6QKXUokAO7WBhyZsbgVJ8mPIpJM+mYfFf+vmoP/wASCPcv949mZ66PL8254PSM5isShPmD62qzhxR0mtR0ECpzEJJUCEu1Bzv+dYnOUuPrqO4BT9ppsBmy0pZVValXIdqNY0esWYnOyQQkM31sadKs8ZMZoCm+l9yQSw/NuImrN0gh6pbc7v8Afp0gbym4ysY2Y7Qs1Lvqb0H61i0V2HHMJMhzXxRdmLfWPcH8QBeJXKIAqQkpsWcF4ymBIPqF8i6/BjmUkWZ+aP8AwIjicOgl1JBFqh/+F9rR6sMSpz9x+M35WPZbswAII2P2/iA5VuGVueSsOkJOl0uXa23FhHJmKtX6fntFiJhYhi459LdIHmUIJBaODk3cID1CkJ0uzhzVxT0j0rKTUPbiIoU4O7jmw/GiMyZxT3jefqAB6k0zlFRazDezEv2i5WJejsRcd92fp9IyUz4oqo0KRMKRX/EN9+esCYT4jPiEsDqA1PSx26NDvjepOcqKam0mTCFJDPcqc2DFu9YEGdgzFJagCSAd3q/QBwPWES87KkstStTEMC1SSfZqenWAMvxDr1AKdmcBwKMPVh7wIxkg8oByWwAmyTnktR0lTU/Vqc8xTgcSEgkEDUSTxXrtTaMjICkLqGD773eHmDxlACpgeTcGDOMIPrNTIbphHBzhnZAPY/pEcanx0eVQdqXsT+4+kDSVBVKPa/HSK8MVSiSWIJa4oPvcxwP47mt3R6Mb5eShOlwDpYHryeawCidM8QK10Bbc0F+hr94J8Q3dn/OzQMrCpNjpq5Zt+jc8Ri5j7hnCD1HQzQVo/aLJGZJUDsxAPrSMzi5S0JmKB1OmmkntZu8D4TGJ1nWX1MwY3FQaXhqtYsGIIohSJspuOQl6il+g5iAzRHJjI5mhQExbnSUgAPV/SkMMnw5VLBU78Hagv+bxxyCrBnFSDVT5rgM3UpajqN7dBtTvaNfh8SsoJbVZuR0dvxo+Z/D07++B/sTe71Y/pH0BGJ0pA5YX5jyvKwUw4iVeM1ruQmLRMCk6AiaHLihKhy1/5hZhsxlicy0IKlP84Du1WceWo5hriZUsDxSG01YUDDn7x8/n54mZiVLT5WIIFANqUHasbjtrG4OdQCKm+E4FaqC7F7tv2H/YaycUEgJDEdS8YaXn/wDUYgHTpLKAbcVNfQQ2XmKJSVKWrSUJKmNzR/rDfjLD7Q0yge5oyrWGHl4KQ7HtFJ+HUu+oMDqCWYEioN9t4Q/DmeGckqZgVMOhoT6j9ob5pmBRL1F00b6UPR4W3MMFXUaGVhZibDZkVTJ4UXHiHSNVKMPWkH4rLppSkhBKkrAISahJBag2YwrweBCQFFermjVPV6/SG2AzNiupoAXuWF4syMVFp6kqqCPt7gGKyqeogDSkVubODuK+kMpeVhquS3Pd+vqINnYtRcK+UhLFVKl6ij2iwoRoLVJFTy31if8AUu0fjwYhs/zAcLliUpOhJGzuC596HuNoARlMyRPTMdOlyRqJBq9w0OQpCaFyblzTSQRZ+Hu8QxeOCkqFCAAa9P1gsedjf4mZFx2K9RpJxOoBuKisSTNYs9Xp0H5btCzC4tSkstaUkbIIp7wWJmoMC56bnjvSEE1qW8QRGAn6qk0PRv8AsU6iQRq69CL3/mBpWMUBanpT0IiUzEkAmpYOLb2Dvvx/EcDUXwo1D5UwB3euzmAM7x2iWrw2KlAgUrs9uBAU7Gq0EqUl2IQ1nY3azQknZmtU7D/MyQC7EGofVXdg8Eity/6kuXIq2vuTXh0ISVzA0tmCQS6lagNROwevptDrLsHJWhKUp8pAVYd2UbmvWAMNjJc9C5k1LJJGl7skA0cf7vVqtDBKE6R4avDSoABhuTsLV56RmXOx1u/4k6Y936lmIyCSsqJBS48p1MkFhVn6DpSJYfLpSEgeJ5hQkn6U2iGLwGo0mMDy1n24FosViFoUACNDUrtbiphPy5CAA37R/FV3UkrDoNdJUD/kL+9w0cnAoSFJAWlNKljzTs/qKbQH/VKUCFFwDXRQHu3Z4YpGlJZRQG3IP7wTZnQ1cI/Y7E9OVJuklJ3JIra9R0qOBFowat1AluL9eIhJxpDDWCNzZ7ROfmstKVOQNPmtZvWM+fINGdxUbqerwp01FrNUA8ttEVzlIbUi922607QJ8P5j40kTVhlAtrqHA3OxFfpF+MzAAgUUVDYg23HIcj3hysxJU+pwfo+pA4hi4Lg2OwPHSJKkJqQWUaqHVuDb0iYKFhiQHoXfuxq28UYhKEWqalID+kaMlmhoxh4ncGzGSVAStZdgo6XJ6s/UQ5yRkymqam7O/WEeIx+nUqxID+j33b94LyzNCtGqinN2A2FLww8yK9SNyORPufF/h8k4lJA+U17F430qcCxZ+FEsBceu8Yb4WknxVrKhpAq93P6w1zDHkmlALdrRnlZDz4r3KPExWlt1H2bT1LlKlyiAo01E7bszsW3jDp+FJgHzpdx5anfli+xhvJxaiRcg2cX7QyMpLJKSQd3637RIj5V6/wAS8+Nhff8A7BvhXCKTiQlYIZB1UobsxZ932sYQZrKxE+bOUmWsp1aElmpZIrvSuw6RpJeYTNWhGqrC236RKfi5ktTLBH1r+sGM2a74xR8LFVctTz4IRMwy1ImFNQ4Zi5ILt1cfjvD/AD+cpciYB5aPq6bg9P3hbl/nAIFqvxyz/aGuCUTqBLB2cFn/AHMJOUq/M/vNbAqrxHUW4MjwCDU0Z7OpmA9/rExl8yT4ZJDEB6vQXc/9gnN8mKpahKSEEEEMrylmr0tsL7QSrCrVKAUpAUC4qG4PDmK/1iZOiN93JBh9fjqTxOMJlAAOHFdwDbvWAUTVJUkEkMa9jY9bW6xcUzA6dTE1BYEU7gxBeHUsALAPCkkUfapo9INAii9VMYOxoDctxM5S0ghjpWAp9wTX9IvlZcggk3soAmvS9LekKp+cLlGalg6KMDQlgBvWpiGTYyYZYUlRd6i3Y6tm4jCHItdCYCvKjuPf6HSq4KLpoHc+jXN4KQhP+Ojy7ivUginfeKkTDMQyhpex+VzyHpX6xZLwKaa7kUKVUpydqtErZPTHcs5jVRhhpoUDQFzWlC5rTehijGpAUymIegfbn8+kB47ECVpTXzOCp0hjRgBvv9IGmTgGJJWk2VYhQo2kG9WcbX6oVSv2H7QWyBDfqQma/FVU6BuP9aMnp61+8E4rPNKNZSBp+Vm3H0eF5xJDhKgC9Ujjg7GkJsyxjk2YsRQbG/cRWmI5KLTz/kC7HuO8XnKgzzKliWFOS36V2hdO+ICPNKUoKXyRRtqC1R7QmxuLcEh3ANfa3FCbdYFwivKNmJ+r/tHoL4qCKOatTR//AJFahQmrmpcwbl2LT4Y8VVSS1zQGn2/GhHgZY+ZZISxGkcmoLwWJIXoEvsa7NcvaBdF/0jU1covcPTmYQpnoTWt6e0W5fjTMmKS4pU3oCKP60hJmJShaEgnUbsXfj9RDPDylyXCk6So0JN/+F458KHfucMm/6RmhRKkpoCAPdi7G5sIonyHExKlaNQIpWppazRnc3zJSVhRVdCqDs1eTF8vPPFFuB1JNIA4CNjqEM6k0ZrsvCpUtCQ6koAY8ix+vG0DYTAk4icoqASW0earMHDbV5rHYOcEo0lZLXLbcNEJqpYW7klRpX9Iix8rNdykhWAjXC4CUpSkKDlRe5oWZg/r7wGvBzELIVMASmmqx0vZwbsNoulrCV/NXd4Fz/CKnVAKgK3YG1CN7VMUK2+LHv3AagNT3GSpakKC1nS1ks/6l4W5JifCQtDkhKyxpZkkQq+IsUpEupHzAUPSsHfCuKQqQ5QH1F/YRXiSlsm5HlcFqExMiaBL8gYFrDcPVzepjwVYHo/WJY2aEq8ymSLVJfgdIjiMQG8Q08pFnYt2+vX3kKWSZ6gyqKU+hBZmZlU9yWCKJBo4o72Yu0a/LMMpadRIQBzv0AFvWPm8mbuskgkWYE+rEfRo2eV5rUB/IAAnUfrQMS4gnSqAk+LPRN+5pJKghLBnFnuRfttE5ypc6WQoDSRc/vAC1149P33/YRUqcUtSh3atC1Rbn6Roqo4ubhGBnCQdDhlKoX/xbvWHCFBCiSWB+Vqsd/t9YwOIx6jOJJITXzFPag2FHL8CwtGon4hRl6hVxft03EeZmQCyPcbj8gvow3GhM0uF6WYGlD1Z3gdWVLcMrVahNerVY8/zA8hdaihA96ntxDHDzHPYjb8cRMq8dx67Op2EdKapFa9OnrA00aVUetrN26w+mYPXoUlQBGyrmKZuACgXGkjYv+tgTuxhmPyluo9f6zLZ2Ey5HkBdUwEg7G7ckUtRoK+CsMpcstsvruAaDej3/AOuv/wBdlKBSoKmEm5YMWZ6XoYM+GsgmYWSUlaFKJ4JoAEgc0AaLH8hThIU7ueeU4ZeS9RpLlq3CTZxt6+toW53mSh/4Doaeu0MpxmaKAPwAW/5CqalR1EpBoaJ36Vo+0RYMYBthCYEgmDBAWyiGcsSHLKDEHsR3/WB8yxKVDSTUHUGJLNwTzEsXRaUMzMpwGBRUEUpqFnBu/MLAJZBCSUvXzXA6g/aKcWNnPK9SPNmH+gQTDTAkLAuS2z7cDh/rHsrLxMTqUpghyWFSAHa1IFzHMESZkqWhnXVRe7Aj1NIoRnH9rEICSp03agqPq32j2BpbElFMtGOsDlcqZKCmcKc122P0DQfhcHh0shMtKTy5eouYXfCchfgMUKAJdJIYEECoe9f05i9aFImEKoWo5/OIQW5NXKGuMBbInmJwqVHw1HQPmpz/ADEJeCGp5YKiKOzXox3B67xKZgvEmarEdA/obDekFyVhOkJBrV3v3IguVaBiTj/tMr8RrKZ8tzsG9FEHfkRsioTAxAd6P14a1N4RTPgqZOUhXipBT/iQaDUVX5rGulYVhp45r1/x27wvLnUAfmP8fBzNHQmL+IPhOetQMsJ0s16ua1b9zC/B5TNkTECckpBNxWwJ26j6x9BnIABcBXRhT2c/SBpshKwxsoEhwe1m57QI8xq4mVP4GNdgzOzsUlLqBNTYl22f34i/DZl5kF69+7fWDF5fJA0eGO5JPqC7jsIGw+Qq/wBgVCwLsaB9/wB4cpUDcgGQgyWdZkpMtCxQhQBI3Du1Py8GYHNidHmAS5LHuXiubkJbQtGtPQKv3doDzbAzJMkqB8qEEBz5gCwG3mhT8HULcNixPKIc1xKFHQkqLEqD8uadacw9+E8ShEkpOqizZ9wk8xhEz/O5P/enEbnJJSTLJS4BVQFY4HSLDSipINm5js/UXZx5au4326n9jFMjHjwlBnBZ3FxuOlDtxAmdpT4pCWr1JY1u9v4gaUsk9C4ry14WV9SoOQ1wRBGpm3Beu340aDBYs7MTueen1+kZjDm6g/8AB4HSG2AW+l3JHBA/n/pjX7gE7mtkYtRBDEkDu9ifav0ieNxOkKJojT8wNXOlmudzzAsvHpStaX1AJqL/AOL6fr0rA+c48JSUBJSVetaEXcBr80hT9SnnrUUyHUvyuat5ks9WDbNQVpG+yxBSga07B7GvHT7Vj5rhJmlwbsQpwbbMQdjcbx9CwmMQuUkhJ+RwQTW73ckOwqIjzAidgajJqzH+8EDUwGw9CRyAN40GGxaR5Upar9THy/D54RPCtWnzEdHPXbvT0jZYXHJmFiajfmxpXqd4Xlw8u5Z4+eu5pStjfSOGcVq1n94Iw01E5PlVUU5NPtCXDYwVHmrZjXp2H0gnKkAKoC7uwDe1t48tsJRgwlDPZ1C5EwhYrR/Y194NxOMUk0UekZvE4oJUxLMWPfg9aQUnMFaQA/MVN9QTDUA6jqRm7li5YVPU2izETUK5fp+tIT4XFJBrckbWsIOxmKCete7fSELkCDkZqoLqdiJCZiCASF10kjnYszj7PGWx+TiXWbV25ApWmm/LGNNJxYVuCTakWFST5VMyh8qg4b1cRT4+e15CT+R4qMSb3Pl+FlomYhWJnEFCCdCA41EblrAA+p9Y1OBz5IZIRp1WSkMGtYVU7x3xPJkpT/ZpzWgHQX+sAZAsocuEkgk0LhI6k3hfk5Pm3Zr0JJjxlDxmswifKdUxqhzUlrs70PaPMRgUTk6depub+nvCDGYp0hINw/6Od4IwGKUBqB4+1u5eFYMbD7gy3ioHGMZKZMsgJNa1r1iCk+Bh0oTqWAG1Uq/7PFIRLQvzupRrpJZIH39zDCbi5RQoFISBSob6bkQxfLJem3BfCpWlgGEzHzMf8jT0Dn0hl/UqeoOnuw/f/kLMtnqlyUoRNUdO5A81SatUGvWBE/GAGO8Fhp0gHf8AuFj/AA3WKWzHZK6Em+DgottzS6wQCQ7WcA+1yITZli3dKKEt8wIHWocCjw7myyqiQARsSw/iM5mGWYnxwwT4Z+ZR+UDcuK+l4PBmwuOd1F5vlH1IuCrkrBJKnU70BZvUveGOCUoqqCAKkpPG36QVjcECkqSQtSUlksPMRUAE+0D5DmaTLKZ8sCahTFNqbKI70B3aG/rMeRfrv/MQPFflvUaong7V3Y/qHhbnuEM1BQVEAgOxZ9w7N7GGa5qJgA0gB6bt2pA2LysBBUVeUAl3b+Ol4wEAhqly4RVMZ8gny1IWUkM13f7RqstxxKLsAwHoB+tYMR8KpxeualSxNSW0+Xaz0FSG3pDTIvhcJlHxPEKipRLBNGOne9n9YvbOhG55gwteup8kzFGqapi4BJNTTrXvHuDmpf5nI9PbpWKcUh1qdy5YN/Hp7xHAs6QRbfeHEQQYIiTpckEjj8+0M8Mlyk623oHDfc9IExMwOlIVv/j/AMpBWCKXUVTFBQbw0sDqqAQokjSAlzYuzdYFtzSZrcPK85KktppehOmp6E1/BCb4rn6VJBGq5vUFyCLH9NoKk4wBj4gURRknc8kkP2gDM5wKkqK3WzAHfsGvCSajeYK6giJmhg8sFqgO1wGev8vGonYv/wBKfCKQNJo/mD7e1PSMpJk/IBqSdKhUeUmhZidyan1h7Nny/wCnZRIKy4SKl9xSrOnrCci2RUENxiCWtQ+XTyQpq27CwjSfCeYFalOlqhh7AC/I35pGbB1EfOqrsqxuHYAvYQT8IFfjgOQ6u1L8V679oZkXkphqaM+kytSZbElJUHerdHpeCFTlS5erV8oqeoBIrxS/eLg+lIdrNQX6UgbPcaUSa6UkvU0pZxbnl7x4x/3KqXowbuDYWQZiErVNBmb6hRyOaj2pHs+aZZ01J79/TrA2VYp5YJCpg5N2oxBsS/a3aOWoFQ07BV9mAvXrFAx2dx/MAahknGEFm4r7UgrGYoqNHt/MIlzlBPiEMNTV6b+kFYfOEzKJt+u5p94j81OgonJk2bO4bhcYUh7VF/T6VhpiMclUlRoCaPt071+8Z2bNAd/9m34SadH+0MsFOQCAtQbg9GNX6xj0uKxBW2bjBc0ypaJKlkBRIc9BuAKvAORkrkrWhB1Gl6MK77kw9x+ZFJcnykEp696woyAf2iEEuqYpTOOWbtTfmM/49f0h8VD/AN5Hz6SFJZgAwNdw3SC3A0jYEm42JHFiwPrBeZYEIBWFggF1BNGYEbX9IXqmKJYJ8ikirnctxff0vWKwynHqLbTXAcRmK/EK9V6kAm1nH4WgvHYoiUhNXIdt6s9mNm6wNjcI0wOCBQUavchn9eYqzjHsWogCgtTaj2DQrCqswIE1jrRjTIMQCFS1lwmrvUH85jIY6UJeJ1JmatanJ3CiXNd6/SHeW4xhqNQRStWI7EH86wuwGFE5YXMSgAGlyVAC12av24ePRquVyZgXAWfRcHPPhpuOSb12MLcxzBQUdgAH7bH2rSDcsmJY0v2Z2bqIGzKeCghSX5Y6SNttmePCGEj61KnH1G+pVgsUqylBTsWr16ONo9Xl8xc0nUlICNKXL6t7j5GVRu8D4TwhVKSCRfzbNU1g7SFTEk0JFWJqLA3ty8FhxsmWxAL8kqW4KfUg3BL2pv8ArFub4xaZB0pKipgADcOHtVrClb94qxaTrSWL72vQA3Y03hT8V4nw8MVJmlJBZSahwdgeT25j2C9gAdmI5kXGOSSFuVJVpJS6mSkh3qHuS3tSNZKUWDD7Xj5r8DfE6fEKFlTrUwLDS7UHfrH0FOMZw4vE2Tkr7jcbqyan52xkoAkt5gbdDV7wbh5SVAOSlQ3ABcdtrwNicPNUtbIJD1anrwINlZPMbWtJAa7mnq7OR3j3slfmeIWAEWZjLCFskjSluT9qNWBlYnSpLpfkNV3pesQn6fEIqK2S5+9TBOJw4WsFIUFAN/jW/tWM0O4YoDcdD4iJQwQlLAPqAFB0Idqm3ML14ozFEpqpg1dhtWrW2imZIeWFKKnAYahY7A97xRg5JRqU6kClj8wavevBhXFaJhIRUPRiSTpHz+ZkmgpT03Z4YKxJMuXQKUkF6pFEvdWplG1BwOsZ2ROSgm7PSjs1yT3i7U4BCqivlrzUcVEC2LcPVb7k8SFhRC2AoHdJ0sdiE0Lj+TDT4GmLXiBwHqwDOCOK9Xr9YV4pSyhJKX971Lnf/UihjT/BmDcrIT/iymoQSQXHSm77XjnP0nKQO5t0eYMoKJB6G1Ol+xhF8TIWoJSNSw4ppS/uU6g5Dmu0HGcXSFeTVzwD+rNvvCrNMYoiak6vKQxIZJSKMoFHnv09YgOMhgwlKsOVQr4WwRJBA0irhSUhjw4qO9RSGpwiVTCl2Gna5U9an9toy/wri1pUpIlhNnYb1rUv+nvDvDTFpUTr1Elql2q7Nb/kZk5CyJQjA6EuzHJJy5ZlpqBS7GlQxs78whXi56QkGVM0E6UlqktuR5h3MblC1EOkajuI7MNXhPoIBAY1o7e3EeaM9txYA/xKcmJUXmCZg5oWlYSQXKh1Lcjow+kPl4kK8tSQPLUUtwesQnyybpI0WOoVerF9ux2i3A4gpBVQkW+kVP8AZeup5y5ftoyCpM9UgpMlXDkBx2pv0HtE1pGHQEoCksm/zM9SOL/9hrLzBZ8wrQkp1fUGtgLRncYibNJSpZZ287FVW4A8v7xCvNtNQH7ytmxoCQbJEJynGXCnIVSr/t1js1RLoUA66JFLbVLORW20D4TKMQmpRqSfL5SB9Sx3+/WDv6ArmJYq0pBDqSRVqAHetC8UIKbXUmbKCnEdyhOOAs40Fh1f7neM1n04mYdKT3a7m16flYaqQpKjLUkhTgs1ehBFx/MKJkhSsQUqBH+RKg29x0f63MXY+HKx+JmK+HEzyYyQmpOlmNgGYUNgHpvDfLJwCE0IBDAF7u7/AJ+0DKRLCFIFU1INXBa5It/yOwUnQhNUkmiSVVo/FPwQbt+YxO9TVZTjdCdLPU3fu12tAubYgF1guDtvUA89bdoolrMsujUryuANmFhU1iOaZgnSzsqlKdtqxEd7EJm1UvyfGlQ0hnd67d6n2guUvTNlS1vqUTpNWZ3Z+d4QZepRQQlTB3cO55fa0MpGLmMKjymjF+e3tFBQEak6MVaHnFNMPmqC967g0/Nozuf5j/ZWlip2FKVd6Pw1xBc2eAs80NTy/FYSfEuLCUM4D2a21iduohox/YGJL7Ii/wCHJ+ielQAPmdlbsx93rH1tSlL8yFJAIeur3j41kv8A7gDs5uxp1pUR9Qk44gAMfURnkgWI3AdEGYidmKS5cMHYkjU/tHYbPJZDJI0hwasPqXMLMfg5Tlpc0N5T1cn6h4AxmWIllk+IAaME8NXcgn97ReQt1IDjH5hGZ5VL1CYlY0lTnV+hao7wPiUSwAEanrUNU3qTRvtA/gsC2ptyUlz3q1P2g/C5chekjWlnrpW9K2q9KWpU121jQsmMCdbnTQtAGkeVIDsLrbr9LbwnxOJUSNLJfoGv9PuYbYjJlTAFzJhI1M3m62eg3vzBOCyrDsAtClJU4up32bTQfV/sAyIovuW5ArHRAEz06YQlROkswcNdw/6RPCY9QllRSAlzVrmnlDMP+iGGe5ZJlICkINTTUSQPQgH6QsRgCryhBJSQ/mAobC/794cjK63FFK1LFzAZYKpaqlnKjduxpcN0jbfBeKEt5a5ZQCBomMHB4LFyH46WjNy8OrQUkJBSvxdL2IASEg2IYiGGUZsy2W4cndnVLBe1h97RPn+y0u5mlNTZ4qYEzVI/wWPKRWzgnn5gojZiG3jJjHnx5stSQzMXJ1NqABFSABVVto1mX5lLxEtCRLUhQSVIUFA6iKFJTwU1azs0JcywUqViVTBUkkjyklKau9hSo/KoVrNMJqqSeVwzK8JQqUoKGlyP89IqHs4Ae3rBcyWuVoIIXq1uW+YhiKNSjn2gbLJcqZigpOp0oaYl2SpK00621Wr23bZfkQQiYEaklZsZhIKR3FLX7ixheQgrxqOxo4PIGFZJmwLCzfMCWbi4b2ieMxCp0rQhekOK3diGTyepbYRn5mRYkrCgtOkA03c2dqH0j3CZVNQNc2aNLhky0Gz78MqrjiIGwY+XM96m8s3Hheo0mzES0AllG0V4KYgpJKSPMS9rFvpGczX4jQFLAfy8JU+z1jso+IPKhIEwlRLulTN32d/SLBjPG6MkKkTdYbFyQzAAkb07t6xVj5aVAkUUoUUe1H3Idt4yuIn+EnQlM5r0cnc0pdqDt1grC5sFpDlabsVIomllOKd+8KOG9wTyuo0AWUgLmDUGcWFNgK7biDJeNCeNnA9K+0ZHOM0TLUNSjsxdnejt7bwvX8QjQ6VKUHskVo4r+sH+n5jqNSwbE38yZrSooISr0Fw9+HLtFKcQmYky5wdgzE3JHPHrtGPmfEadEsomAuaglj24bb2i2Rn/AIqdQUlTCwBJo9+CA3O8THwADYlC+YwFTzOMgKUjwhqB+YOKnnY8Ube0BZRLmSlVTcNdyNzS4DVfqIvnfEaAWKqW81BqoQK2itWdp16gldWqEKauzgVHoRHonGzLRkQyspjXDTUkUmKJNACk1YE7ffttAOLmEONib2r2PWJT9RAMuQopJqUoVQMNtNTcWgKbgZ6nLT1B90GtuU3vEqYzdkyvIyFfrJYMpSWJcsah7MS1L78w2lYqWlvN5hUgh2cEVatz+NCrDYVYNZKnYh/CUGJBActWsSIm6lJXh1Kq1qtt8ws9WFurxSwUiThmGxD5+MQpTPRgxFbPyL/lYAx+UGekGVMAAJ+d7seRbsIiMIoEgoWwdtYVY2DtX15j1cwgChDPsfZ24hi8R13EfYG5HLPh5UuYCFhnDOXfnoK7Q0XmSwpQLggswdvvAOBx3lBSqoJPo3XgwXLly1OpYdRLuFM9BGOoY2Y9OQmcxkucXPiFwGECIwE1TuohR6npB68bU94Jm4oBJI4ilmIPUj5tEs3LlJZ1Op77xxmL1AFTCzi9W3ilM5RXfmLJkzUYBiYYcgi5DFyFyy6JlAbHb96xdIz6YiwSpTNUbHnnvE8QoO/MArkgnVAAhhTCVNnIb69SGZZtMmJeYlLP/iGI/eBUsUoVpBrU26F/zeC5kkKB3BLxbKwqRLaGh1VaAgHJezLU4jShCdZ861JufkASz8l4d5NlwCjRyXFL+YEE+tvWEE2QKUt+8bT4XSlKFKbzE3ibO1gcfc4MGNmHyjKk6UIHmUipUSWR0FgSfpGfOcmdPXrSwCioWIGwAHFvaHikupZ3P22hCMOEa1NUlvYwoUvc5WYEgR7hJswTTMEtIlJQb3Wsg6QS1Gb6wXKxcxMtSZgRL1qKkhINQGcqL/W5YVhXleKJBrY7wVJTqIKiSW0n3BgMhULYEdjbIxq9SmXgZi1akTFEBLMCwboNmEF4DDTgarK0lQ8q9JbZh/qBeHeWpSlNRYED2js4lASkqSWU4duN488+Upf4yI44MoTnymex+ASFFWgAnlI7fnaB8tyOXoSdCQUkkECt/wA9obzcSkpZVWMQwUwAW3P3i0NqQ8iYDPyzxUuZQBaxOznfrz3gvD5OJQDS0PXS9WHbc1ueOsN5U0cWEB4zMAQQKUaEnOOhOKsNxTmGWa1VRdqPSkL5mQpKNOkAdKc8XvGiROGkV6V7wQnSaH8tDBm4jUNSTM9MyMFMsJQAxqQKvy97fpEk5MJY0hqjYWck7XpT3h9MxKUghND/ABFcqbLS5NSRX0ic+YS1AGPXxb3cz0zI0EvpHs/moAW/LQOrJZZWzEmm52F7tBeaY1SkgJcNAeBClEOo0i75SFuRjGxMuxCAWEtagAbBSqht69CaQPMnTkU/uJD7LNPr3htIlgbDn7wLiE3iZM5vfUscLx1BcNjFkh5q3b/5FcFnD8xLxJupSlT1B60NW9dnjzDSwVP+bwxlSUkBx0+8VF9SYX6gIxayVf3Ft/5KNuz8x6uZMI+dbPbUf3gqdJGoU2/WB8XjfDTTmGgiJtiakMKlQSGUsl2qs2q8GyVM4UvSeCTwIW4fN3UAw2+8GT8MVKJ5gWYAxqMZlpgOoxcuZ5TFE35jE3pFr9yeCSkVtFuHlubRKXBOGRCyZs8n4eljAqU0hrNk0vAXhdR9f2hJMKVS5UTnJ6AdhBOGlj8/5EsVKgOW5vqL1peNN8Or8hDbwj0Ei/0jQ5HhyA31cfc0AjGaEgjJCawozJDBm3MOyginSKF4fUWABejUv6xOSS0oUQfKpLING3gzCJrtT+P3+8OsFlrJLySFAkF0nTSvCtuG2beCcHgJiwrQEjk+VNPUDcbV6ww4yRUaoqKzNIHvFeLmqKRw/TZo1OIyUeG6pqjpH+qfZzu/XpC+ZkKZgAQoPWhlkH/7B09fm7RI/iMHsR7ZOS1MvMQ5o5/n3i/DoYW3g/E5GUsS1SwLg9bant0ipGHSP8tuD9fxusNZTxkgQBpIz2B7QtnB6xfPV9ooADVPt+fn3gGOjca7ctTyTSL5k4g3ioW7xykkkUhqiKI1K1qrAuIUYJmitoDxKK/tGgfaEpIWULqIlhE0jkJ7+0WSUtFLAdRamHSUvHYqV5TF2BT+frE8amkTa6jq1cU4OVeDUSmA7iIYVDQUU27w/mKqTqDcpxMrzekLMzkulmh5ODl4ExMgEGH3oRZX7GZLDjzjvG1wcnUgGMwjCDUO8a/B0QBHZDGYB3MAtNTHmkQX4IeLhITbT61j0nU3JYvRJc/n6QZh5LQ6yj4dlTUkqKgyiKEbAHcdY5eWISqWA/mFa/8Ak32gOJm1FsyVAhkdR2Y/tD3wATp2eGmFymSZkpBlAglaSXU5YsFFlX7U6Qv4yx1Dq5l8PID9uh/WLJ+DJagD1qoC/rG9+I/hnDSAUy5bEafNqWTUObq0/SAvh/KZcyauWtyCl31EF9el3HTmBOAhqMLj6mXw2UEpPlHQgl9yab/xGky34aP+6Kt/uTZz5Up+v2jd5JlGmUspnz0hFAAtxpAoKgkDs0TTjZiNP9xRdenzMfW14Z8C+45RUz2A+HXP/trWestQFP8A+mc1+gg3/wDC+ElzglqDOXUKkUYAOWtVnjWgqZB1qOq9fWjWhglDc+5ihPGX1Cupk8Jh1qIJwUlPGsl9rkpb1aHv9MghvDKHLUcW7G20HpRRvvEfBAomnb8YQ4Y6mXcQKy2WtX91NC4ZU2aej1AqWtAmb/CY+aUvQAGACaNz1rtQQZic3moUtlOEzEpAIFiAdt6xSrNFqngEJbVp+UGmnVu5BfiJ2XGexGDlMzjsnnuSsy2ZnOlLbUrvcjvxC2flak3UgqcMlK0qNWO16EH12tG7nYZImpZ/7moGpI9jT6Qnzqd4czwwlJSXoRukBmYhrB2Z2id/HBmTGz8KsU5Y3HX29WaBHalIYYzMJhJ86gHJYKLXPXrFasUU0AozXVV3re9YgbCDdRZbcEaOUIvEsfb7H9o90P8AxCxjIE27gik1iudKJ/mClpaIrlhoBUNwvUDkyY8UmrGDJCQ4oIpmoddz6RTwJirqMcElqffjmOxg/Py8GSZITbiKcXLFYhVCTKSaWLpQi8m0eolCPZiYMY2JiRoT1UUz0+UvxeC9FohNR5SbERaE1A9zP4fDf3Bw8aXDrZIBZxzCcSwC4Ff1g2Xi1Nf7xjYyTCxkC5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1" name="AutoShape 32" descr="data:image/jpeg;base64,/9j/4AAQSkZJRgABAQAAAQABAAD/2wCEAAkGBhMSERQUExIWFRUWGB4aGBgXFxodIBwYGh0YGBwaHR8dGyYeGBojGRocHy8gIygpLCwsFx4xNTAqNSgrLCkBCQoKDgwOGg8PGiwkHCQqKiwsLDQsLCwpLCwsLCwsLCwsLCwsLCwsLCwsLCwsLCwsLCwsLCwsLCwsLCwsKSwpLP/AABEIALwBDAMBIgACEQEDEQH/xAAcAAACAwEBAQEAAAAAAAAAAAAEBQIDBgABBwj/xAA6EAABAgQFAgQFAwUAAQQDAAABAhEAAyExBAUSQVFhcRMigZEGMqGx8MHR4RQjQlLxYiQzU5IVFnL/xAAZAQADAQEBAAAAAAAAAAAAAAACAwQBAAX/xAArEQACAgICAgIBAwMFAAAAAAABAgARAyESMQRBEyJRFIGhYZGxMjNDccH/2gAMAwEAAhEDEQA/APuEdAGNzuVKlhaljSQSmtwlJUW9B9REZOdoMmXNIIEzSwufMQNtg7vGwYxjoFOZS/EMvWNaU6iOAGv7iJSMchZUEqB00LbHvHToRHQHLzNPhGYogBPzXp+AiKcmzfx5YWzBRDf/AFSq/cmOnRlHRQjGJIJBoN/pHn9alk/+StNP9q09wRHTYRHR5rDs9bt0j2OmTo6PAY9jp06OiqbikpuRC7GZ4A4RUjcgt9bxhIhBSY2jiYz03OpjBg/PaFGJzdYUtyRUX6M1IwG+prLx7mzXiUjeKxj0GxjOSVqmJ1AtX9a9oKl4ZiC7n7xhYDswgl9COf69O794ISsGohRru+35tF0ubp6faM5iaccZR0DS8aN4tGITzBchFlSJZHRWqekbxWvGhqVjuQncTCI6ATi1RXIzDU5Bdix7wPyCbwMZR0Vyp4PSKcdjhLqeCfZv3gwbg1UKjopwmKTMSFCLXjZk9jo6Ojp06Ojo6OnT5Xj8YlaUpmBJSl2BsHNW4c8R5hM5ATqBDIOlKeNIBYbG30iGIy+apgJaCk0IJS7GnPq/SAct+HlSFgTKkKKkgEm7e9BxEoz431f8x1ODoTQS5a5pVMUgpVNSQoi7Kun6D2grKFqw0tctBI1uxUH00VXs5BdjQbwqwfxEmYqYlIV5BQ8mot3hYr4vUDIDEK8TzBtgwIrZ3tHK2W6qafjqO8Qqf/TTJKVoOpQPzGgBDiqd2FICyPHLkLQJigLNagFKe8GDOEqxExzVIZqgFrVAcVNTvB5w+pIIKfMH0kOKioG940+QVFOIaePyNqZncdn0wTJaAVBjUcuotYsab9Ya4P4h0TZIKnTrUpXqo1tepMeZp8KSVBMzUUKAqEsAb7EX9YRY/K0pUCiYSE6QKXUokAO7WBhyZsbgVJ8mPIpJM+mYfFf+vmoP/wASCPcv949mZ66PL8254PSM5isShPmD62qzhxR0mtR0ECpzEJJUCEu1Bzv+dYnOUuPrqO4BT9ppsBmy0pZVValXIdqNY0esWYnOyQQkM31sadKs8ZMZoCm+l9yQSw/NuImrN0gh6pbc7v8Afp0gbym4ysY2Y7Qs1Lvqb0H61i0V2HHMJMhzXxRdmLfWPcH8QBeJXKIAqQkpsWcF4ymBIPqF8i6/BjmUkWZ+aP8AwIjicOgl1JBFqh/+F9rR6sMSpz9x+M35WPZbswAII2P2/iA5VuGVueSsOkJOl0uXa23FhHJmKtX6fntFiJhYhi459LdIHmUIJBaODk3cID1CkJ0uzhzVxT0j0rKTUPbiIoU4O7jmw/GiMyZxT3jefqAB6k0zlFRazDezEv2i5WJejsRcd92fp9IyUz4oqo0KRMKRX/EN9+esCYT4jPiEsDqA1PSx26NDvjepOcqKam0mTCFJDPcqc2DFu9YEGdgzFJagCSAd3q/QBwPWES87KkstStTEMC1SSfZqenWAMvxDr1AKdmcBwKMPVh7wIxkg8oByWwAmyTnktR0lTU/Vqc8xTgcSEgkEDUSTxXrtTaMjICkLqGD773eHmDxlACpgeTcGDOMIPrNTIbphHBzhnZAPY/pEcanx0eVQdqXsT+4+kDSVBVKPa/HSK8MVSiSWIJa4oPvcxwP47mt3R6Mb5eShOlwDpYHryeawCidM8QK10Bbc0F+hr94J8Q3dn/OzQMrCpNjpq5Zt+jc8Ri5j7hnCD1HQzQVo/aLJGZJUDsxAPrSMzi5S0JmKB1OmmkntZu8D4TGJ1nWX1MwY3FQaXhqtYsGIIohSJspuOQl6il+g5iAzRHJjI5mhQExbnSUgAPV/SkMMnw5VLBU78Hagv+bxxyCrBnFSDVT5rgM3UpajqN7dBtTvaNfh8SsoJbVZuR0dvxo+Z/D07++B/sTe71Y/pH0BGJ0pA5YX5jyvKwUw4iVeM1ruQmLRMCk6AiaHLihKhy1/5hZhsxlicy0IKlP84Du1WceWo5hriZUsDxSG01YUDDn7x8/n54mZiVLT5WIIFANqUHasbjtrG4OdQCKm+E4FaqC7F7tv2H/YaycUEgJDEdS8YaXn/wDUYgHTpLKAbcVNfQQ2XmKJSVKWrSUJKmNzR/rDfjLD7Q0yge5oyrWGHl4KQ7HtFJ+HUu+oMDqCWYEioN9t4Q/DmeGckqZgVMOhoT6j9ob5pmBRL1F00b6UPR4W3MMFXUaGVhZibDZkVTJ4UXHiHSNVKMPWkH4rLppSkhBKkrAISahJBag2YwrweBCQFFermjVPV6/SG2AzNiupoAXuWF4syMVFp6kqqCPt7gGKyqeogDSkVubODuK+kMpeVhquS3Pd+vqINnYtRcK+UhLFVKl6ij2iwoRoLVJFTy31if8AUu0fjwYhs/zAcLliUpOhJGzuC596HuNoARlMyRPTMdOlyRqJBq9w0OQpCaFyblzTSQRZ+Hu8QxeOCkqFCAAa9P1gsedjf4mZFx2K9RpJxOoBuKisSTNYs9Xp0H5btCzC4tSkstaUkbIIp7wWJmoMC56bnjvSEE1qW8QRGAn6qk0PRv8AsU6iQRq69CL3/mBpWMUBanpT0IiUzEkAmpYOLb2Dvvx/EcDUXwo1D5UwB3euzmAM7x2iWrw2KlAgUrs9uBAU7Gq0EqUl2IQ1nY3azQknZmtU7D/MyQC7EGofVXdg8Eity/6kuXIq2vuTXh0ISVzA0tmCQS6lagNROwevptDrLsHJWhKUp8pAVYd2UbmvWAMNjJc9C5k1LJJGl7skA0cf7vVqtDBKE6R4avDSoABhuTsLV56RmXOx1u/4k6Y936lmIyCSsqJBS48p1MkFhVn6DpSJYfLpSEgeJ5hQkn6U2iGLwGo0mMDy1n24FosViFoUACNDUrtbiphPy5CAA37R/FV3UkrDoNdJUD/kL+9w0cnAoSFJAWlNKljzTs/qKbQH/VKUCFFwDXRQHu3Z4YpGlJZRQG3IP7wTZnQ1cI/Y7E9OVJuklJ3JIra9R0qOBFowat1AluL9eIhJxpDDWCNzZ7ROfmstKVOQNPmtZvWM+fINGdxUbqerwp01FrNUA8ttEVzlIbUi922607QJ8P5j40kTVhlAtrqHA3OxFfpF+MzAAgUUVDYg23HIcj3hysxJU+pwfo+pA4hi4Lg2OwPHSJKkJqQWUaqHVuDb0iYKFhiQHoXfuxq28UYhKEWqalID+kaMlmhoxh4ncGzGSVAStZdgo6XJ6s/UQ5yRkymqam7O/WEeIx+nUqxID+j33b94LyzNCtGqinN2A2FLww8yK9SNyORPufF/h8k4lJA+U17F430qcCxZ+FEsBceu8Yb4WknxVrKhpAq93P6w1zDHkmlALdrRnlZDz4r3KPExWlt1H2bT1LlKlyiAo01E7bszsW3jDp+FJgHzpdx5anfli+xhvJxaiRcg2cX7QyMpLJKSQd3637RIj5V6/wAS8+Nhff8A7BvhXCKTiQlYIZB1UobsxZ932sYQZrKxE+bOUmWsp1aElmpZIrvSuw6RpJeYTNWhGqrC236RKfi5ktTLBH1r+sGM2a74xR8LFVctTz4IRMwy1ImFNQ4Zi5ILt1cfjvD/AD+cpciYB5aPq6bg9P3hbl/nAIFqvxyz/aGuCUTqBLB2cFn/AHMJOUq/M/vNbAqrxHUW4MjwCDU0Z7OpmA9/rExl8yT4ZJDEB6vQXc/9gnN8mKpahKSEEEEMrylmr0tsL7QSrCrVKAUpAUC4qG4PDmK/1iZOiN93JBh9fjqTxOMJlAAOHFdwDbvWAUTVJUkEkMa9jY9bW6xcUzA6dTE1BYEU7gxBeHUsALAPCkkUfapo9INAii9VMYOxoDctxM5S0ghjpWAp9wTX9IvlZcggk3soAmvS9LekKp+cLlGalg6KMDQlgBvWpiGTYyYZYUlRd6i3Y6tm4jCHItdCYCvKjuPf6HSq4KLpoHc+jXN4KQhP+Ojy7ivUginfeKkTDMQyhpex+VzyHpX6xZLwKaa7kUKVUpydqtErZPTHcs5jVRhhpoUDQFzWlC5rTehijGpAUymIegfbn8+kB47ECVpTXzOCp0hjRgBvv9IGmTgGJJWk2VYhQo2kG9WcbX6oVSv2H7QWyBDfqQma/FVU6BuP9aMnp61+8E4rPNKNZSBp+Vm3H0eF5xJDhKgC9Ujjg7GkJsyxjk2YsRQbG/cRWmI5KLTz/kC7HuO8XnKgzzKliWFOS36V2hdO+ICPNKUoKXyRRtqC1R7QmxuLcEh3ANfa3FCbdYFwivKNmJ+r/tHoL4qCKOatTR//AJFahQmrmpcwbl2LT4Y8VVSS1zQGn2/GhHgZY+ZZISxGkcmoLwWJIXoEvsa7NcvaBdF/0jU1covcPTmYQpnoTWt6e0W5fjTMmKS4pU3oCKP60hJmJShaEgnUbsXfj9RDPDylyXCk6So0JN/+F458KHfucMm/6RmhRKkpoCAPdi7G5sIonyHExKlaNQIpWppazRnc3zJSVhRVdCqDs1eTF8vPPFFuB1JNIA4CNjqEM6k0ZrsvCpUtCQ6koAY8ix+vG0DYTAk4icoqASW0earMHDbV5rHYOcEo0lZLXLbcNEJqpYW7klRpX9Iix8rNdykhWAjXC4CUpSkKDlRe5oWZg/r7wGvBzELIVMASmmqx0vZwbsNoulrCV/NXd4Fz/CKnVAKgK3YG1CN7VMUK2+LHv3AagNT3GSpakKC1nS1ks/6l4W5JifCQtDkhKyxpZkkQq+IsUpEupHzAUPSsHfCuKQqQ5QH1F/YRXiSlsm5HlcFqExMiaBL8gYFrDcPVzepjwVYHo/WJY2aEq8ymSLVJfgdIjiMQG8Q08pFnYt2+vX3kKWSZ6gyqKU+hBZmZlU9yWCKJBo4o72Yu0a/LMMpadRIQBzv0AFvWPm8mbuskgkWYE+rEfRo2eV5rUB/IAAnUfrQMS4gnSqAk+LPRN+5pJKghLBnFnuRfttE5ypc6WQoDSRc/vAC1149P33/YRUqcUtSh3atC1Rbn6Roqo4ubhGBnCQdDhlKoX/xbvWHCFBCiSWB+Vqsd/t9YwOIx6jOJJITXzFPag2FHL8CwtGon4hRl6hVxft03EeZmQCyPcbj8gvow3GhM0uF6WYGlD1Z3gdWVLcMrVahNerVY8/zA8hdaihA96ntxDHDzHPYjb8cRMq8dx67Op2EdKapFa9OnrA00aVUetrN26w+mYPXoUlQBGyrmKZuACgXGkjYv+tgTuxhmPyluo9f6zLZ2Ey5HkBdUwEg7G7ckUtRoK+CsMpcstsvruAaDej3/AOuv/wBdlKBSoKmEm5YMWZ6XoYM+GsgmYWSUlaFKJ4JoAEgc0AaLH8hThIU7ueeU4ZeS9RpLlq3CTZxt6+toW53mSh/4Doaeu0MpxmaKAPwAW/5CqalR1EpBoaJ36Vo+0RYMYBthCYEgmDBAWyiGcsSHLKDEHsR3/WB8yxKVDSTUHUGJLNwTzEsXRaUMzMpwGBRUEUpqFnBu/MLAJZBCSUvXzXA6g/aKcWNnPK9SPNmH+gQTDTAkLAuS2z7cDh/rHsrLxMTqUpghyWFSAHa1IFzHMESZkqWhnXVRe7Aj1NIoRnH9rEICSp03agqPq32j2BpbElFMtGOsDlcqZKCmcKc122P0DQfhcHh0shMtKTy5eouYXfCchfgMUKAJdJIYEECoe9f05i9aFImEKoWo5/OIQW5NXKGuMBbInmJwqVHw1HQPmpz/ADEJeCGp5YKiKOzXox3B67xKZgvEmarEdA/obDekFyVhOkJBrV3v3IguVaBiTj/tMr8RrKZ8tzsG9FEHfkRsioTAxAd6P14a1N4RTPgqZOUhXipBT/iQaDUVX5rGulYVhp45r1/x27wvLnUAfmP8fBzNHQmL+IPhOetQMsJ0s16ua1b9zC/B5TNkTECckpBNxWwJ26j6x9BnIABcBXRhT2c/SBpshKwxsoEhwe1m57QI8xq4mVP4GNdgzOzsUlLqBNTYl22f34i/DZl5kF69+7fWDF5fJA0eGO5JPqC7jsIGw+Qq/wBgVCwLsaB9/wB4cpUDcgGQgyWdZkpMtCxQhQBI3Du1Py8GYHNidHmAS5LHuXiubkJbQtGtPQKv3doDzbAzJMkqB8qEEBz5gCwG3mhT8HULcNixPKIc1xKFHQkqLEqD8uadacw9+E8ShEkpOqizZ9wk8xhEz/O5P/enEbnJJSTLJS4BVQFY4HSLDSipINm5js/UXZx5au4326n9jFMjHjwlBnBZ3FxuOlDtxAmdpT4pCWr1JY1u9v4gaUsk9C4ry14WV9SoOQ1wRBGpm3Beu340aDBYs7MTueen1+kZjDm6g/8AB4HSG2AW+l3JHBA/n/pjX7gE7mtkYtRBDEkDu9ifav0ieNxOkKJojT8wNXOlmudzzAsvHpStaX1AJqL/AOL6fr0rA+c48JSUBJSVetaEXcBr80hT9SnnrUUyHUvyuat5ks9WDbNQVpG+yxBSga07B7GvHT7Vj5rhJmlwbsQpwbbMQdjcbx9CwmMQuUkhJ+RwQTW73ckOwqIjzAidgajJqzH+8EDUwGw9CRyAN40GGxaR5Upar9THy/D54RPCtWnzEdHPXbvT0jZYXHJmFiajfmxpXqd4Xlw8u5Z4+eu5pStjfSOGcVq1n94Iw01E5PlVUU5NPtCXDYwVHmrZjXp2H0gnKkAKoC7uwDe1t48tsJRgwlDPZ1C5EwhYrR/Y194NxOMUk0UekZvE4oJUxLMWPfg9aQUnMFaQA/MVN9QTDUA6jqRm7li5YVPU2izETUK5fp+tIT4XFJBrckbWsIOxmKCete7fSELkCDkZqoLqdiJCZiCASF10kjnYszj7PGWx+TiXWbV25ApWmm/LGNNJxYVuCTakWFST5VMyh8qg4b1cRT4+e15CT+R4qMSb3Pl+FlomYhWJnEFCCdCA41EblrAA+p9Y1OBz5IZIRp1WSkMGtYVU7x3xPJkpT/ZpzWgHQX+sAZAsocuEkgk0LhI6k3hfk5Pm3Zr0JJjxlDxmswifKdUxqhzUlrs70PaPMRgUTk6depub+nvCDGYp0hINw/6Od4IwGKUBqB4+1u5eFYMbD7gy3ioHGMZKZMsgJNa1r1iCk+Bh0oTqWAG1Uq/7PFIRLQvzupRrpJZIH39zDCbi5RQoFISBSob6bkQxfLJem3BfCpWlgGEzHzMf8jT0Dn0hl/UqeoOnuw/f/kLMtnqlyUoRNUdO5A81SatUGvWBE/GAGO8Fhp0gHf8AuFj/AA3WKWzHZK6Em+DgottzS6wQCQ7WcA+1yITZli3dKKEt8wIHWocCjw7myyqiQARsSw/iM5mGWYnxwwT4Z+ZR+UDcuK+l4PBmwuOd1F5vlH1IuCrkrBJKnU70BZvUveGOCUoqqCAKkpPG36QVjcECkqSQtSUlksPMRUAE+0D5DmaTLKZ8sCahTFNqbKI70B3aG/rMeRfrv/MQPFflvUaong7V3Y/qHhbnuEM1BQVEAgOxZ9w7N7GGa5qJgA0gB6bt2pA2LysBBUVeUAl3b+Ol4wEAhqly4RVMZ8gny1IWUkM13f7RqstxxKLsAwHoB+tYMR8KpxeualSxNSW0+Xaz0FSG3pDTIvhcJlHxPEKipRLBNGOne9n9YvbOhG55gwteup8kzFGqapi4BJNTTrXvHuDmpf5nI9PbpWKcUh1qdy5YN/Hp7xHAs6QRbfeHEQQYIiTpckEjj8+0M8Mlyk623oHDfc9IExMwOlIVv/j/AMpBWCKXUVTFBQbw0sDqqAQokjSAlzYuzdYFtzSZrcPK85KktppehOmp6E1/BCb4rn6VJBGq5vUFyCLH9NoKk4wBj4gURRknc8kkP2gDM5wKkqK3WzAHfsGvCSajeYK6giJmhg8sFqgO1wGev8vGonYv/wBKfCKQNJo/mD7e1PSMpJk/IBqSdKhUeUmhZidyan1h7Nny/wCnZRIKy4SKl9xSrOnrCci2RUENxiCWtQ+XTyQpq27CwjSfCeYFalOlqhh7AC/I35pGbB1EfOqrsqxuHYAvYQT8IFfjgOQ6u1L8V679oZkXkphqaM+kytSZbElJUHerdHpeCFTlS5erV8oqeoBIrxS/eLg+lIdrNQX6UgbPcaUSa6UkvU0pZxbnl7x4x/3KqXowbuDYWQZiErVNBmb6hRyOaj2pHs+aZZ01J79/TrA2VYp5YJCpg5N2oxBsS/a3aOWoFQ07BV9mAvXrFAx2dx/MAahknGEFm4r7UgrGYoqNHt/MIlzlBPiEMNTV6b+kFYfOEzKJt+u5p94j81OgonJk2bO4bhcYUh7VF/T6VhpiMclUlRoCaPt071+8Z2bNAd/9m34SadH+0MsFOQCAtQbg9GNX6xj0uKxBW2bjBc0ypaJKlkBRIc9BuAKvAORkrkrWhB1Gl6MK77kw9x+ZFJcnykEp696woyAf2iEEuqYpTOOWbtTfmM/49f0h8VD/AN5Hz6SFJZgAwNdw3SC3A0jYEm42JHFiwPrBeZYEIBWFggF1BNGYEbX9IXqmKJYJ8ikirnctxff0vWKwynHqLbTXAcRmK/EK9V6kAm1nH4WgvHYoiUhNXIdt6s9mNm6wNjcI0wOCBQUavchn9eYqzjHsWogCgtTaj2DQrCqswIE1jrRjTIMQCFS1lwmrvUH85jIY6UJeJ1JmatanJ3CiXNd6/SHeW4xhqNQRStWI7EH86wuwGFE5YXMSgAGlyVAC12av24ePRquVyZgXAWfRcHPPhpuOSb12MLcxzBQUdgAH7bH2rSDcsmJY0v2Z2bqIGzKeCghSX5Y6SNttmePCGEj61KnH1G+pVgsUqylBTsWr16ONo9Xl8xc0nUlICNKXL6t7j5GVRu8D4TwhVKSCRfzbNU1g7SFTEk0JFWJqLA3ty8FhxsmWxAL8kqW4KfUg3BL2pv8ArFub4xaZB0pKipgADcOHtVrClb94qxaTrSWL72vQA3Y03hT8V4nw8MVJmlJBZSahwdgeT25j2C9gAdmI5kXGOSSFuVJVpJS6mSkh3qHuS3tSNZKUWDD7Xj5r8DfE6fEKFlTrUwLDS7UHfrH0FOMZw4vE2Tkr7jcbqyan52xkoAkt5gbdDV7wbh5SVAOSlQ3ABcdtrwNicPNUtbIJD1anrwINlZPMbWtJAa7mnq7OR3j3slfmeIWAEWZjLCFskjSluT9qNWBlYnSpLpfkNV3pesQn6fEIqK2S5+9TBOJw4WsFIUFAN/jW/tWM0O4YoDcdD4iJQwQlLAPqAFB0Idqm3ML14ozFEpqpg1dhtWrW2imZIeWFKKnAYahY7A97xRg5JRqU6kClj8wavevBhXFaJhIRUPRiSTpHz+ZkmgpT03Z4YKxJMuXQKUkF6pFEvdWplG1BwOsZ2ROSgm7PSjs1yT3i7U4BCqivlrzUcVEC2LcPVb7k8SFhRC2AoHdJ0sdiE0Lj+TDT4GmLXiBwHqwDOCOK9Xr9YV4pSyhJKX971Lnf/UihjT/BmDcrIT/iymoQSQXHSm77XjnP0nKQO5t0eYMoKJB6G1Ol+xhF8TIWoJSNSw4ppS/uU6g5Dmu0HGcXSFeTVzwD+rNvvCrNMYoiak6vKQxIZJSKMoFHnv09YgOMhgwlKsOVQr4WwRJBA0irhSUhjw4qO9RSGpwiVTCl2Gna5U9an9toy/wri1pUpIlhNnYb1rUv+nvDvDTFpUTr1Elql2q7Nb/kZk5CyJQjA6EuzHJJy5ZlpqBS7GlQxs78whXi56QkGVM0E6UlqktuR5h3MblC1EOkajuI7MNXhPoIBAY1o7e3EeaM9txYA/xKcmJUXmCZg5oWlYSQXKh1Lcjow+kPl4kK8tSQPLUUtwesQnyybpI0WOoVerF9ux2i3A4gpBVQkW+kVP8AZeup5y5ftoyCpM9UgpMlXDkBx2pv0HtE1pGHQEoCksm/zM9SOL/9hrLzBZ8wrQkp1fUGtgLRncYibNJSpZZ287FVW4A8v7xCvNtNQH7ytmxoCQbJEJynGXCnIVSr/t1js1RLoUA66JFLbVLORW20D4TKMQmpRqSfL5SB9Sx3+/WDv6ArmJYq0pBDqSRVqAHetC8UIKbXUmbKCnEdyhOOAs40Fh1f7neM1n04mYdKT3a7m16flYaqQpKjLUkhTgs1ehBFx/MKJkhSsQUqBH+RKg29x0f63MXY+HKx+JmK+HEzyYyQmpOlmNgGYUNgHpvDfLJwCE0IBDAF7u7/AJ+0DKRLCFIFU1INXBa5It/yOwUnQhNUkmiSVVo/FPwQbt+YxO9TVZTjdCdLPU3fu12tAubYgF1guDtvUA89bdoolrMsujUryuANmFhU1iOaZgnSzsqlKdtqxEd7EJm1UvyfGlQ0hnd67d6n2guUvTNlS1vqUTpNWZ3Z+d4QZepRQQlTB3cO55fa0MpGLmMKjymjF+e3tFBQEak6MVaHnFNMPmqC967g0/Nozuf5j/ZWlip2FKVd6Pw1xBc2eAs80NTy/FYSfEuLCUM4D2a21iduohox/YGJL7Ii/wCHJ+ielQAPmdlbsx93rH1tSlL8yFJAIeur3j41kv8A7gDs5uxp1pUR9Qk44gAMfURnkgWI3AdEGYidmKS5cMHYkjU/tHYbPJZDJI0hwasPqXMLMfg5Tlpc0N5T1cn6h4AxmWIllk+IAaME8NXcgn97ReQt1IDjH5hGZ5VL1CYlY0lTnV+hao7wPiUSwAEanrUNU3qTRvtA/gsC2ptyUlz3q1P2g/C5chekjWlnrpW9K2q9KWpU121jQsmMCdbnTQtAGkeVIDsLrbr9LbwnxOJUSNLJfoGv9PuYbYjJlTAFzJhI1M3m62eg3vzBOCyrDsAtClJU4up32bTQfV/sAyIovuW5ArHRAEz06YQlROkswcNdw/6RPCY9QllRSAlzVrmnlDMP+iGGe5ZJlICkINTTUSQPQgH6QsRgCryhBJSQ/mAobC/794cjK63FFK1LFzAZYKpaqlnKjduxpcN0jbfBeKEt5a5ZQCBomMHB4LFyH46WjNy8OrQUkJBSvxdL2IASEg2IYiGGUZsy2W4cndnVLBe1h97RPn+y0u5mlNTZ4qYEzVI/wWPKRWzgnn5gojZiG3jJjHnx5stSQzMXJ1NqABFSABVVto1mX5lLxEtCRLUhQSVIUFA6iKFJTwU1azs0JcywUqViVTBUkkjyklKau9hSo/KoVrNMJqqSeVwzK8JQqUoKGlyP89IqHs4Ae3rBcyWuVoIIXq1uW+YhiKNSjn2gbLJcqZigpOp0oaYl2SpK00621Wr23bZfkQQiYEaklZsZhIKR3FLX7ixheQgrxqOxo4PIGFZJmwLCzfMCWbi4b2ieMxCp0rQhekOK3diGTyepbYRn5mRYkrCgtOkA03c2dqH0j3CZVNQNc2aNLhky0Gz78MqrjiIGwY+XM96m8s3Hheo0mzES0AllG0V4KYgpJKSPMS9rFvpGczX4jQFLAfy8JU+z1jso+IPKhIEwlRLulTN32d/SLBjPG6MkKkTdYbFyQzAAkb07t6xVj5aVAkUUoUUe1H3Idt4yuIn+EnQlM5r0cnc0pdqDt1grC5sFpDlabsVIomllOKd+8KOG9wTyuo0AWUgLmDUGcWFNgK7biDJeNCeNnA9K+0ZHOM0TLUNSjsxdnejt7bwvX8QjQ6VKUHskVo4r+sH+n5jqNSwbE38yZrSooISr0Fw9+HLtFKcQmYky5wdgzE3JHPHrtGPmfEadEsomAuaglj24bb2i2Rn/AIqdQUlTCwBJo9+CA3O8THwADYlC+YwFTzOMgKUjwhqB+YOKnnY8Ube0BZRLmSlVTcNdyNzS4DVfqIvnfEaAWKqW81BqoQK2itWdp16gldWqEKauzgVHoRHonGzLRkQyspjXDTUkUmKJNACk1YE7ffttAOLmEONib2r2PWJT9RAMuQopJqUoVQMNtNTcWgKbgZ6nLT1B90GtuU3vEqYzdkyvIyFfrJYMpSWJcsah7MS1L78w2lYqWlvN5hUgh2cEVatz+NCrDYVYNZKnYh/CUGJBActWsSIm6lJXh1Kq1qtt8ws9WFurxSwUiThmGxD5+MQpTPRgxFbPyL/lYAx+UGekGVMAAJ+d7seRbsIiMIoEgoWwdtYVY2DtX15j1cwgChDPsfZ24hi8R13EfYG5HLPh5UuYCFhnDOXfnoK7Q0XmSwpQLggswdvvAOBx3lBSqoJPo3XgwXLly1OpYdRLuFM9BGOoY2Y9OQmcxkucXPiFwGECIwE1TuohR6npB68bU94Jm4oBJI4ilmIPUj5tEs3LlJZ1Op77xxmL1AFTCzi9W3ilM5RXfmLJkzUYBiYYcgi5DFyFyy6JlAbHb96xdIz6YiwSpTNUbHnnvE8QoO/MArkgnVAAhhTCVNnIb69SGZZtMmJeYlLP/iGI/eBUsUoVpBrU26F/zeC5kkKB3BLxbKwqRLaGh1VaAgHJezLU4jShCdZ861JufkASz8l4d5NlwCjRyXFL+YEE+tvWEE2QKUt+8bT4XSlKFKbzE3ibO1gcfc4MGNmHyjKk6UIHmUipUSWR0FgSfpGfOcmdPXrSwCioWIGwAHFvaHikupZ3P22hCMOEa1NUlvYwoUvc5WYEgR7hJswTTMEtIlJQb3Wsg6QS1Gb6wXKxcxMtSZgRL1qKkhINQGcqL/W5YVhXleKJBrY7wVJTqIKiSW0n3BgMhULYEdjbIxq9SmXgZi1akTFEBLMCwboNmEF4DDTgarK0lQ8q9JbZh/qBeHeWpSlNRYED2js4lASkqSWU4duN488+Upf4yI44MoTnymex+ASFFWgAnlI7fnaB8tyOXoSdCQUkkECt/wA9obzcSkpZVWMQwUwAW3P3i0NqQ8iYDPyzxUuZQBaxOznfrz3gvD5OJQDS0PXS9WHbc1ueOsN5U0cWEB4zMAQQKUaEnOOhOKsNxTmGWa1VRdqPSkL5mQpKNOkAdKc8XvGiROGkV6V7wQnSaH8tDBm4jUNSTM9MyMFMsJQAxqQKvy97fpEk5MJY0hqjYWck7XpT3h9MxKUghND/ABFcqbLS5NSRX0ic+YS1AGPXxb3cz0zI0EvpHs/moAW/LQOrJZZWzEmm52F7tBeaY1SkgJcNAeBClEOo0i75SFuRjGxMuxCAWEtagAbBSqht69CaQPMnTkU/uJD7LNPr3htIlgbDn7wLiE3iZM5vfUscLx1BcNjFkh5q3b/5FcFnD8xLxJupSlT1B60NW9dnjzDSwVP+bwxlSUkBx0+8VF9SYX6gIxayVf3Ft/5KNuz8x6uZMI+dbPbUf3gqdJGoU2/WB8XjfDTTmGgiJtiakMKlQSGUsl2qs2q8GyVM4UvSeCTwIW4fN3UAw2+8GT8MVKJ5gWYAxqMZlpgOoxcuZ5TFE35jE3pFr9yeCSkVtFuHlubRKXBOGRCyZs8n4eljAqU0hrNk0vAXhdR9f2hJMKVS5UTnJ6AdhBOGlj8/5EsVKgOW5vqL1peNN8Or8hDbwj0Ei/0jQ5HhyA31cfc0AjGaEgjJCawozJDBm3MOyginSKF4fUWABejUv6xOSS0oUQfKpLING3gzCJrtT+P3+8OsFlrJLySFAkF0nTSvCtuG2beCcHgJiwrQEjk+VNPUDcbV6ww4yRUaoqKzNIHvFeLmqKRw/TZo1OIyUeG6pqjpH+qfZzu/XpC+ZkKZgAQoPWhlkH/7B09fm7RI/iMHsR7ZOS1MvMQ5o5/n3i/DoYW3g/E5GUsS1SwLg9bant0ipGHSP8tuD9fxusNZTxkgQBpIz2B7QtnB6xfPV9ooADVPt+fn3gGOjca7ctTyTSL5k4g3ioW7xykkkUhqiKI1K1qrAuIUYJmitoDxKK/tGgfaEpIWULqIlhE0jkJ7+0WSUtFLAdRamHSUvHYqV5TF2BT+frE8amkTa6jq1cU4OVeDUSmA7iIYVDQUU27w/mKqTqDcpxMrzekLMzkulmh5ODl4ExMgEGH3oRZX7GZLDjzjvG1wcnUgGMwjCDUO8a/B0QBHZDGYB3MAtNTHmkQX4IeLhITbT61j0nU3JYvRJc/n6QZh5LQ6yj4dlTUkqKgyiKEbAHcdY5eWISqWA/mFa/8Ak32gOJm1FsyVAhkdR2Y/tD3wATp2eGmFymSZkpBlAglaSXU5YsFFlX7U6Qv4yx1Dq5l8PID9uh/WLJ+DJagD1qoC/rG9+I/hnDSAUy5bEafNqWTUObq0/SAvh/KZcyauWtyCl31EF9el3HTmBOAhqMLj6mXw2UEpPlHQgl9yab/xGky34aP+6Kt/uTZz5Up+v2jd5JlGmUspnz0hFAAtxpAoKgkDs0TTjZiNP9xRdenzMfW14Z8C+45RUz2A+HXP/trWestQFP8A+mc1+gg3/wDC+ElzglqDOXUKkUYAOWtVnjWgqZB1qOq9fWjWhglDc+5ihPGX1Cupk8Jh1qIJwUlPGsl9rkpb1aHv9MghvDKHLUcW7G20HpRRvvEfBAomnb8YQ4Y6mXcQKy2WtX91NC4ZU2aej1AqWtAmb/CY+aUvQAGACaNz1rtQQZic3moUtlOEzEpAIFiAdt6xSrNFqngEJbVp+UGmnVu5BfiJ2XGexGDlMzjsnnuSsy2ZnOlLbUrvcjvxC2flak3UgqcMlK0qNWO16EH12tG7nYZImpZ/7moGpI9jT6Qnzqd4czwwlJSXoRukBmYhrB2Z2id/HBmTGz8KsU5Y3HX29WaBHalIYYzMJhJ86gHJYKLXPXrFasUU0AozXVV3re9YgbCDdRZbcEaOUIvEsfb7H9o90P8AxCxjIE27gik1iudKJ/mClpaIrlhoBUNwvUDkyY8UmrGDJCQ4oIpmoddz6RTwJirqMcElqffjmOxg/Py8GSZITbiKcXLFYhVCTKSaWLpQi8m0eolCPZiYMY2JiRoT1UUz0+UvxeC9FohNR5SbERaE1A9zP4fDf3Bw8aXDrZIBZxzCcSwC4Ff1g2Xi1Nf7xjYyTCxkC5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2" name="AutoShape 34" descr="data:image/jpeg;base64,/9j/4AAQSkZJRgABAQAAAQABAAD/2wCEAAkGBhQSERUUExQVFRUWFxwYGBYYGBgaFxcXGx4YGxccGxgdHCcgGBojHxoYIC8gIycrLCwtFx4xNTAqNSYrLCkBCQoKDgwOGg8PGiwkHyQsKSksLCksLCwsLCwpLCwsKSkpLCwsLCwpLCksLCwsKSksLCwsLCksLCwsLCkpLCwsLP/AABEIALgBEQMBIgACEQEDEQH/xAAcAAACAgMBAQAAAAAAAAAAAAAEBQIDAAEGBwj/xABCEAACAQIFAgQEBAMFBwQDAQABAhEDIQAEEjFBIlEFMmFxBhOBkUKh0fBSscEUI2Lh8RUWM3KCkqIHQ1PSssLiJP/EABkBAAMBAQEAAAAAAAAAAAAAAAABAgMEBf/EACURAAICAgIDAAEFAQAAAAAAAAABAhESIQMxE0FRYRQiQoGhMv/aAAwDAQACEQMRAD8Az4I+KhW1U6r9c9M2EBRaYgXBx2aEESCCO42x4dRrEAsNyI4G+5HA3x0/wn4/UorBckIYKHymZiLW3NxvbHVDmvTOGUPh6aoxMYAyPjtGrs4U2sxAMm1uDe3vhmFxvZnREDEoxLTjTVVG7Ae5AwrAwDG8DN4rRG9RfviR8RpAT8xI28wwgCMbwvPxBQBI17cw0fQxfF1PxWkRPzF+pg/Y4ACoxsDEEzKGwdTabMNv2D9sWoQdiD7YANYyMWBcajAMhGMjE4xuMAFcY3GJRjcYQEIxkY1XrqglmCjuTGAh4/l5I+ao95A9piCcABuMjGqFdXEoysJiQQb/AExZpw7AgBjBiWnG4wAVx64w4nGMjABWcZicY1pwAQOI4sK41pwwKoxAri4riJXDEUNiDYvKYpzFVUEuwUd2IH88NAV6cZhf/vLlv/lX/wAv0xmKsDx3KCAYUixETcmI+u8AxxbDHwV+uSCAQZEDccx2/wA8AUqcuJDaSJmGsRxA3sPQ2I4GGmkAEKPL6Tvv68n9OceLJnW3QyWuGXWtpmYvH79cNvDvHagsHYWAEmRbbpJgY5rLP8oHvO07d72gfkZwxXN9BaxaLFYBPaRYT3Ij8jOsOatMykh3mPH67G7sByFMD2tGBWqzczIPef64CDsVU9+YuAf3tiauBzcelo/ffHSp2ZhZzAO3tiavIEi/2/ngalJmQDHM/Tb77Y2leDECPUf0w7Av37ifT/LG3JB9OPr2xpKoIA3He+/vuMU6zNjIPPsb32w1IZMn1+vPpOJU7TEg8Rb03+uIFoMyI+nb3/cY0ahESDEwbgz9MVkPQXQzLr5XYWizsBv2nj9cGL47XG1Y/XSf5g4UExvAt6XuJt+98T1HgT7DY7H3vhWIaL8R5gb1on/Atp9Y/YxbS+J668h5nzLt9o+2ElStEmdhE/sb4itb9bm9+bX3gR64WYx1mfi3M7LpHsogb8knAuZ8druvVUPcgdOx7rB5v3jCxas7ifpcwBf/ADP+WN/NEixAMwZgf09B9sJzAkAzDuNgb9uD29cWBT63tuf598TCQJERHcC1p+39cV1XIHSAxn+L7fvtiMrCjaeIVKTdJKz2MT9ZvGHOS+N6g86qw9TDffY/6459nJJlSunvPb9/pjVJA3lAv+f/AFffDyoR21L41omNS1F9QNQFuY/TB2V+JMu4B1hZ4ax/T88eatVE/iBFoaQL7Ta3773jSddtYgGSOBwPpY3553vWTA9WXxCkf/dp/wDevv3xH/aNLb5tOe2tf1x5adzBA9LCPp9ROMXzQ3c3iP8AUbfsYpSTCj1Cp4pRWJq0x/1D+mBq3xLllBJrKbxaSfsBjzhlAsTPY3mPynjGloxYnt7dvfF6Cjuqvxvlxt8xr8Jv9yDjR+NaP8NSe0D+c44ZkHFj+V+/pGIk8cc2Mz+4thWFHV5r47g9FOF7sTJ7bbfc4U574zrNsdA7KCPzMk/ywlqVGvEGb7wZ9RMHnvgcuR5hxc6rD6n04wwoZP8AEVWxNV/TrNudsC1nLCS87xqN/Xf64HWnqEkcgkbd/wAsZ80naOD6gc2+23piWwM0j9xjMZ1fx/8Aif8A64zBkKzn8sz030sGpwNVhaCSBO5vw1zf3wxy1UyOkXYqRKxfiDfV9L7xacCeJZ/5lMBFLEmAwEEQRckAWM/SBgdcqOmULDULSy1NRnUGJtAINztOPOjtbOhqxxX0QNAhSLqeoAESCAdhYg3F4uIxbUr2ANlnTtcCJFxaeP1mcKaNZmLMhHmkapsq7Cxn3g7e+J5c/NJYsFIkaXhmJB8qaiSBcAHfp5wOKE0dJlc1MgSIYiL7bbbXttH5jBQWbmAwN+/a/oYwrybURTDVRVB1EM6uVgwoUlR0yN9jMkdsTytWGvMetrA9uLCNgMOP7ehOI0YaRNyDufb047YrN+x/f7++JLmQQexMgxP39P09MDuhW+wNz3B23v32xtGWtkYsvJO/6G3oZxYjmLzt9v64HUzIJM2uAfraP36YsUmB1R77j19fvirJosZhwTvv69vTEUYke/ew+n54gc1vHm42M/v1vgd3Xq7Da9h7ke+2HkOg0gE2a/IAMcHc/Xb8sbU9InTEmd9/Ubjm+Ag4iQsgtFgfb2AmbW2ODMrpPnPIGgwCBF2JYxBjiNyfaJSGkV0cwLShBNoAJYG0T2ESb/54ylQYgsAxUtpY+YKYLLJiAIHMGx9MG0qdMPK6ERhYgLqDAahaJKwAQb7cWxflHotP965CC8KVBgXPy/LJgzAvJ3nEvkSKpIXzK6gQFldQW88nmw+2/wBgSjK3ABixiRYxPb998Om8Ppquqm8mAvVEgAwTAI9p41HAdXNtpEnTpIWGUAxNxO54IvFxvbDjMWja12XzRI3BgT7HjC8t1ggkAgarMVDWED+EbCJ9dhgyq4cRLK1uRBPYWPHp9RN68srGARMi91AJ3m3J/pikxFWaziBiUY6bGCR0+3cdvYb4llaqtJXVHe94j/tH6YhWy0TEW4geUmROw3m57+mIpmXMQIVjvp82mxG3O04p/gRc2S1A66sGBM0jEcgHvtBjscU5WmaWrZ1/6ZjcExM2v7W5xF3JfSDAIuSW0gnbcH1tH+Q5ybglwYAHVczYRIixiP3fDXW2MLpVV02QEE9QK39CPT379sYlRQCbQTEfwm0D0tJH34uvXPABYJB3EjzCLX44772jDU0wTa4YR0H2FrX9p4NhGE9CIqwYkbAGxuPrJBk84yoxOlYYkQdryZgxO3r+mNU6tom3e0ji5uQefrit1AMloMSCeVEyJH2kRgUmgI/PhexEXvG8njv6/wAsauWkyYEbbEb/AH/TFeXQ6dStIv5v6nmf5nFlMMBvIkkxxPeCY/1xpkhEKjt9+6m3ubb3vjVN2jqBN4MbT7/bGJqa9tjsL8cj93xVmWYc9pJvY/sccYd3oC2o1+3OxImPbqkRbf3wMzcxJ9ZU8bdtvyxF6jEhgQQJtsfvz7g4hWdrRczbqEHsIPG/6c4YFEv3T7rjMQ+S/wDCft//ADjMUB19PMU0U01UBQLLNrjYTNojCvN1KexRCCsagLLczB4Pb0NsBZvxVmqXAiLbbkHvxvivWNMEGYuSef52+n9ceFGFbOgLGWWLISvdbkXtKxFoj64C8W+G6tVC1EB4P4Ylh+EjaRH2g4N8NzDI547W/Li3P+VsNPDvFKakkg6pmCYE31MF/CTMmO/1w3KUXaAWeF5dqdFFfUHvqXYrFxY8jfiPzw3oEq7sKdN0Lu8QSuki0pvszCBa0njCHNZtmqiZMljMGBqN7+xG097YIrZ2KZpyANOlYMkAeaQbgCw7XxWUlsA+jXBkhVCkEJTRioBFoGoNPPPIvGFWbr6oFwDdlsYG3vtaIEzjPDvEQBodToOxJMkQREcNHvMH6xzuSOvUSdAuDbR6T689rnYi+ql6Y/YcaxKKA3VYQeQLG+x7Y3WqCBa4O3rcx+RvhbRLKOoS3BBAGwuJO3Ij7YMfNkpqZVIE6tJUsJFjEttvv3nFKckTJBhqzqNpNjaY7zJF74pzGT+ZZSvooYpMEQCCOb/n9ao0kaNbqSDwxCjyg76TcqVjfvpjBT5GoXDICAdMA02JTjgD8QsSIuNsEJNy7Jq9ERlWSRoW53UjiwjTz98Wf2A1gAG0NcgmGUwNmgyAbieO3GNZui9E6aikVFbyzBYCDIvtB1b3FucQyqzqlQo9ZleOrcjtBng40bfZLROjnrFKj/KIsxIuI3Bg8xt684d+HeKBwFWp8yIXafQmDxFz7HC8+MBKWi4iBJIImdthMe9+NowvFcBppoVLQWKmFK7NCbq1iTHod4xDWQUNvGEoodCr1jqLEsSLRA7CIHa/e+AHrMRFjpAsRJKiC0Ezcf8A64ozWRapBWQ67G1wZBEEgAi0GZgkXmxPhfg4ZZNemgtd4W5kepOxEgHfFxSS7BL0U0MxLtrgczAAEWBt/hn2g4OrZaLqAAfUX7ET7QRHbbAn9lGoa1ne4tbm89Qt2kem+GOXqKoCtJU8HeYk35McwJ+mBy9jAiFYCTwdDXMbWMGGE7jkeuKn8HqM4IamZmAXAOwmxkHbcxAxOtQMqkhhBF91YHpntH3OLPDvFPl2YEqe4P63EcW2OLydWg0ADwutUpyGpzTJksYtcDpK9cmIKz7XxIeF16bAGDa5DJvMEAKxiY9o35hpmc+lRVBp6mGwDMIC+UCOJj7GxjAep9YIaJjpIgwIEX+89z7YXkfsNA48OaoDNIFlF2Kgle0abk7mB6jfGU2BcoqPKGGDAoT2Nog7QInqtgmlTemda1IUXYHYDgWNxtM/nizOZqo9MMzglZIhVB2uLmQp4+npgybAVZjLkSL3IYcDqmzmNtwDtb6Y3UrsqgQbNvaNjKhjyeI39b46H/eV/k9IUkgrqNtNjc7fn/XCen4pp1tXTUHUsZCtc+QEjyR6+wHZxlJraBoHquSQFgaeoi4BXefe1/8ATEjmdJaQVNyCIv2g8Tv6TidPNUqx1/LQECFIAUgcCxi5Pbc4lTpronSrLPlcSxJmApFwCAJG9tzBirrsmimp1rIaC3UDeJ2Mx69v8PtgCorAnUOkepi4tfDBMoYHy9LATeCIFrMDsdrz/PGvmFR5brc787QfoPtilL4FAjUtSzHcg3v2JMYDaqQ2m1pHqePtg6u8kteWgn2McesGx7HC5cmwPBEm+wv29I/TGif0SRn+0Kv/AMR+x/XGYh8k/wCHGYrQ6I1qDLUEXLX1aRPMyIve24+u+GuaogqCIDrYrtMC88g3+/fCOjVVh1al30lzCqTtA1Bu1xMc7YOrVoeASQndpJgEEethbuPbHlNOzeiVPM+0m4I8u4Bk8Ra3Y4tq5pZUExIm5sf6rf1743UyoaTSOkFgCBfs12JgK0eu89sZ4llPlhAxpklZEkEgj/mHkgQT6iNsCpsmvRQYapJJBImYggAQYiSRBmeCcWZzMdcXUx0iCWIMkHSQZ57GBe4u0yOVQnVSioN1eGCkggE3jQbnZtjcYn8QZh4IAM6RBlWFyYBvLKY4nntib3RYvyzAGDUhmC/3exm09UQ35XmdsGVaDFCHsVuNMvqtJXbm15tY4H8Jy7MmlGDnTLaXVgkmQAACBYQZBHSb2jDBcl8sRJhiBZQBqmzXM7ibHjYcuRL7FVFwskibyFZbLcEDTNrHk7YjnKrAXLAwV06jME3vMAbiDfvzgoZBlZlbpBi83bUIYhTcC0/Q82xScs4oakmoUN7kMR5WN7GDPqJFzi09Dl0U5Kr1RLISQQTtIJE9Rv8AXee4nHQeF+KVEB0uFYSvQfwhgSDEciZsIP0wjy+UeoyAyEHm1LOmIJ+WVWYMkX5DXJx0dKis6lcsLz0giNysnYbn+cXxM2rIqiuozukENqX8TMNcyWjXxubzyfXAlObMyxO7AG+0SdifvucFqdayXCsuk3HHIm5Fptxe3cjL0mchSNQeABIAIN5kkAG+0zcWwKbQNCvNp1FXJ1NdG3Nu+45X1E+l6MzQbV0kAGATN5E+g7bcEYYZujoEby2hSsGoXaOkWNzyLW7YYv8ACldNE6f7wtOq0MoJPVfSDwSR9CMbRmWuJsXUKhUwzAmek9u1+LSe22KmpVAANCPT5GkEA2ljJkbEj29b3v4HUp1kFQMA6kgqhqaGBYAME1ES0CTHfjBpylWkUdQRJIK6SD8xJVgBMsDvqAAM22OG2kD43QrzNBySxY0woFSYBIUAh5ETuQOeBhnmfhypSRXcqyErpZWWAGDQ2ndCPLveIm0lznFRKZasoYWDFgAGUxDKGAJp8xH9TiNPMU3akvXUB6k62IVSs9SltPEaRuPpGPma1RFVpo5tfD3/AIyrBiAoPX7kfwgWIkG9uYqzOX+aFI6G1yRA3vaI7x9sdZnMjTYnUFViIJgBo8vmiZ45xymeyLfNAWomgDUBPXNoGqDMmb232PNQ5sn8Iyv0U0Q86nAcCzCxKwTeCPaP9QIU6pD+YEFQyyYkfisbHqnYx2xLKvUKnXCNsG1BxuBeGjnY8HfA5zqswVx1qxBMiwMWJ2uRMzxjbvRYyqEX0EREFZgT6WMjiD/LFYy9RTDKZEzJ828+hU8+198X0qxSZJI07AyCt+ra31+vrRVz4cEgkkWjseT/AMwi4n+s52xUQylBWqfLiL3SRpWTIIGwBj68Rviyl4Ah16MwQjAjS5BE3VTrHFwZ07DFebzOukyhVBIlXYCQfxLMnSLemKcvS/u+lySL7kbEarE7W9fTFb7uhA4oUhUiALwHVmABkbA+qmPSb3GCfkMARqDkRPTE2lhOr1Jmf88rrIaV1IRBcHYgiLg6i2xjb7nF6ZkajoazLBBIDAd5Hp2vinLQIozGXqaCUKhQVMjVKAARc3B+p3GN0clJYKRpHSQoJAMx5j5TO5IgdzvibbCDYR0k2gxJB++/6nFVDOnTDabA7yYsfMPaRztthKTod0WJRpONIkcESXDbER1aSPWObd8DvkimxDJAgEw0HYFY7G8fTFBqqCrOagYWIkW9rSTyOCcaLGFqU5YX1rAm9piwG/A7HFq0IXfKqf8Awfz/AFxmGf8AaT2/8qX/ANsZh5yEL8p4dIBqlgwlTqHsTuTqEGO4A2xXmcuVchOOqdKhiCWkqCeTxuOx2LjxbKnz0vlnSOoCCVgzJZmhF9I+mF6VGYj53SdQjQdU2EmYIAnSYnj0xxJt7NE32EZLUVM2WT5yWnzAws7i4vY8bYIpGiykAagzGbSur0EdEagOP1tq1XJICBqcQJIB1iQIIINoaW7E7cV5BFSUbVKiApLkBR55/u9IjULzvN4gGGmxfkszGXLToVdMyRq0/fYDck9/tBuRYEEuEbo1aIBCkEEEjbVuvt6HC+hT+YAF0GR/Eekmd7x+G4A7d4wz8PyjIhDqgaNxaexvBud47f8ASZbpbHZXTFJZCwATGkDT1WYgmO0XgiB9o1z8shkIkQSLC06TJAA0kuNxzvY4h4rlTUkh+pZXfSCANTmTcFp0nbcb4V5ovoIuq3MnSemS22oFRfgEmQbTjSOwTGSsfmFxHy9wq2uE6hp9iSeZ+sbyvifSdcIWm9zCeZRfqAOqIHB2uMLckoRST1kMJI2tpAEPG9jqjfgWOCzkYggQPLFyBxtMR6mbmIIxVFUM62ZXTCMQCCG5AuASVtBFjtHS3oBHw8dcF+gnrDIQCttPUJB/EJEEzIucB5RZJ6A5XSxiNJkVACQtgpgnkgg2OqC58P8ACGqGSCnUJElhv0xDCJJG87Tbga+FKN9CzK5XQ1mHQROlo6jaJB2IWO8E9hh94MX8+kuRJBKqwLExEkBQ46WtewF9sQdcvSYq1Tr2KFSzx0lQUjpYEkC07m1gCf8AbhfQuXyxIgDXWYIkQ7bQRDJ8yNv5AuMdlqFbAl8JzD1q8uwSoASiFUIdxDMGVgpAKFmm5lbScDDwHNfNf5hAopTGga1KwAdLhZksVF2kb3NrHUs5nC7VPmZWiJiO+kSdJJM+a8RP5YtfNZ75dnypDkrCBTGkNbcAkDm82vi1s0VgOW8GzdSm6tR6DCKpanqKvvJULEKE0jeVmZviNGvmqLhqlKpCimC2g33QEvTYrDCCbiYMyJhrV8c8QpUyamWR4g6hq6eqCSQXuZNhtvzihvianpK1cvVpoFcEowbzKVJaYZiVPAkfW1ONiutC7O+MtWpI1YLUID0zdgSFaRvBZiGO4sfXE6CKp0zUARggbpe94J0lDsBFrWvAnBOXqUKrGK2skppWotwE/CA3DaRtePycf7HREQuoJAHzF0W51EywKi5tBt3nGTiJxtiKi1QE6KyODIIJ0kc7uFAidNjN9jhX4/WZMxranUQaQqtBNIixGi0BiIsCZt3w5zeWo1b0ulKgVgSRBETJAFraAJUmxkxOBnyFZFY0avBkISwtuSokNAblQCLnnBFU9mb4xFlM+r7WOqdzq3Gk6Sbn1gzN9pBmZAMxpFw0bqRYaj6jSNxxiZqrWP8AeUUaSvXRb5ZVmAmNModzErJneYxKrkla1OsdUzodSN4Ea01TN9wJgW7aNpEOIEhcNIvpPlBvAmCBzP8ATm+NZqoY1Dndd9LXMjuDv+WC6WXdWIUBpA0lCCSAJ2ViQLxf8sUvSvEkx3sVm4mbg7Wtgy2LHQoygbTUtKxAK6TP4rCNo5798MWqKyCTpEzrEcbCdzMm3cYhncsTJFoiYgTcAjne/oMAeIqSUIaFuQCvVrgDn0k27THONf8AohjVWmloUySR5xFx6br7yf64FShUpVCShiLREDuLEyO0jA1PPlKgE3kwZk6fwje432P0xZ/bzrYHV5pBmNydu4jgycTTXQhhl8yXXqG4LdiJPb78/wCQlWsCwkxBIBudQHvsRvBP3scSpWkgWifQ8Gx2I3/YxUwpusGBDAk2sd5AO07e095wlpj7IeKFSgaAQQdQIuAAQpECZBO9rYXZShUiz7MbW73n8vucMs3QKAlpZTIBWfWRF7wRfa04U5DxGQFWB9LHfcwIPt3xtHrQgn5foP8AtH64zGv7evYfbGYNhQbmMm7kEB2UDXqLgAFYJOnTtBnUD67C4vhOSjXWar52MU11KNUknpaJAMjexBM2w7kQJLd5gghr6TYW3HoYBG+N+IVl06UCMJA0SNjPIgfQkfrwZPpF2JgAshmVyTOohtS3jSAV723En2kHrpen8tiskX0qZA3iRfdWJPN4tvdQ8NTRLqKkf+3JLLw0G4J2i3ba2J0qNJ1MI4F9mIBP8WgDYQRa286pGE5IRbk8pqguw16NSiCbsAJMRsvYcn1wyy1PRZjKWjk8TuRa9u8DaYIWZ8YhACJNxEkE6QdwdtptvOAqdUap+cIkAiJK6oEbzpkgyYsp4N8XFvYDf+zaARqNNm2kCoAAINyB0kn8zvM4VZ/wJKjA6mImCxJYKoLSYIlRN5YxYwTN787nip2LK67KJFgBIcCApi8zpn1nDnrLFgkaSB83VCgEMZKESy+UcixGq5GLipFqFnPjLCNaMoKGBpMLuApEi06lIZgbA32JZ0vDqjJaKbC5EkJA1s3EFSNNtrxI3wyytBNLFlFTVpLiARYwSLQBEQIN2AtFp5H5ldw1Mppk6nglUU64LgmXK6mCqT+EbRjZI1UK9g+WyFOjR6l11XGrSAdZXu38CiSA1yRN9gM8SrFqeqpWNDUQFor/AMYyYbUY1QACTAESJvOAfiL4yWlrTLsWDGWzFi9RhyCexAIIsNlECccQcw1UknUxIAaLsxvdm0mNiST2nGqRpdHX1fiBUWMtSWlEkuYZmkgyTqi9/MSIJnthZUzFfMOX1sw1AapCItm0gskKpgP+fGJ+GeBGmf7+2mGKMvQBKGxA6j1RMAAhR1A4cZPLoWNNKbjTVKHoLammL6oIAIncRPucZuddGcuT4KW+GmUKWa7VAsJHOx1MR/iGki8HF9XwOmr6tLsqLLyeoE/iBEDTtxz2GOgqwK1BVUKru95GoQhBjUZHMxY6REWwwzfh2tVqKCXX+KZIkkg6bE3sSDGo7SRjB8rXZLbaOYreGwNVGq1NNX94mtxsID3bqmImL2nBHjvxHWpq6BwV6WSm1PWoALBgS0sekUzIK3IECGOHWdy4Xrp31CCLDTbYz6i3Ykdox59ncs4apTqs0oNavB1FY2kGSPWQBEmdhXDJt7ZmpNaOqyVajWpBauXCEWNWk7rZgGk0W2JBvJPaLzgXwHP5vU1KjNVVMdU6tEkGOqQDEwNp5AEAZDJo5AV6hUMoG0sdAB6j2sYMbWAucEr4S3zGegzrV3Alx1jUTof5oEnWDEHa25nbyemUp72NznKFWpoqoaL6QoFtPSdTKbCGP/Sbxth9mKTqdRQVlC9IXVrDGNI1L1CLWkgdxFkVEHNKv9pKGqPMyD5dRbAdQJgkbxABm0SZvZszlKYv83Lg2YcgnYGbezSLQCN8XFxneJsp2F5nI5WtVVhT0ujWY2YAQQGK7qdrzGqeIAea+GGTT8r5jCQL6WZTYiCoub7EA3BvGHmQrpmED05ZNJB1EF0Y8EmWgwSFtwebCPSdq2ghikhixMq5BKjSBcyAfLt9QAqKpM4z5LhlGgeaLXiSNQuLRe25+hOLVzT9MsYP8UNAJEiGtzt6HD2v4gdeqtTp6RdqkEMCwbR17aTaAReYGF9XJLr0xCm41LrVlnSRqUGJkbKYmSBGBoWACuYUnrRSSSOmUi3p09iZWbjbA39koVbS6lTsbm0jzLBttdSL7XwfX8GIVStOS14WLg3sBDEb/wDZucQUqwcgqNBEGIIvN4Had9iDtFpcsSHGuxfU8OB0qAjbLIK6oEx0sdZsf4eYwKNVMMtQaDcREeim4vfvGGdUUytNnAVr2tAvJAnnY7/ecRNQ6dUsQZBW7ot4PTBBBsfLyPo1ymeKYuyFQwA+/rMWncGeRE4E8RWHRl/FIje8em9pE4b1a6lbJTN/KGgxAuADFpAsv3xTopFwGBUg2BUGCQZuIMQBYA3xanuycCuhmwyARtyfy+sHfbCrN5AhtaLDapYCOeQeB+pI7YYVlRW6miNj32I2EdvtidMhlHIixBmR7el8XGVbQnFgX9pq/wABxmJ6V7t+WMxWSFQxp19YViptHdQAYEnkC0zzAHsVRy5kgMUIBWVEEqSuoENFzIOw80njCvI5m7SqsQPNdShtMCJC6lHthk2eACsDpUrsCpLB4Bt3JtfbYjHC18GVUacE9YM6iYpgwsgHSSLkccCwBxtc2qWA6ZMM7MLnymNtPVe0fnBWYUlndUg3nVqO4UbW307ttECIAGn8GauHmyKdKu1r6hJAEFpmbASLTgxyeylBsS5jJKatNVY6X0zpDEhidOozAjUPNO5sDGHvhnhtbMUpKFBqXSYtA6vMYLyJ8ogwb7x0nhPw/l10QnzaihVVn8oYX1LT0lUIuZAJ9bThzmUOpgt3gAX0qqhjpuBY+/uOx1pUbKCRzpyi0cuTp+ZCwtRrSeyjVFjO5Nz7Ai57NspSgAHqVY1GSulARZheDcC59twF6LNeGawisoQKQxTUwLX0jaL6TEep7jC7wzwt1V69RisklSJ6KYkbyDsAoA9LbYSiuy0V5xAECBQGbYTIWTNxbpF/w31XPZb8SfEOlDkqBHy//cYCPmMYJAsZUGf+b2EE/wAeWmgCMx1qZeY6Ro0gTMawDEAgSGIiccF4lmGNXSlyVBJg7CIIuBEWEBYAAtElruheyqvlS8DXYSWYiAL3JbuO1+wjcvvD8k1NWkuW+XrX5eqSLnUGQ3Uwh8psJ2meezhZmp0qJ1csgA1Fl3kadJ5MAm8jjBGcr/3JR2bQmlbKRtIXq06SP8RKkwLdqlvRnN30ZXzrVHRVVg0EAh2cswNmtsQAOpVmxO9gw8Iqmm1T5iy2pVkESrDWBqtFxtHY8CBzozyEfKuFkFWRA1R3A0geYBQTJ5O0C9ul+FQatTSwJ0gHUbi+lADYAQARB3/IxyaiZvSOoqvFSg+gB+vURNwwIAM8gkCN4JGOvPhwNOUeCJsfzOqbDnt2GOMNVRXAIeUB2JA4IgQBsH2+xuB0fhqvWANHWwI3FlI/5mgHaJH+WOJpsFL0yjPZCq2mGBZWJHqI8p7xO5mJO+FHjvhbVKDatLWJHJUx3HrM95wx8XX5RVXFQnsRPT3nTESR9YwPTo/MBkCQJII/BIIvaxBHGErWweLEmW8AWkAGUtKjURA7EAEkEyFgi/pvg+n4NpqCqGb5f8PU0EDpMi4S0X2HbFxqaTU1ESsGLESARMTItpOx83pgIeIF6YYsQszGk6TFpmN/K1tpm98U5SZLGdXLWZtLK1pGo9Q4NrEbGDBtFt8VUUemx0kopN6bklHWZGvpG9+9oAJ2MMt4gHZ7hxF1LSNQGk9XrE8xJAB4lSzcykM3lBtqUki8SNrFYE3BA4xMZOLBNoIp5QOxrZEhaqefLvF1BtE+ZGvAtuYIOD8p4utZ9IADDUXpMHJIFz8uI1mYsVkH1gHmnDivOp1qQuk/3hBqdS+XUZmCIFzPEjDzM5T5y/MvSziwBBgVGCyy3jSu8f1BkehHkU1+42hKydfIUDHy2C1GaU1qVYwEcyWC9EQTvEm8jCfxHI1KNYAl2Q0hpusr09QQN5IEn0AAmBjo/BvGPn0iGVkdSBUpHUQDuGAgsLnv3E84i+WV1kFQJtom5Xh6bASSFA0xNgBcA4vo1TEfj+ZAydVVBl7trp1KbaQRqKlgLjpkDbXjzrKeNaWGnVZlYnX1iN7H/iRMbWBvO57L4nzPy6b0KSBFXTrZAQGsNGoQYMAxN78xJ89o1SlUnSHPAhmBNoDQ4sSRvM2scW4XEzltnQZSsKhcIJhQJDaAjASSKZMqh8u2kEE8xh1SpzpEzoENYr8s8LVtAadVr3Mk3uhpeLu9VxUoaa1RAWX+8VdIAILAs2gQqQAoAHli09F8OVlFL+0EJTSTJEVKgEabkpdG6jqERr2MyeeUSkvVFGfqqFDvT6I0i2oWGk3N5m3274Q5/M0W0mmxVhYxIEQdNmOmBtaLHDf4kqnW7D5YVRKlQAGuL23tJEf0xwXiFd3uSTO8yT6knG0OP2KSVnSZyhVakSSHZNJEqQ8W9bggjjjjmih4h/dy1O0zI0xItfYjcgfljlRINjf0nBOX8SrJIR999p+k3n29e5xphoho6X/eBP4D/wBzfrjMct/bm/hX7f54zCxFidwMyxlVIVhfWBOsHUBO5aArR9b4PShT0s1QkqTqViIJiSDPm3MAm/GwuBkKdIJTPyyXNmLg3aTpW9lA7HeOBswzNBqi+V2KkAC8BVkj6ExdbTEbY42t0OMUMMnn6IIJ0Agg9U3Yi8DjeZA+uOlytJXq/KkkhQWYKbwbW2i4Em8A3GA/DckqpTWBELUYKNmUgwxJnTIACzvHecM/h+iXqPVj/iN0m3kkhb3sWBn3HbFqNGyVEfCaLHNlgSEV+qwOwIMkWvPf8AthocqWqq8Ej+CwBYxudzA+kE74IyOSWktpEEsTyZmSePWcF006dRAJ4jjuO42mfT0xQAz0CGDESwEW3G1ltPIv7e4Fz7Kml3OmnSmoyEzJGr5ar9SDBvZbCcNaWYUtzY3Jt/Dybb2xyHx3nJogEMC5NRlgzAsgtIHlME/0wAeaeLeNPXq1ZBGpXZiR1GT1Ra3I+mKMtVAio5WTC3USCsiRvIgdhvG3USVyQZiwAJKgSDIuZkndfw3nBdPwnMM6FaRAVRoDmAek3AkEixWY5nvgbS7JlKlYD4pQK12daqIrm4bSG6QJOmOnqBUd9JMHUAYZOg1YVhRZWWRIJJLEkLqKssm5tYXZYM7vM/8AC1Oqw+fWbWFVQAoQiwEGzbbXvsYM4MPhmm1GkqjpC1KZC+YkdcxMMF6SG81gLjGT5o9I55TTejlKXwkflh/7wNbSBofVEzAU6gJB4t62l54Rl3QVGpwan4gWXRpMHzQdQkSIEAknmcDZjwGvSzLMKik1FZwFD6SdRPyzpI0yTuL9Ri98MMs9VKilqS00qAWCk6SonqBbWsgFTBvAMScKc7Xdkt2VUvEalR3ZAylFlhYaZAGkyD0zp6jAm8Y6f4aqVNAVSVYjXpUwAGiwGq4t3/pKrwbww05dqSGenys2uNJLFZBBJ+14Mbd98P5dGonW1NKuoltNOmvqAJG25mSTqNzjNtSdRK09WKMzlM0VINTcWJVIUQurk7jXcG0jcDBGTo1KcKQWQKAAQJAG24IP9OZtBedrPTPTVS/GhJHY+WAe9zvhRnK9d7CtVI36HCbHiLleImMZt12wbUf5AXidWnUrFG+R0LJgpI1HT1ADqjcj/lxpMqq0goVHYIWYMxKmmQpDFLARHYWNtrLP9wKJfV82oS0yDyeRMg+mKX+CaYqGK1RQRBBmew6pvxuP6HF5w+/4T5grwzJh9YQ0VXXKlKmm4CSDpgRv+lzLjP5ZUWSVaYgQ+o6gvaFgATM8elkqfAzIGFOpUmbOqNuLbyRwbg31cRh7U8CrEO7trABYiEsrEsemdQBkwIO0gk2EypvQ8r6QuXxErVFVFqS38QOmEItYECbHTaQD6HDDN58l3IpxrJJMdTAgx1AAG95YAyImMOvBfDBWpxqIKsQ0qQ0wtjJtzzzhh/uxTsSTI2NvT68d8Uoya0tAlN9HJvQOYU1qZ0ZtAdQUDTVUC8rcaiOkqbGLcHFX+2ETKPX6n+YeumYZUrwoIC6pCMFkgyLSIuMd5R8DpLOlYJ5Ezffn3++PIfiqm4zVXXTCDfQkkVJnS695B1A9yRycehxXKlLs2tpWIvHPEGqkkm/mM7TaYE7CSASfxcXnm89xElifY9xtedv3bD6tQgxwdovM7f5/URiHgvhKPVVmKhQwJBPUVBvCzMsLD/m3tOOiXREewqh8KlflnVUZW/4wBdkLIpfTCKSbCLiJBGoQSOjf4zemCEpB6ZRQGOpWkEqdXSA0+aVVTcXnfovD0akwFSaOkkfL0ipSZR0IVeZUqJ1EbgEnnHJ/EGZ+SjU7q4IVkRy9OQF/A5MQPKwNwADEX5UsnR0dCjP/ABE1VSrDjcEEkW6SYm3+K+EOYy67EnnYGxtx+7Yup0+o3IJntv2P6/lgXMvZgHuBBkQW9iOfTHWlSOdu2Ka9KCSDsbcYsFJSATabm/8AQbYqqxJ02HHfGqrg/bjE2kUb1J2/MY3inR6YzE5hR6TkPhyrTan8zMKwtCstW4iNKyLWk7CACZjD/wAKo1MtoLqnHSA8XBjb3YgAdjxjqMtlkdDoKC63KhWg2ptpO3lIgydvY1nweqGhNJHU2p6kkEG8DSRzaSIvjllG3ZrikDVvE1qKFW00yICFlBawuQPYjnSd5ODfCvGKVGktNtQ0JEwT5BL8cBgx3iTOBGyNUVCR8lCQqzDOLBlWJhJ8stpPmFuSMfAK2pxUzSqWMdNKiNRNraptFoG/5YdFaHH+9dISXMKVEWbkG5ldjf3/ACxP/eukVYgswW5IRoCzAvpje3aThJk/CokOhquALMKaw3ew0zAm8jqjc4NzVJIOlABUIkEEyNJBEEgAC49p74mmFIa5HxD54ErpVgWU8RIDRBtEkXFp+yPxqnqLVr6dQRZ0RoW0y0mLyIHG5kA9F4RS1pqEEfgJB2HqTeSPyGFvxVRCUkAG1gg2axPaJ1D3E9sT0CPLPD8lrrnVYAkFt5tBEi4gTf13x12XzFOp1IYa8q0cmed1BPH+iTM1koVK3RrVtenqAmQrL1Am19wZvbmXXhPieUr1KdI0KtIuQpb5xdZPoRsSSP6Ynk4pz2jDki29MYr4FXmKlDa6NpEADc7ysGd9h3vhhR8DrzBpaSvKsvoe4sbD9wew/s40hCSyxHUZkHg97WxqhkkRSqIqqSSQAACT/hiMZ/p0LxROWfwqqB/wrb9JU/a/PYb4FpeC1yur5IWSSVkB4mBK7m2xvEcDHchPS3bE0wfpoi8UThMz8PZl4VUCqTcgqpEQIn7nDLLfCFRQQ1VWnexB37jcRO/2x1UY1GLXBFAuKIgpfCkb1O4snHvqmf1wQnwxTvqZ2n2AH0jDStmAgk8wB6k7DGq1UgW3jDXDBeh+KHwXjwHLU91Fz+JiZMcSew/LBtLLoPKqj2AH8sLviKitWmqFtJ1qwJ5K3i/cTtxI5xb/ALUEqoDGeYi+/N/y5wPCPwrSGLHmcBvlUIqqoALCWEWJIIX38v5euIVKrkWgSN+oiI9hH1xVSFQzqMTI5I4G4Ijv+zhZX0h2S8NC0wzdKhwjQIsdIDQdzx9ScTHieojStjME2FvS5/LGkybdQ1SIAIBtqH/49/YjfE1y4F4Y83PJN5mPzMW+7Sn6Axc0xYjSYuZkRaOneZ33HB7Y5b4q+GXqojqrlqS2lkkIN0N5Y8z3B746etn1QMRqZl3RbsfYT3I32/PCPxH4qJIFPymL2nvHM3j7Y1imnY2rR5ZUyragqAkselRcyY2A739Rjr/hPwA0WlgvzGlYJHTbbu87EqIAkieZ5zwVK1N3DstZG+YpmFXlhA/EWJM94HODvDaoNFKrE020MrAlR1eYg6jFyZAIMki2Ojkna0TBEvEc6qqRUpwNzqpkhoAg7aGUmOozsCCdRx5h4xmxVqM5tJso2i+3a5Ji0fljpvivOfMMz/wwyqxHq0rZoMzA7EGLGMcUzH5kbbn055F5xfHGtim/RoMsmZ7jexna/pbC7OCbat4NwLew/e+DaxUEAHaTc7/1/wBMKMxmSZk8z9sXN0qM1+AQ0oucQa+JGT++P3/LExT5+n8sYGoNGMxf8wdsZgHZ9EupVJh2OpQACPL5idx9fUYtyNJ1TU5mabaVAcEKTv5rmY03HobYR1vFahS5WA3TbcHkGIF7f6WLb4ilV0xJTSQDBAkadRAkgDYz74w8iNRqhIZU1gGWLRa8AtJmQwBufbEMrWSpWZ5JU1V0sCwgJZNjsWLjiRGBaXiwaodYBibqoIVmEPe+44M7CBiCuo1aIUWAUQs3BLWAAAkT7QNxh5KxWFmkFGnV5yD5iwkSQOomwPA/hnAPzWBWWlmEnqBIYne1ier2t991izS0mSeReRYkGTJMWXjGUXLafmQqEAsulRJJO/IM8RuPqHaKOz8KvTUf4Qb/AGvgT4iyZYU4soYyLgEwdElRIv8AvbFmWzaqOm8mYHfew3vbYYB+KqReiVBIJZZJOwmGgSJtPrcx6Zsn2cV/6i+HpTzS6YAeipC8Ag6VMxeQoFjxjlqDlSGXcEXkC42/OMd98cJTbLagVDUFUrAgNTIEjn9oe+PLKnigm20b+uOviksTGfZ9E+D+KLmKNOquzrPsRYg3wcceQ/BH/qGuVovTqo7DVqTSFtPmBJI9xv8AScejeFfEdPMIj0ySHA9SGMyCFmIgydtuMYzWLv0Utjk40WGAM14iAQqzJngxIvcgQBfkicRh2tsOf3v/AKYxc/iGHtXA9Pz/ANMQq1SBb+f6YoVLQeraSBPr9ODPriNQwBpUG4EGQfWLGT6RfD2BJ2J/FHa3oDz9cR+Qx3YiOxuRwcRfxKlf+8WxgiRIjgixE+u8jgzgOr8TUgLByRaIsTMb7HvIOwwYp9hjYxXJQRG87/s24M+mMSnEgjczYCB9R7Y5uv8AFFU7IFiDOpt/+k3ETb2+gVf4gzD71AogzpEbxE6iTxv6nDUYhVHVZvxJKZhyR9LmxNr+h79tyMB1/iemoGialhLA6SLTcMN77Y5Wr4m7qqs8qggQigxtc7kn0IwH88mb29f1xaiJySHtTx6t+EU1cxJCjqiwmGJ+k9+MTTO5t9QDaiQAQFAYRtHuTvE7wbY59nMXt9P684oepruGsvSdpm5HFjzaNsaKJm+QPzuXqU4FQMJsAynYepF/8sKq+e0nyxpksSQAVFjBsQ31JEeW4JMqZxwgUuAZ6dUlgewU202E2xx/jXxA41U6zg1NMowBKm1t9MHsRIud5My7ekTd9B/inxkaM/LZVJ6SNXUOoEwY2ZeQdiYMjCPxH44eoGoJC03Ya7DTI206p0rJO+30xy1UGxueJ9oJv9R9xirReeCffFKKNKOmfx0OgTSOkQWkkvHJk7do4wK2f02/KbWwsqKYAHPM/TFlOmFIkT9Y/pH5Y1UnVGbV7MzGaJMnYTE8kggxO8em2AalMm4FvrfBdVbx39P3fEKh7fv7fTEspa6K6abS0R9wJOw/piu9idsSZu3GK3qcH+c4RSNaR3xrEdeMwiqPe8nRWGBTXo/GXAEXAAW0iBJAJ9TMjB/h/wAOuU1AqhvYhQrr+EwDIFzucZjMc+KZq9AfiOU0H++bLqLyArfMFuk6JJiV22uN5xXSoIRNiPqI/wCmPz/TGYzCxVjSTVhtLLKxuYHEmfXb+vqcEvQAiBLd9KgAW+vf8sZjMUM1lM65lRa/muBY9xAPtOGtDIuwuy6rQTtv1SOSRyLjGYzEslszxbwqmRNfTBKr2B2EabybncnHMeP/APpjSYf/AOdfluF5JNJ9yQTcq3HFoxmMw0sXaIas4PxD4drZfV82k+lWCM0SmrcDVsREfcYzwr4hrZUzRYrPmUwUaO6nf3/Z3jMdnHLOOzJqmenfD3xtlswNLuKdQDyOyxFpKNYepsCBxvhiPivLhTdngyCoZgTvZiBzYcYzGY5uRKL0bR2rKT8YlvJSZf8AmI/l2n1wnzniFSvapUgAzpUsqyDqmxJJmLk8euNYzCSsTlXRSzKBsN9x6RH8sWGrY/rjeMxWKMnNg+YrXm2BWN9zHvP9MbxmLSSRk5NsICIRMkR+98DVmE+/vjMZhozbKM9m6dEai8iw2uLE3nbbg4VN4+DqKLIEF9XS+njq4ExAJ9vXWMxm26/spIoq+LpUp1WdVVQYtBcA72INvXnSTG2ONo5gjUkuEKmVEGJM2LAwuxJABO3rjeMxoXHRRm603UmCNJPJFt7dW03P8sSo1CFXhgSVI0xffiSZi87CMZjMMqTpGfNdpDe4/KT74j/bNgR9t+f39BjMZhgtgrMdRJ5P0xF6skxN/wA8bxmJZaK3Q4qUxvfG8ZgKJal9cZjMZgC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3" name="AutoShape 36" descr="data:image/jpeg;base64,/9j/4AAQSkZJRgABAQAAAQABAAD/2wCEAAkGBhQSERUUExQVFRUWFxwYGBYYGBgaFxcXGx4YGxccGxgdHCcgGBojHxoYIC8gIycrLCwtFx4xNTAqNSYrLCkBCQoKDgwOGg8PGiwkHyQsKSksLCksLCwsLCwpLCwsKSkpLCwsLCwpLCksLCwsKSksLCwsLCksLCwsLCkpLCwsLP/AABEIALgBEQMBIgACEQEDEQH/xAAcAAACAgMBAQAAAAAAAAAAAAAEBQIDAAEGBwj/xABCEAACAQIFAgQEBAMFBwQDAQABAhEDIQAEEjFBIlEFMmFxBhOBkUKh0fBSscEUI2Lh8RUWM3KCkqIHQ1PSssLiJP/EABkBAAMBAQEAAAAAAAAAAAAAAAABAgMEBf/EACURAAICAgIDAAEFAQAAAAAAAAABAhESIQMxE0FRYRQiQoGhMv/aAAwDAQACEQMRAD8Az4I+KhW1U6r9c9M2EBRaYgXBx2aEESCCO42x4dRrEAsNyI4G+5HA3x0/wn4/UorBckIYKHymZiLW3NxvbHVDmvTOGUPh6aoxMYAyPjtGrs4U2sxAMm1uDe3vhmFxvZnREDEoxLTjTVVG7Ae5AwrAwDG8DN4rRG9RfviR8RpAT8xI28wwgCMbwvPxBQBI17cw0fQxfF1PxWkRPzF+pg/Y4ACoxsDEEzKGwdTabMNv2D9sWoQdiD7YANYyMWBcajAMhGMjE4xuMAFcY3GJRjcYQEIxkY1XrqglmCjuTGAh4/l5I+ao95A9piCcABuMjGqFdXEoysJiQQb/AExZpw7AgBjBiWnG4wAVx64w4nGMjABWcZicY1pwAQOI4sK41pwwKoxAri4riJXDEUNiDYvKYpzFVUEuwUd2IH88NAV6cZhf/vLlv/lX/wAv0xmKsDx3KCAYUixETcmI+u8AxxbDHwV+uSCAQZEDccx2/wA8AUqcuJDaSJmGsRxA3sPQ2I4GGmkAEKPL6Tvv68n9OceLJnW3QyWuGXWtpmYvH79cNvDvHagsHYWAEmRbbpJgY5rLP8oHvO07d72gfkZwxXN9BaxaLFYBPaRYT3Ij8jOsOatMykh3mPH67G7sByFMD2tGBWqzczIPef64CDsVU9+YuAf3tiauBzcelo/ffHSp2ZhZzAO3tiavIEi/2/ngalJmQDHM/Tb77Y2leDECPUf0w7Av37ifT/LG3JB9OPr2xpKoIA3He+/vuMU6zNjIPPsb32w1IZMn1+vPpOJU7TEg8Rb03+uIFoMyI+nb3/cY0ahESDEwbgz9MVkPQXQzLr5XYWizsBv2nj9cGL47XG1Y/XSf5g4UExvAt6XuJt+98T1HgT7DY7H3vhWIaL8R5gb1on/Atp9Y/YxbS+J668h5nzLt9o+2ElStEmdhE/sb4itb9bm9+bX3gR64WYx1mfi3M7LpHsogb8knAuZ8druvVUPcgdOx7rB5v3jCxas7ifpcwBf/ADP+WN/NEixAMwZgf09B9sJzAkAzDuNgb9uD29cWBT63tuf598TCQJERHcC1p+39cV1XIHSAxn+L7fvtiMrCjaeIVKTdJKz2MT9ZvGHOS+N6g86qw9TDffY/6459nJJlSunvPb9/pjVJA3lAv+f/AFffDyoR21L41omNS1F9QNQFuY/TB2V+JMu4B1hZ4ax/T88eatVE/iBFoaQL7Ta3773jSddtYgGSOBwPpY3553vWTA9WXxCkf/dp/wDevv3xH/aNLb5tOe2tf1x5adzBA9LCPp9ROMXzQ3c3iP8AUbfsYpSTCj1Cp4pRWJq0x/1D+mBq3xLllBJrKbxaSfsBjzhlAsTPY3mPynjGloxYnt7dvfF6Cjuqvxvlxt8xr8Jv9yDjR+NaP8NSe0D+c44ZkHFj+V+/pGIk8cc2Mz+4thWFHV5r47g9FOF7sTJ7bbfc4U574zrNsdA7KCPzMk/ywlqVGvEGb7wZ9RMHnvgcuR5hxc6rD6n04wwoZP8AEVWxNV/TrNudsC1nLCS87xqN/Xf64HWnqEkcgkbd/wAsZ80naOD6gc2+23piWwM0j9xjMZ1fx/8Aif8A64zBkKzn8sz030sGpwNVhaCSBO5vw1zf3wxy1UyOkXYqRKxfiDfV9L7xacCeJZ/5lMBFLEmAwEEQRckAWM/SBgdcqOmULDULSy1NRnUGJtAINztOPOjtbOhqxxX0QNAhSLqeoAESCAdhYg3F4uIxbUr2ANlnTtcCJFxaeP1mcKaNZmLMhHmkapsq7Cxn3g7e+J5c/NJYsFIkaXhmJB8qaiSBcAHfp5wOKE0dJlc1MgSIYiL7bbbXttH5jBQWbmAwN+/a/oYwrybURTDVRVB1EM6uVgwoUlR0yN9jMkdsTytWGvMetrA9uLCNgMOP7ehOI0YaRNyDufb047YrN+x/f7++JLmQQexMgxP39P09MDuhW+wNz3B23v32xtGWtkYsvJO/6G3oZxYjmLzt9v64HUzIJM2uAfraP36YsUmB1R77j19fvirJosZhwTvv69vTEUYke/ew+n54gc1vHm42M/v1vgd3Xq7Da9h7ke+2HkOg0gE2a/IAMcHc/Xb8sbU9InTEmd9/Ubjm+Ag4iQsgtFgfb2AmbW2ODMrpPnPIGgwCBF2JYxBjiNyfaJSGkV0cwLShBNoAJYG0T2ESb/54ylQYgsAxUtpY+YKYLLJiAIHMGx9MG0qdMPK6ERhYgLqDAahaJKwAQb7cWxflHotP965CC8KVBgXPy/LJgzAvJ3nEvkSKpIXzK6gQFldQW88nmw+2/wBgSjK3ABixiRYxPb998Om8Ppquqm8mAvVEgAwTAI9p41HAdXNtpEnTpIWGUAxNxO54IvFxvbDjMWja12XzRI3BgT7HjC8t1ggkAgarMVDWED+EbCJ9dhgyq4cRLK1uRBPYWPHp9RN68srGARMi91AJ3m3J/pikxFWaziBiUY6bGCR0+3cdvYb4llaqtJXVHe94j/tH6YhWy0TEW4geUmROw3m57+mIpmXMQIVjvp82mxG3O04p/gRc2S1A66sGBM0jEcgHvtBjscU5WmaWrZ1/6ZjcExM2v7W5xF3JfSDAIuSW0gnbcH1tH+Q5ybglwYAHVczYRIixiP3fDXW2MLpVV02QEE9QK39CPT379sYlRQCbQTEfwm0D0tJH34uvXPABYJB3EjzCLX44772jDU0wTa4YR0H2FrX9p4NhGE9CIqwYkbAGxuPrJBk84yoxOlYYkQdryZgxO3r+mNU6tom3e0ji5uQefrit1AMloMSCeVEyJH2kRgUmgI/PhexEXvG8njv6/wAsauWkyYEbbEb/AH/TFeXQ6dStIv5v6nmf5nFlMMBvIkkxxPeCY/1xpkhEKjt9+6m3ubb3vjVN2jqBN4MbT7/bGJqa9tjsL8cj93xVmWYc9pJvY/sccYd3oC2o1+3OxImPbqkRbf3wMzcxJ9ZU8bdtvyxF6jEhgQQJtsfvz7g4hWdrRczbqEHsIPG/6c4YFEv3T7rjMQ+S/wDCft//ADjMUB19PMU0U01UBQLLNrjYTNojCvN1KexRCCsagLLczB4Pb0NsBZvxVmqXAiLbbkHvxvivWNMEGYuSef52+n9ceFGFbOgLGWWLISvdbkXtKxFoj64C8W+G6tVC1EB4P4Ylh+EjaRH2g4N8NzDI547W/Li3P+VsNPDvFKakkg6pmCYE31MF/CTMmO/1w3KUXaAWeF5dqdFFfUHvqXYrFxY8jfiPzw3oEq7sKdN0Lu8QSuki0pvszCBa0njCHNZtmqiZMljMGBqN7+xG097YIrZ2KZpyANOlYMkAeaQbgCw7XxWUlsA+jXBkhVCkEJTRioBFoGoNPPPIvGFWbr6oFwDdlsYG3vtaIEzjPDvEQBodToOxJMkQREcNHvMH6xzuSOvUSdAuDbR6T689rnYi+ql6Y/YcaxKKA3VYQeQLG+x7Y3WqCBa4O3rcx+RvhbRLKOoS3BBAGwuJO3Ij7YMfNkpqZVIE6tJUsJFjEttvv3nFKckTJBhqzqNpNjaY7zJF74pzGT+ZZSvooYpMEQCCOb/n9ao0kaNbqSDwxCjyg76TcqVjfvpjBT5GoXDICAdMA02JTjgD8QsSIuNsEJNy7Jq9ERlWSRoW53UjiwjTz98Wf2A1gAG0NcgmGUwNmgyAbieO3GNZui9E6aikVFbyzBYCDIvtB1b3FucQyqzqlQo9ZleOrcjtBng40bfZLROjnrFKj/KIsxIuI3Bg8xt684d+HeKBwFWp8yIXafQmDxFz7HC8+MBKWi4iBJIImdthMe9+NowvFcBppoVLQWKmFK7NCbq1iTHod4xDWQUNvGEoodCr1jqLEsSLRA7CIHa/e+AHrMRFjpAsRJKiC0Ezcf8A64ozWRapBWQ67G1wZBEEgAi0GZgkXmxPhfg4ZZNemgtd4W5kepOxEgHfFxSS7BL0U0MxLtrgczAAEWBt/hn2g4OrZaLqAAfUX7ET7QRHbbAn9lGoa1ne4tbm89Qt2kem+GOXqKoCtJU8HeYk35McwJ+mBy9jAiFYCTwdDXMbWMGGE7jkeuKn8HqM4IamZmAXAOwmxkHbcxAxOtQMqkhhBF91YHpntH3OLPDvFPl2YEqe4P63EcW2OLydWg0ADwutUpyGpzTJksYtcDpK9cmIKz7XxIeF16bAGDa5DJvMEAKxiY9o35hpmc+lRVBp6mGwDMIC+UCOJj7GxjAep9YIaJjpIgwIEX+89z7YXkfsNA48OaoDNIFlF2Kgle0abk7mB6jfGU2BcoqPKGGDAoT2Nog7QInqtgmlTemda1IUXYHYDgWNxtM/nizOZqo9MMzglZIhVB2uLmQp4+npgybAVZjLkSL3IYcDqmzmNtwDtb6Y3UrsqgQbNvaNjKhjyeI39b46H/eV/k9IUkgrqNtNjc7fn/XCen4pp1tXTUHUsZCtc+QEjyR6+wHZxlJraBoHquSQFgaeoi4BXefe1/8ATEjmdJaQVNyCIv2g8Tv6TidPNUqx1/LQECFIAUgcCxi5Pbc4lTpronSrLPlcSxJmApFwCAJG9tzBirrsmimp1rIaC3UDeJ2Mx69v8PtgCorAnUOkepi4tfDBMoYHy9LATeCIFrMDsdrz/PGvmFR5brc787QfoPtilL4FAjUtSzHcg3v2JMYDaqQ2m1pHqePtg6u8kteWgn2McesGx7HC5cmwPBEm+wv29I/TGif0SRn+0Kv/AMR+x/XGYh8k/wCHGYrQ6I1qDLUEXLX1aRPMyIve24+u+GuaogqCIDrYrtMC88g3+/fCOjVVh1al30lzCqTtA1Bu1xMc7YOrVoeASQndpJgEEethbuPbHlNOzeiVPM+0m4I8u4Bk8Ra3Y4tq5pZUExIm5sf6rf1743UyoaTSOkFgCBfs12JgK0eu89sZ4llPlhAxpklZEkEgj/mHkgQT6iNsCpsmvRQYapJJBImYggAQYiSRBmeCcWZzMdcXUx0iCWIMkHSQZ57GBe4u0yOVQnVSioN1eGCkggE3jQbnZtjcYn8QZh4IAM6RBlWFyYBvLKY4nntib3RYvyzAGDUhmC/3exm09UQ35XmdsGVaDFCHsVuNMvqtJXbm15tY4H8Jy7MmlGDnTLaXVgkmQAACBYQZBHSb2jDBcl8sRJhiBZQBqmzXM7ibHjYcuRL7FVFwskibyFZbLcEDTNrHk7YjnKrAXLAwV06jME3vMAbiDfvzgoZBlZlbpBi83bUIYhTcC0/Q82xScs4oakmoUN7kMR5WN7GDPqJFzi09Dl0U5Kr1RLISQQTtIJE9Rv8AXee4nHQeF+KVEB0uFYSvQfwhgSDEciZsIP0wjy+UeoyAyEHm1LOmIJ+WVWYMkX5DXJx0dKis6lcsLz0giNysnYbn+cXxM2rIqiuozukENqX8TMNcyWjXxubzyfXAlObMyxO7AG+0SdifvucFqdayXCsuk3HHIm5Fptxe3cjL0mchSNQeABIAIN5kkAG+0zcWwKbQNCvNp1FXJ1NdG3Nu+45X1E+l6MzQbV0kAGATN5E+g7bcEYYZujoEby2hSsGoXaOkWNzyLW7YYv8ACldNE6f7wtOq0MoJPVfSDwSR9CMbRmWuJsXUKhUwzAmek9u1+LSe22KmpVAANCPT5GkEA2ljJkbEj29b3v4HUp1kFQMA6kgqhqaGBYAME1ES0CTHfjBpylWkUdQRJIK6SD8xJVgBMsDvqAAM22OG2kD43QrzNBySxY0woFSYBIUAh5ETuQOeBhnmfhypSRXcqyErpZWWAGDQ2ndCPLveIm0lznFRKZasoYWDFgAGUxDKGAJp8xH9TiNPMU3akvXUB6k62IVSs9SltPEaRuPpGPma1RFVpo5tfD3/AIyrBiAoPX7kfwgWIkG9uYqzOX+aFI6G1yRA3vaI7x9sdZnMjTYnUFViIJgBo8vmiZ45xymeyLfNAWomgDUBPXNoGqDMmb232PNQ5sn8Iyv0U0Q86nAcCzCxKwTeCPaP9QIU6pD+YEFQyyYkfisbHqnYx2xLKvUKnXCNsG1BxuBeGjnY8HfA5zqswVx1qxBMiwMWJ2uRMzxjbvRYyqEX0EREFZgT6WMjiD/LFYy9RTDKZEzJ828+hU8+198X0qxSZJI07AyCt+ra31+vrRVz4cEgkkWjseT/AMwi4n+s52xUQylBWqfLiL3SRpWTIIGwBj68Rviyl4Ah16MwQjAjS5BE3VTrHFwZ07DFebzOukyhVBIlXYCQfxLMnSLemKcvS/u+lySL7kbEarE7W9fTFb7uhA4oUhUiALwHVmABkbA+qmPSb3GCfkMARqDkRPTE2lhOr1Jmf88rrIaV1IRBcHYgiLg6i2xjb7nF6ZkajoazLBBIDAd5Hp2vinLQIozGXqaCUKhQVMjVKAARc3B+p3GN0clJYKRpHSQoJAMx5j5TO5IgdzvibbCDYR0k2gxJB++/6nFVDOnTDabA7yYsfMPaRztthKTod0WJRpONIkcESXDbER1aSPWObd8DvkimxDJAgEw0HYFY7G8fTFBqqCrOagYWIkW9rSTyOCcaLGFqU5YX1rAm9piwG/A7HFq0IXfKqf8Awfz/AFxmGf8AaT2/8qX/ANsZh5yEL8p4dIBqlgwlTqHsTuTqEGO4A2xXmcuVchOOqdKhiCWkqCeTxuOx2LjxbKnz0vlnSOoCCVgzJZmhF9I+mF6VGYj53SdQjQdU2EmYIAnSYnj0xxJt7NE32EZLUVM2WT5yWnzAws7i4vY8bYIpGiykAagzGbSur0EdEagOP1tq1XJICBqcQJIB1iQIIINoaW7E7cV5BFSUbVKiApLkBR55/u9IjULzvN4gGGmxfkszGXLToVdMyRq0/fYDck9/tBuRYEEuEbo1aIBCkEEEjbVuvt6HC+hT+YAF0GR/Eekmd7x+G4A7d4wz8PyjIhDqgaNxaexvBud47f8ASZbpbHZXTFJZCwATGkDT1WYgmO0XgiB9o1z8shkIkQSLC06TJAA0kuNxzvY4h4rlTUkh+pZXfSCANTmTcFp0nbcb4V5ovoIuq3MnSemS22oFRfgEmQbTjSOwTGSsfmFxHy9wq2uE6hp9iSeZ+sbyvifSdcIWm9zCeZRfqAOqIHB2uMLckoRST1kMJI2tpAEPG9jqjfgWOCzkYggQPLFyBxtMR6mbmIIxVFUM62ZXTCMQCCG5AuASVtBFjtHS3oBHw8dcF+gnrDIQCttPUJB/EJEEzIucB5RZJ6A5XSxiNJkVACQtgpgnkgg2OqC58P8ACGqGSCnUJElhv0xDCJJG87Tbga+FKN9CzK5XQ1mHQROlo6jaJB2IWO8E9hh94MX8+kuRJBKqwLExEkBQ46WtewF9sQdcvSYq1Tr2KFSzx0lQUjpYEkC07m1gCf8AbhfQuXyxIgDXWYIkQ7bQRDJ8yNv5AuMdlqFbAl8JzD1q8uwSoASiFUIdxDMGVgpAKFmm5lbScDDwHNfNf5hAopTGga1KwAdLhZksVF2kb3NrHUs5nC7VPmZWiJiO+kSdJJM+a8RP5YtfNZ75dnypDkrCBTGkNbcAkDm82vi1s0VgOW8GzdSm6tR6DCKpanqKvvJULEKE0jeVmZviNGvmqLhqlKpCimC2g33QEvTYrDCCbiYMyJhrV8c8QpUyamWR4g6hq6eqCSQXuZNhtvzihvianpK1cvVpoFcEowbzKVJaYZiVPAkfW1ONiutC7O+MtWpI1YLUID0zdgSFaRvBZiGO4sfXE6CKp0zUARggbpe94J0lDsBFrWvAnBOXqUKrGK2skppWotwE/CA3DaRtePycf7HREQuoJAHzF0W51EywKi5tBt3nGTiJxtiKi1QE6KyODIIJ0kc7uFAidNjN9jhX4/WZMxranUQaQqtBNIixGi0BiIsCZt3w5zeWo1b0ulKgVgSRBETJAFraAJUmxkxOBnyFZFY0avBkISwtuSokNAblQCLnnBFU9mb4xFlM+r7WOqdzq3Gk6Sbn1gzN9pBmZAMxpFw0bqRYaj6jSNxxiZqrWP8AeUUaSvXRb5ZVmAmNModzErJneYxKrkla1OsdUzodSN4Ea01TN9wJgW7aNpEOIEhcNIvpPlBvAmCBzP8ATm+NZqoY1Dndd9LXMjuDv+WC6WXdWIUBpA0lCCSAJ2ViQLxf8sUvSvEkx3sVm4mbg7Wtgy2LHQoygbTUtKxAK6TP4rCNo5798MWqKyCTpEzrEcbCdzMm3cYhncsTJFoiYgTcAjne/oMAeIqSUIaFuQCvVrgDn0k27THONf8AohjVWmloUySR5xFx6br7yf64FShUpVCShiLREDuLEyO0jA1PPlKgE3kwZk6fwje432P0xZ/bzrYHV5pBmNydu4jgycTTXQhhl8yXXqG4LdiJPb78/wCQlWsCwkxBIBudQHvsRvBP3scSpWkgWifQ8Gx2I3/YxUwpusGBDAk2sd5AO07e095wlpj7IeKFSgaAQQdQIuAAQpECZBO9rYXZShUiz7MbW73n8vucMs3QKAlpZTIBWfWRF7wRfa04U5DxGQFWB9LHfcwIPt3xtHrQgn5foP8AtH64zGv7evYfbGYNhQbmMm7kEB2UDXqLgAFYJOnTtBnUD67C4vhOSjXWar52MU11KNUknpaJAMjexBM2w7kQJLd5gghr6TYW3HoYBG+N+IVl06UCMJA0SNjPIgfQkfrwZPpF2JgAshmVyTOohtS3jSAV723En2kHrpen8tiskX0qZA3iRfdWJPN4tvdQ8NTRLqKkf+3JLLw0G4J2i3ba2J0qNJ1MI4F9mIBP8WgDYQRa286pGE5IRbk8pqguw16NSiCbsAJMRsvYcn1wyy1PRZjKWjk8TuRa9u8DaYIWZ8YhACJNxEkE6QdwdtptvOAqdUap+cIkAiJK6oEbzpkgyYsp4N8XFvYDf+zaARqNNm2kCoAAINyB0kn8zvM4VZ/wJKjA6mImCxJYKoLSYIlRN5YxYwTN787nip2LK67KJFgBIcCApi8zpn1nDnrLFgkaSB83VCgEMZKESy+UcixGq5GLipFqFnPjLCNaMoKGBpMLuApEi06lIZgbA32JZ0vDqjJaKbC5EkJA1s3EFSNNtrxI3wyytBNLFlFTVpLiARYwSLQBEQIN2AtFp5H5ldw1Mppk6nglUU64LgmXK6mCqT+EbRjZI1UK9g+WyFOjR6l11XGrSAdZXu38CiSA1yRN9gM8SrFqeqpWNDUQFor/AMYyYbUY1QACTAESJvOAfiL4yWlrTLsWDGWzFi9RhyCexAIIsNlECccQcw1UknUxIAaLsxvdm0mNiST2nGqRpdHX1fiBUWMtSWlEkuYZmkgyTqi9/MSIJnthZUzFfMOX1sw1AapCItm0gskKpgP+fGJ+GeBGmf7+2mGKMvQBKGxA6j1RMAAhR1A4cZPLoWNNKbjTVKHoLammL6oIAIncRPucZuddGcuT4KW+GmUKWa7VAsJHOx1MR/iGki8HF9XwOmr6tLsqLLyeoE/iBEDTtxz2GOgqwK1BVUKru95GoQhBjUZHMxY6REWwwzfh2tVqKCXX+KZIkkg6bE3sSDGo7SRjB8rXZLbaOYreGwNVGq1NNX94mtxsID3bqmImL2nBHjvxHWpq6BwV6WSm1PWoALBgS0sekUzIK3IECGOHWdy4Xrp31CCLDTbYz6i3Ykdox59ncs4apTqs0oNavB1FY2kGSPWQBEmdhXDJt7ZmpNaOqyVajWpBauXCEWNWk7rZgGk0W2JBvJPaLzgXwHP5vU1KjNVVMdU6tEkGOqQDEwNp5AEAZDJo5AV6hUMoG0sdAB6j2sYMbWAucEr4S3zGegzrV3Alx1jUTof5oEnWDEHa25nbyemUp72NznKFWpoqoaL6QoFtPSdTKbCGP/Sbxth9mKTqdRQVlC9IXVrDGNI1L1CLWkgdxFkVEHNKv9pKGqPMyD5dRbAdQJgkbxABm0SZvZszlKYv83Lg2YcgnYGbezSLQCN8XFxneJsp2F5nI5WtVVhT0ujWY2YAQQGK7qdrzGqeIAea+GGTT8r5jCQL6WZTYiCoub7EA3BvGHmQrpmED05ZNJB1EF0Y8EmWgwSFtwebCPSdq2ghikhixMq5BKjSBcyAfLt9QAqKpM4z5LhlGgeaLXiSNQuLRe25+hOLVzT9MsYP8UNAJEiGtzt6HD2v4gdeqtTp6RdqkEMCwbR17aTaAReYGF9XJLr0xCm41LrVlnSRqUGJkbKYmSBGBoWACuYUnrRSSSOmUi3p09iZWbjbA39koVbS6lTsbm0jzLBttdSL7XwfX8GIVStOS14WLg3sBDEb/wDZucQUqwcgqNBEGIIvN4Had9iDtFpcsSHGuxfU8OB0qAjbLIK6oEx0sdZsf4eYwKNVMMtQaDcREeim4vfvGGdUUytNnAVr2tAvJAnnY7/ecRNQ6dUsQZBW7ot4PTBBBsfLyPo1ymeKYuyFQwA+/rMWncGeRE4E8RWHRl/FIje8em9pE4b1a6lbJTN/KGgxAuADFpAsv3xTopFwGBUg2BUGCQZuIMQBYA3xanuycCuhmwyARtyfy+sHfbCrN5AhtaLDapYCOeQeB+pI7YYVlRW6miNj32I2EdvtidMhlHIixBmR7el8XGVbQnFgX9pq/wABxmJ6V7t+WMxWSFQxp19YViptHdQAYEnkC0zzAHsVRy5kgMUIBWVEEqSuoENFzIOw80njCvI5m7SqsQPNdShtMCJC6lHthk2eACsDpUrsCpLB4Bt3JtfbYjHC18GVUacE9YM6iYpgwsgHSSLkccCwBxtc2qWA6ZMM7MLnymNtPVe0fnBWYUlndUg3nVqO4UbW307ttECIAGn8GauHmyKdKu1r6hJAEFpmbASLTgxyeylBsS5jJKatNVY6X0zpDEhidOozAjUPNO5sDGHvhnhtbMUpKFBqXSYtA6vMYLyJ8ogwb7x0nhPw/l10QnzaihVVn8oYX1LT0lUIuZAJ9bThzmUOpgt3gAX0qqhjpuBY+/uOx1pUbKCRzpyi0cuTp+ZCwtRrSeyjVFjO5Nz7Ai57NspSgAHqVY1GSulARZheDcC59twF6LNeGawisoQKQxTUwLX0jaL6TEep7jC7wzwt1V69RisklSJ6KYkbyDsAoA9LbYSiuy0V5xAECBQGbYTIWTNxbpF/w31XPZb8SfEOlDkqBHy//cYCPmMYJAsZUGf+b2EE/wAeWmgCMx1qZeY6Ro0gTMawDEAgSGIiccF4lmGNXSlyVBJg7CIIuBEWEBYAAtElruheyqvlS8DXYSWYiAL3JbuO1+wjcvvD8k1NWkuW+XrX5eqSLnUGQ3Uwh8psJ2meezhZmp0qJ1csgA1Fl3kadJ5MAm8jjBGcr/3JR2bQmlbKRtIXq06SP8RKkwLdqlvRnN30ZXzrVHRVVg0EAh2cswNmtsQAOpVmxO9gw8Iqmm1T5iy2pVkESrDWBqtFxtHY8CBzozyEfKuFkFWRA1R3A0geYBQTJ5O0C9ul+FQatTSwJ0gHUbi+lADYAQARB3/IxyaiZvSOoqvFSg+gB+vURNwwIAM8gkCN4JGOvPhwNOUeCJsfzOqbDnt2GOMNVRXAIeUB2JA4IgQBsH2+xuB0fhqvWANHWwI3FlI/5mgHaJH+WOJpsFL0yjPZCq2mGBZWJHqI8p7xO5mJO+FHjvhbVKDatLWJHJUx3HrM95wx8XX5RVXFQnsRPT3nTESR9YwPTo/MBkCQJII/BIIvaxBHGErWweLEmW8AWkAGUtKjURA7EAEkEyFgi/pvg+n4NpqCqGb5f8PU0EDpMi4S0X2HbFxqaTU1ESsGLESARMTItpOx83pgIeIF6YYsQszGk6TFpmN/K1tpm98U5SZLGdXLWZtLK1pGo9Q4NrEbGDBtFt8VUUemx0kopN6bklHWZGvpG9+9oAJ2MMt4gHZ7hxF1LSNQGk9XrE8xJAB4lSzcykM3lBtqUki8SNrFYE3BA4xMZOLBNoIp5QOxrZEhaqefLvF1BtE+ZGvAtuYIOD8p4utZ9IADDUXpMHJIFz8uI1mYsVkH1gHmnDivOp1qQuk/3hBqdS+XUZmCIFzPEjDzM5T5y/MvSziwBBgVGCyy3jSu8f1BkehHkU1+42hKydfIUDHy2C1GaU1qVYwEcyWC9EQTvEm8jCfxHI1KNYAl2Q0hpusr09QQN5IEn0AAmBjo/BvGPn0iGVkdSBUpHUQDuGAgsLnv3E84i+WV1kFQJtom5Xh6bASSFA0xNgBcA4vo1TEfj+ZAydVVBl7trp1KbaQRqKlgLjpkDbXjzrKeNaWGnVZlYnX1iN7H/iRMbWBvO57L4nzPy6b0KSBFXTrZAQGsNGoQYMAxN78xJ89o1SlUnSHPAhmBNoDQ4sSRvM2scW4XEzltnQZSsKhcIJhQJDaAjASSKZMqh8u2kEE8xh1SpzpEzoENYr8s8LVtAadVr3Mk3uhpeLu9VxUoaa1RAWX+8VdIAILAs2gQqQAoAHli09F8OVlFL+0EJTSTJEVKgEabkpdG6jqERr2MyeeUSkvVFGfqqFDvT6I0i2oWGk3N5m3274Q5/M0W0mmxVhYxIEQdNmOmBtaLHDf4kqnW7D5YVRKlQAGuL23tJEf0xwXiFd3uSTO8yT6knG0OP2KSVnSZyhVakSSHZNJEqQ8W9bggjjjjmih4h/dy1O0zI0xItfYjcgfljlRINjf0nBOX8SrJIR999p+k3n29e5xphoho6X/eBP4D/wBzfrjMct/bm/hX7f54zCxFidwMyxlVIVhfWBOsHUBO5aArR9b4PShT0s1QkqTqViIJiSDPm3MAm/GwuBkKdIJTPyyXNmLg3aTpW9lA7HeOBswzNBqi+V2KkAC8BVkj6ExdbTEbY42t0OMUMMnn6IIJ0Agg9U3Yi8DjeZA+uOlytJXq/KkkhQWYKbwbW2i4Em8A3GA/DckqpTWBELUYKNmUgwxJnTIACzvHecM/h+iXqPVj/iN0m3kkhb3sWBn3HbFqNGyVEfCaLHNlgSEV+qwOwIMkWvPf8AthocqWqq8Ej+CwBYxudzA+kE74IyOSWktpEEsTyZmSePWcF006dRAJ4jjuO42mfT0xQAz0CGDESwEW3G1ltPIv7e4Fz7Kml3OmnSmoyEzJGr5ar9SDBvZbCcNaWYUtzY3Jt/Dybb2xyHx3nJogEMC5NRlgzAsgtIHlME/0wAeaeLeNPXq1ZBGpXZiR1GT1Ra3I+mKMtVAio5WTC3USCsiRvIgdhvG3USVyQZiwAJKgSDIuZkndfw3nBdPwnMM6FaRAVRoDmAek3AkEixWY5nvgbS7JlKlYD4pQK12daqIrm4bSG6QJOmOnqBUd9JMHUAYZOg1YVhRZWWRIJJLEkLqKssm5tYXZYM7vM/8AC1Oqw+fWbWFVQAoQiwEGzbbXvsYM4MPhmm1GkqjpC1KZC+YkdcxMMF6SG81gLjGT5o9I55TTejlKXwkflh/7wNbSBofVEzAU6gJB4t62l54Rl3QVGpwan4gWXRpMHzQdQkSIEAknmcDZjwGvSzLMKik1FZwFD6SdRPyzpI0yTuL9Ri98MMs9VKilqS00qAWCk6SonqBbWsgFTBvAMScKc7Xdkt2VUvEalR3ZAylFlhYaZAGkyD0zp6jAm8Y6f4aqVNAVSVYjXpUwAGiwGq4t3/pKrwbww05dqSGenys2uNJLFZBBJ+14Mbd98P5dGonW1NKuoltNOmvqAJG25mSTqNzjNtSdRK09WKMzlM0VINTcWJVIUQurk7jXcG0jcDBGTo1KcKQWQKAAQJAG24IP9OZtBedrPTPTVS/GhJHY+WAe9zvhRnK9d7CtVI36HCbHiLleImMZt12wbUf5AXidWnUrFG+R0LJgpI1HT1ADqjcj/lxpMqq0goVHYIWYMxKmmQpDFLARHYWNtrLP9wKJfV82oS0yDyeRMg+mKX+CaYqGK1RQRBBmew6pvxuP6HF5w+/4T5grwzJh9YQ0VXXKlKmm4CSDpgRv+lzLjP5ZUWSVaYgQ+o6gvaFgATM8elkqfAzIGFOpUmbOqNuLbyRwbg31cRh7U8CrEO7trABYiEsrEsemdQBkwIO0gk2EypvQ8r6QuXxErVFVFqS38QOmEItYECbHTaQD6HDDN58l3IpxrJJMdTAgx1AAG95YAyImMOvBfDBWpxqIKsQ0qQ0wtjJtzzzhh/uxTsSTI2NvT68d8Uoya0tAlN9HJvQOYU1qZ0ZtAdQUDTVUC8rcaiOkqbGLcHFX+2ETKPX6n+YeumYZUrwoIC6pCMFkgyLSIuMd5R8DpLOlYJ5Ezffn3++PIfiqm4zVXXTCDfQkkVJnS695B1A9yRycehxXKlLs2tpWIvHPEGqkkm/mM7TaYE7CSASfxcXnm89xElifY9xtedv3bD6tQgxwdovM7f5/URiHgvhKPVVmKhQwJBPUVBvCzMsLD/m3tOOiXREewqh8KlflnVUZW/4wBdkLIpfTCKSbCLiJBGoQSOjf4zemCEpB6ZRQGOpWkEqdXSA0+aVVTcXnfovD0akwFSaOkkfL0ipSZR0IVeZUqJ1EbgEnnHJ/EGZ+SjU7q4IVkRy9OQF/A5MQPKwNwADEX5UsnR0dCjP/ABE1VSrDjcEEkW6SYm3+K+EOYy67EnnYGxtx+7Yup0+o3IJntv2P6/lgXMvZgHuBBkQW9iOfTHWlSOdu2Ka9KCSDsbcYsFJSATabm/8AQbYqqxJ02HHfGqrg/bjE2kUb1J2/MY3inR6YzE5hR6TkPhyrTan8zMKwtCstW4iNKyLWk7CACZjD/wAKo1MtoLqnHSA8XBjb3YgAdjxjqMtlkdDoKC63KhWg2ptpO3lIgydvY1nweqGhNJHU2p6kkEG8DSRzaSIvjllG3ZrikDVvE1qKFW00yICFlBawuQPYjnSd5ODfCvGKVGktNtQ0JEwT5BL8cBgx3iTOBGyNUVCR8lCQqzDOLBlWJhJ8stpPmFuSMfAK2pxUzSqWMdNKiNRNraptFoG/5YdFaHH+9dISXMKVEWbkG5ldjf3/ACxP/eukVYgswW5IRoCzAvpje3aThJk/CokOhquALMKaw3ew0zAm8jqjc4NzVJIOlABUIkEEyNJBEEgAC49p74mmFIa5HxD54ErpVgWU8RIDRBtEkXFp+yPxqnqLVr6dQRZ0RoW0y0mLyIHG5kA9F4RS1pqEEfgJB2HqTeSPyGFvxVRCUkAG1gg2axPaJ1D3E9sT0CPLPD8lrrnVYAkFt5tBEi4gTf13x12XzFOp1IYa8q0cmed1BPH+iTM1koVK3RrVtenqAmQrL1Am19wZvbmXXhPieUr1KdI0KtIuQpb5xdZPoRsSSP6Ynk4pz2jDki29MYr4FXmKlDa6NpEADc7ysGd9h3vhhR8DrzBpaSvKsvoe4sbD9wew/s40hCSyxHUZkHg97WxqhkkRSqIqqSSQAACT/hiMZ/p0LxROWfwqqB/wrb9JU/a/PYb4FpeC1yur5IWSSVkB4mBK7m2xvEcDHchPS3bE0wfpoi8UThMz8PZl4VUCqTcgqpEQIn7nDLLfCFRQQ1VWnexB37jcRO/2x1UY1GLXBFAuKIgpfCkb1O4snHvqmf1wQnwxTvqZ2n2AH0jDStmAgk8wB6k7DGq1UgW3jDXDBeh+KHwXjwHLU91Fz+JiZMcSew/LBtLLoPKqj2AH8sLviKitWmqFtJ1qwJ5K3i/cTtxI5xb/ALUEqoDGeYi+/N/y5wPCPwrSGLHmcBvlUIqqoALCWEWJIIX38v5euIVKrkWgSN+oiI9hH1xVSFQzqMTI5I4G4Ijv+zhZX0h2S8NC0wzdKhwjQIsdIDQdzx9ScTHieojStjME2FvS5/LGkybdQ1SIAIBtqH/49/YjfE1y4F4Y83PJN5mPzMW+7Sn6Axc0xYjSYuZkRaOneZ33HB7Y5b4q+GXqojqrlqS2lkkIN0N5Y8z3B746etn1QMRqZl3RbsfYT3I32/PCPxH4qJIFPymL2nvHM3j7Y1imnY2rR5ZUyragqAkselRcyY2A739Rjr/hPwA0WlgvzGlYJHTbbu87EqIAkieZ5zwVK1N3DstZG+YpmFXlhA/EWJM94HODvDaoNFKrE020MrAlR1eYg6jFyZAIMki2Ojkna0TBEvEc6qqRUpwNzqpkhoAg7aGUmOozsCCdRx5h4xmxVqM5tJso2i+3a5Ji0fljpvivOfMMz/wwyqxHq0rZoMzA7EGLGMcUzH5kbbn055F5xfHGtim/RoMsmZ7jexna/pbC7OCbat4NwLew/e+DaxUEAHaTc7/1/wBMKMxmSZk8z9sXN0qM1+AQ0oucQa+JGT++P3/LExT5+n8sYGoNGMxf8wdsZgHZ9EupVJh2OpQACPL5idx9fUYtyNJ1TU5mabaVAcEKTv5rmY03HobYR1vFahS5WA3TbcHkGIF7f6WLb4ilV0xJTSQDBAkadRAkgDYz74w8iNRqhIZU1gGWLRa8AtJmQwBufbEMrWSpWZ5JU1V0sCwgJZNjsWLjiRGBaXiwaodYBibqoIVmEPe+44M7CBiCuo1aIUWAUQs3BLWAAAkT7QNxh5KxWFmkFGnV5yD5iwkSQOomwPA/hnAPzWBWWlmEnqBIYne1ier2t991izS0mSeReRYkGTJMWXjGUXLafmQqEAsulRJJO/IM8RuPqHaKOz8KvTUf4Qb/AGvgT4iyZYU4soYyLgEwdElRIv8AvbFmWzaqOm8mYHfew3vbYYB+KqReiVBIJZZJOwmGgSJtPrcx6Zsn2cV/6i+HpTzS6YAeipC8Ag6VMxeQoFjxjlqDlSGXcEXkC42/OMd98cJTbLagVDUFUrAgNTIEjn9oe+PLKnigm20b+uOviksTGfZ9E+D+KLmKNOquzrPsRYg3wcceQ/BH/qGuVovTqo7DVqTSFtPmBJI9xv8AScejeFfEdPMIj0ySHA9SGMyCFmIgydtuMYzWLv0Utjk40WGAM14iAQqzJngxIvcgQBfkicRh2tsOf3v/AKYxc/iGHtXA9Pz/ANMQq1SBb+f6YoVLQeraSBPr9ODPriNQwBpUG4EGQfWLGT6RfD2BJ2J/FHa3oDz9cR+Qx3YiOxuRwcRfxKlf+8WxgiRIjgixE+u8jgzgOr8TUgLByRaIsTMb7HvIOwwYp9hjYxXJQRG87/s24M+mMSnEgjczYCB9R7Y5uv8AFFU7IFiDOpt/+k3ETb2+gVf4gzD71AogzpEbxE6iTxv6nDUYhVHVZvxJKZhyR9LmxNr+h79tyMB1/iemoGialhLA6SLTcMN77Y5Wr4m7qqs8qggQigxtc7kn0IwH88mb29f1xaiJySHtTx6t+EU1cxJCjqiwmGJ+k9+MTTO5t9QDaiQAQFAYRtHuTvE7wbY59nMXt9P684oepruGsvSdpm5HFjzaNsaKJm+QPzuXqU4FQMJsAynYepF/8sKq+e0nyxpksSQAVFjBsQ31JEeW4JMqZxwgUuAZ6dUlgewU202E2xx/jXxA41U6zg1NMowBKm1t9MHsRIud5My7ekTd9B/inxkaM/LZVJ6SNXUOoEwY2ZeQdiYMjCPxH44eoGoJC03Ya7DTI206p0rJO+30xy1UGxueJ9oJv9R9xirReeCffFKKNKOmfx0OgTSOkQWkkvHJk7do4wK2f02/KbWwsqKYAHPM/TFlOmFIkT9Y/pH5Y1UnVGbV7MzGaJMnYTE8kggxO8em2AalMm4FvrfBdVbx39P3fEKh7fv7fTEspa6K6abS0R9wJOw/piu9idsSZu3GK3qcH+c4RSNaR3xrEdeMwiqPe8nRWGBTXo/GXAEXAAW0iBJAJ9TMjB/h/wAOuU1AqhvYhQrr+EwDIFzucZjMc+KZq9AfiOU0H++bLqLyArfMFuk6JJiV22uN5xXSoIRNiPqI/wCmPz/TGYzCxVjSTVhtLLKxuYHEmfXb+vqcEvQAiBLd9KgAW+vf8sZjMUM1lM65lRa/muBY9xAPtOGtDIuwuy6rQTtv1SOSRyLjGYzEslszxbwqmRNfTBKr2B2EabybncnHMeP/APpjSYf/AOdfluF5JNJ9yQTcq3HFoxmMw0sXaIas4PxD4drZfV82k+lWCM0SmrcDVsREfcYzwr4hrZUzRYrPmUwUaO6nf3/Z3jMdnHLOOzJqmenfD3xtlswNLuKdQDyOyxFpKNYepsCBxvhiPivLhTdngyCoZgTvZiBzYcYzGY5uRKL0bR2rKT8YlvJSZf8AmI/l2n1wnzniFSvapUgAzpUsqyDqmxJJmLk8euNYzCSsTlXRSzKBsN9x6RH8sWGrY/rjeMxWKMnNg+YrXm2BWN9zHvP9MbxmLSSRk5NsICIRMkR+98DVmE+/vjMZhozbKM9m6dEai8iw2uLE3nbbg4VN4+DqKLIEF9XS+njq4ExAJ9vXWMxm26/spIoq+LpUp1WdVVQYtBcA72INvXnSTG2ONo5gjUkuEKmVEGJM2LAwuxJABO3rjeMxoXHRRm603UmCNJPJFt7dW03P8sSo1CFXhgSVI0xffiSZi87CMZjMMqTpGfNdpDe4/KT74j/bNgR9t+f39BjMZhgtgrMdRJ5P0xF6skxN/wA8bxmJZaK3Q4qUxvfG8ZgKJal9cZjMZgC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4" name="AutoShape 38" descr="data:image/jpeg;base64,/9j/4AAQSkZJRgABAQAAAQABAAD/2wCEAAkGBhQSERUUExQVFRQWFxgaGBcYGRwaGhkbGxgYGhwYGB8YHCYhIBojHBoYHy8iJCcpLCwsGyAxNTAqNScrLCkBCQoKDgwOGg8PGiwlHyQsLCwsLCwsLCwsLCwsLCwsLCwsLCwsLCwsLCwsLCwsLCwsLCwsLCwsLCwsLCwsLCwsLP/AABEIAMIBAwMBIgACEQEDEQH/xAAcAAACAgMBAQAAAAAAAAAAAAAEBQMGAAIHAQj/xAA/EAACAQIEBAUCBAQGAQIHAAABAhEDIQAEEjEFIkFRBhNhcYEykUKhsfAUI1LBBxVi0eHxMyRyFkNTgpKy0v/EABoBAAMBAQEBAAAAAAAAAAAAAAECAwAEBQb/xAAqEQACAgEEAgIBAwUBAAAAAAAAAQIRIQMSMUFRYQQTIjJx8AUUQoGxI//aAAwDAQACEQMRAD8A6uuXDemPVy0ixxpTkbY31Y7XZ88nHtEb0SMaQcFq2NXAm2MpAcVygaDjIOCWAxHowykK0QxjWMT6ceaMGxWQnGHEhTGlSFEnYYNi0aXxq04Wp4oolmUkqynY9R3EYU8Z8XGnUAQcoF56yLER2wXJRywqEpcFjJONTiiU/FL1VI1sCDYgXiekb9cQZnijMoBqSAbQb/piU/l6cHRaPxZvkvzvG5A+cak+uKB/mbmCdTtG25An06Y3fPMVChip7Xj2I6iCemJP+oRj0N/ZuuSzce4o1KkGp6WbWFgz62t8e04Gz3HhzKlzFiD1/wBvXFWbWBGq/wAmPbA9Kq2ptUzYQB73noIxHU/qEmnswUh8OKyw2nXzDtUZ2YL9KjuAPq/X9cLUSqrs3mD/AEi8x+979Mb08zJbTqJWLT32j1xNVSSC6zaJxxrW1LtvJ1/XFdEdXMaRqdoiL9p9ftibK1YlZ5SJkk41zGUBF05SN+0bQJ9Ma/wumTfUbASZIAEn4tjR15LugbF2iDiHFRREs5AchVBFhAuTM4C8N8dqh3GpmDEaQLgXN52A2/YxHxTICsjIZDTIPr6z06Y34RwlqVFgzanZvwwTpAiL/O2KxnKCuLyM9ODjTHeYYuxJjzFG/T7/AL3xBmaqZVfMK6i8CBtT2k7iTEe8gWviPhruzERAEXIMQLn1/wCxiDOQqOjNqGvUGc76tD/F5A7bYnGU5alSl7KaOnFWQ0azOoRGBqOks1QEqqxE8vXeFEkTfrhPxSvToVyykM5gL0AIVQzkRy3FuuD8gjZWg1VY86sqDmICqLD8W5Mntta2KvxLK6qwDFjtcCSSY7xH7tju99nSl0N+IcS8yihqO1QzJuTeTcT2mAP9sQVEJpCooJliRI0giCLn8Wx2Pc4ko0lWKWjVUayvcqggCFEb3ueuCF0VEamlPaApBIuPqOmbyb9u2M8hWOBbk8u+YKI9VtCkm45FWfq3v1vuYwRxbJnQWuaaRHQsg+gmDsZE4IynCq4dBpAEczH6hrlbD6jpDdBExhX4rqKazeWWamp0qx6gWuPiL9sLwNfgApIGE61X0LbXxmC6WaqFV00xEACLbCOmMwAZPqbKVdahtp6fsYnCYB4PnlqqSuq0Tqjf4wxx1Sw6PnkkyOMexjKtYKJYgD1xS/F/iQgoKeykNJYASCIP9/W+FcksvgKjfBc8DVeI01sWH3xRc14yqipywAYJiNuu5sMK89xYkmoR2iPW3TCT1ox9jx0ZM6f/ABqQTIgfntt98LczxNysqsQRIsSRP7+xxzfhXiJgWAZjYggc0T29RiWtxdyI5iRMXv1tgx+TCPKGfxpeS65jxCUQwdTTaR0O3zfbCTMeK6jIUY7zJ2MbRbCT+NJW+qT3vM/fADVTuEJ97fi2APa/3xz6nyHOTcMItD48Yr8shOZJENM6j06b7nGj0GqKJJ0jZtxMRjDVlVB5CWv/AKRsfkziGp4ip3AV6gi5VTtMyDYX9zM4EdOU8yZ0qCPctlDqCoUVQwkkG5M39YAmPUd8EJwGo5YrVQgdeYCSdtrW9Y3xHR4tXs6ZZzsQY26G0m9j9sDHjdYLzZZwA4+ne4EyIubiL74pHRih1FDDKcPqfTMmFBbab2g/0zvjXiOUGn+ZUYabSFJHtO/XvgJfEdJnC1NVMqRZgYi+8EwOaThvRzFOohH8txKifwwW1M0g9AIA/wBXpZH8aLBtoV5WiyyFrK/ad/mZ6YHzWfZbEhSTubBesH3++H9VkYqDTpqoYXVAo0gsADHxNvSbHC3N0wYhVYsQBsIEyzDYCF/5xCXxn5NVkFLN0yTpK64Fx9N+1+kfpiLN5llH1SbA9uu3r1jDMZSkA+jlRRILCS28AAXkxYC5kYT53hNRtOo0pJJaCWIX/UALGSBEgzO8ThY6DiZRNqHESw1BmWRYCwn1+cb0M8zyCQ0D5HW59cF5Xw9UFJa0QjjkFR6YJuByrMknoDeDj3KZYL+EfigC4ESS1pkW32m2E1IuraA0QVq6xpYT3jce0dseZf6WYaRflAn7X64jXNjUxckxEgiDF7+txHpGPaiatLKWC99NvX43GArlgFNm2WzJIZYiRGxkC2EuZ4mGoVAvKIserAK87b2P/eBvEvFmBNNiTAsy2bVywGtYRcjqY+GeQyFIZdRUYIGIAH4iRdRt1Eb+u9sdGlp1+XktCO1WxXxDW9GmrmBTSibTqgs24+N/QYG4TmAE1giY0wYkwZG3p09MWvi1MCyLJKsWudUc8MDtE2tYz62pWUoL+GWA2tc37XifnYY6uysaaGFXiMKdNIkhRBNrk7EDc2n5xJlOOLSUUqlMHSCWIJEt1UgESL6YmDGJqdWmdXLDU1JcGd5GmmATFySfWMKstRNwRd1JJOowTsDA2t2O4xrdhSVDfL+KgdcJoqlFVdImJbqQJmI2/pAAwty2SBYnSNKgbtN7yzTbebbX+62rQPm6QQCCWY9JXaw2HQffGUuMMqkW3j43/XtgX5DVcE7MQTqqaDJOm1pM9sZgJ+KX+lf/AMQcZhLGPoPwX4my9St5SI9N2TUNRGkwBKj2v+vXHnibx61KoVpRpA3gEk7WvtY9L45PwTOQ45rwSYO215MHriPjHHJbmY79Og22wXr7v3PJ/t6ltXBbOI+PP5bI1RmWTAt9W4k7/wDfTFcocSNdpVysSIY61MdovvG5xXOMV6clUG0cxJBJi5ImCfUYX5V2WCrQxNhBn/rAatZOqOioouxRxqIrXOksR0A3Fzft8bDG9LKVnaNS6erEk/I36CdsKKXmvQ0FWUiZJ5RF4P67dsNMswpU1LtqYgC11Ajrb098QblmhWmj0aKLEwBIs1pa974IpZsuCwII9Dv07Da33xPl82qrrJgabBjbboTfEeXzpqAsFAAIUCwCgXLSfw7yel8LGcnisguybhteqxKxtAECTtcDtjOIcTSiod5ZwxFOZUBhpP8AQdTXO9haxvgLiucqLRcKVSjIRmEAuSJKr2UT0ud8VTMZsPpWCqjYj6jO9+m2KKD5ZWGnbtlpyfGaNQ1HzNbWdXKoEAqDY6FAtcm4k/fBNTxogpeXTpuNIABMKLbd/t6Yp1PIrIuQs3PT8sb1sqZ5HBFhB/5xZT2qkW+uPZa6HjZgq6aStcyfMP58uPB4xOoa6ZHNJghu3tiqVa5p/Uq+hB3+MYc0W+lGJiY3NtzbbG+2RvriXF85SrNMg6iCQwvYR133O2JaHAVLHy18t2IIYH6bzJHaJt7YoyZ8s2llMmwgX/M/nhtk+J18u+kGZK2eDtB5TM9bxh1qq/yJyhXDG+Z4tVy7NTqjWvmc1RNiA1wwiIthhn+Mqi5cpHkVC5qEAGTuqtIOkXsB67G2FrZnzeaCCWLMO0jaQI7/AO2CeI+HhVogU4UykxYMZIuJgHmiY2wZwWosCJpPIVluJ0qqtKuiKQZYGdO4gz2M7ybd8SPmKbJrNQFXZtLCYIDHn0xMSNzsI73R/wACSw18pkB0Zit40Ag7aYWASCL7dC/yuWFOl5tOko0RSCutwzOQx1LYclSx0yYBsDhFFrDHqITxbiBFSi11y9Ne4IJUFwZBv9M3udIFt8CvmXYLVUAoyKn1MwDKGMAiwF0E9wbWuS/DWQaXmpfWkOdChSpYquk64k87WJ6HA2UooiVhC6dVPQexZryoDSDG0gSPaJzVPcGLXBmR4bUpZes9UjWP5gVRqZVb6FOmdIM2E/iBg9COI8MD0aIRXVFVNVgAAE6sJaZLEzAtvhP4izdRazeYQ1OtPPDK02LTLwCTbrt1x5Vzoql0eoqmsvM5VnNMAkClThrkjdo20iTeUcpOqGpFZzfAK1au2gAhmn6gBeLATMidheMX7LcKy5pBKiBiOVVViQFVS19Ny/L9464DyfACjK9FwxXSddUMFBmCQImfY+8Ygz3HaeTZ0BLOpgRZWvZh/oiTPW1sdK/HkDd8APG8+V1lH06LKqwYkabsTLQGkDoRuZwqy1ACjTOxLAEyJJmx32Aj8++IuPKTosAz6mIBJ5T9Mg7Hc/P2WPTKsCdWrcD2G/sNgcaxlHAzrVQCSqDzBJu06m6mxmBFvc3HUfhGcPnA6VkiCpt67np7+uPaNNkhmEGGgabxGlQLWA6RfHmSaKcwCxAIF5Au2/rA26YHY/VCzilJi5bVJN29LwAJ3ERgCpSKmCIPUYO4nnleoGWByjUQN23Myb+/zhsuWR0YMArgSTJN4BlYkd5v74WrA2VqT64zBT5JgYAn1xmEGpls8p6a6Qkm0kD1iOUx6RgT/LFqVBLFSDzKR+ne+JKOcqTBaJBgweo2BH73wflcsivLwTYiRMSfWb+uONTccs5nggzvhRGE6iDc9Jb5j9cJM1lkpOG5hpaR1gA8s9L4ujrbl2I6m89IN8Q5XJMqk1D5mvem30LB9SRGx2H54eOs0reSanXJrw/iJ8gVC3KZktfUZ632G3xiHNVg0agL3LAaYvYGBc+5wxGaWBTKqVA2FhHtJtH9sBIyVbUyd43/AP2GEjN3dC3mwXOZR6pFMQKcgTawHUW7X/tiHiucULoVgKCGCBY1Cswo7gEb9T7Yb1qYpo1LWAY1VWgciARM/wBRkAex7Xp9WqtaprMrTFqa7WGxPqf1x3QSjG/JeCshz+eepzOLTygGy7SbdSIk4EYuDefm8e2DKrSC0npEY1y2SP4p7+ke4NxgNnRVGgBj8RJvExIxJk+H1C+kAknZZsJ2LE2GGPDuGrUYIlhHM3b29fT7+tr4bQo020002EsSZJP9Unr6DocQnq7cLknPUUeOStN4Vq+X12k2gAxseov/ANYO4VwqrTohQrSxJNyAOl+x2xZWzm0QST0O2/eBjfVPT37n0GOb7ZPDOWWq3yJeIeGkCqy6lrKDBF5t9LXv2BEH9MK+HcKqlv5h1Ab23noI/Oe2LNxHJVTpIMC1gOhG9/398S0qRCyZJmBMAH1HWD64ym0uQKboFyuTSnT0qdzqPr2EQDMW64LXN6qgTlhdGokRIUkgbddsblLjcmPSB+/30xpRp6YmdZO8+s/OG0td6btC2D8Y4d/FVAuojy7LvvpH9/3vgnMZSpSYJV1CCPLqUyVWoQAwVu8NpkemCcpmE85QxCxHSIsbk9rxMwLYm8R8UIy5pmZ8wEdwZYgg+hx6+nKOrHchlJrAtbiQeqprNWNlDqBJcKuo6iDI1OIABG02xlfJAywoBEYhaNLzCajOQW6k25TuBMxJ2xCtHMeapPI1YBlqqLVJ06jHp2O3TBNXh1QO7vULBRqWVC82lyYIB/pudW3XE5JJFrJ63A3lZVWrMSBTNOaaxEFWpncrKgN/ST7ouM8YqVs1UNVKYcrykF5jZI1XixcARJa5jFiq8CLeVz1NcJVYKZBLAgKB0AjqbqSSbxitZngtQ5kKo16EQgypBAXl2sLggA9r2xCKi5Fk32SZGjU0gOxLkCKgYksvLZS52NzAA/DjPEPCEqGmSqq4YaypEFJHTe3rtfBfD+DZgVTUcIDAumynmkxAB3+5m8YYUKtGmrCFNRUkWjTIhhqjYCTc/GOiXFE+7KLxWprzDVFsgB0zbtygQPa+A+Ho9TUGeCVuJgxva2237GHmaAbWACWMgAiSp1ERBi5UE+knEacMpgFmYAgEMSIAjaIJmSLewxto25JA+WyoZlE8q8z1NwFAEsbXbpGFHHuMappqulQYttF7Y34pxUl9NJiaY7csjoTckfeMJ8xVJkkfV9jHvhZS8DJeQaMF5FTqU3MGSL2i+BcOeAcGNVtTEimN+5J20jqbH7e+EQQ+mJEspkzPObX2tjMW7LUdCBfKpmBcuAWJ6k37zjMUz4J7ionMMGGt4O4i+07zb/vB2XZHeR9RG7Efe8HCjK5hiupApIMGY/IbYny2Xc9CtzMLIvFr2jbfHnOAGh3nqlRfxBiNgsE+wA3/ACwRTzLeVzJDHcEHUPU3sv7OGvAfAmarBTToVVU7vUIVY9mMnpsDiwr/AIT5hASalC92Ysw77ysRf398CMG8US2vwc/qt5hIViGFiTEQf7W/PBWVHkBnb6TLGLyRJkX2EfH6seI8Jy+V+vM0qig8y0iXja+sgCOlpj88V7j3Hg9KmQoCASJmYU8qXtdr+oW25mkYvdTWBtti7xXxKWFIWY81a/4ulP2RQo95wiqZktAmB6fvbGlStrYsxlnJLE9yZOJFcAbAW3/2nHU3ZeMaR7UzfLA37/vbr98T5HItUMAnaXPZe9+vbENHL3UXLsdvfb564uWT4GaMAltUamIBg/cSdrA/riUppYNOW1G1NkpgU1W2noR0uS3c9cYMyeZl3B2JUWjse5xOcsWaJXSBF1BPSPbrb3x5UyYKxqhdwYAgxF4FxA2/LEMI5LVm9DMQmrZyL61JHXrHTcx6YZcFI062mTtcQZn56YAy2V8zSpZGAWNy2/Uf7HDwgLRADlgAeZo7RGw7e+OZiOiOrniSYMgX94A3PbC+gmt9nQEdiBbud5O/bGorjUOUkgSBsD8nDugHCiw+J97TvhH+PBqB6igSfz7/AHGFmezeldQFut439enTDPOUmIkG9yDe9tvzwn4mg8s61Zp2W+8H0/XFYUFLINk825ZiBK8u5BiN/iDhgucNWUqASAultQPLJs0DtsfjthVw+mAC3lt8PsRETHvew29cZWQDn8zSY33naxtIjHVp6myVoZrJ13K8KWrl0pudIVAVaLqT1HvtHa2KT4r4xXysDSX0gCooIA0yL2uZGxi23QjFl8J8WZ6aISC1NBMfiEWNu0x9jjOMcBbNSFGmroOhXtrUATPYEsdJ6Eepx26sYa0Ux4N9FS4HxZcxmHrKVu6qrR9IskuAO+kgGxuLTaHMcVR2qp5equW5X1aBSC1KjFmj8RvMn2JmMQ8Cejl6lFTqBbzEf+WCFEgKtx9YNye1sLePZQVq1XnVgWYKynlOkAixAI3aZ3JJxzpbZJIv7H+c8V06K6QTVIHMLreBcsRLD0WABgfLcXOcUh2AXXzqsqrwR+EdCSNyenXFIydQmKZAME3j3OHPhfjI/ijIAX8MCAIEE29ge2L7rZpQpYA6jlszWQEIA7GW6G5YCOk9uw3jC7jPEydKRb3iVnqB33wTximq16kSq1DrEmLFiQLfPxHXAv8AmLmdOgqsDTpBJFhckST82wbwagKk6auYQDPrA2/tiTN5MctzG0QZ23ifbDGjwwIFqkrBIIBWdIsRIHXr7e9oOKP5gkQQJIIMz3LDcYVqlkdOwHKcILNBJU2i0z7xtAxcOB0zSQgvKhCARYhyYkXJkXHvhNwKn/MLkyiiSegNju0d4wxq5gIurVzgyqjteDEx1tt1xo0LLwGv4gzAJCUcvpG2onV6zLi8z0x7hemcrAD+fRXuCpJnrJAiZx7ht0idev8ApTKNUgG/7+MNeH8arUCKlOoVYdVYg9LSNgcar4cZTFZvJtqgqxaNpAA2n1wRSWmqk01QsAZNRg34hsbLqgAwoJvviDopVlw/zviIqVKZr1z5e7eawHSTcjb3wrzXjGUcVa2Zrb6VdyyTH1aWaRB7/bCvi3jmpVRqYVfLcc0qJY6QJJF+kiewwtyVDUrVGInZVIks28mbQAZJONl84B+5bX4qqZWSB1Mt5btqI7aeWe3QD7VXjFeAEtJPmNfYsOVfgX92xZqvDV8pZJCqHDFvQ6426IgvO5GKNWrFmZj+Iz+ew9sMko8PkEcmERPX1x6D1HpiG09cHZDJmpUVRaSLzEevwJwG6yULZ4K4UsNmKvbSgiSbwTHTt336YtbshkEzJMmwtNr7iOl7/GBsrk1RNKaTYXAEKgNpvciep6DvjCgUQHBWfp2Jnf8AWPW8Y8mct07ITtgObliwXUT0KqZ+YF8DnKVXDAKWFt5BMHuY9BY4OrcYUEliB0vy7dRb2+Riu1PEjPUUI7Ko06SW02Bgzq5THofv07YJywRimx5TanSQU6hIc6diSZ3IMbi2DuIuUpQliQdrEn56fphC3FKWqmHaVJYiL8wgCR0uD8nDni1Q1BCGTpuGJmCNyoEiR6DGenkDi7QBwtXeraCFiZgxb+nr8d8WYTESPSxUC25BP/WFvDlopam6K3UEgnb0Jj7/APBtUQASBcbgn03xCa/LKM3kFrZq5k8oBP8AaO/Q7euAeIVaj6RTiQTJLHr0AA9MF5giDEbX2jcH527Yiq14EjSd95nY3A7e8YbC4MVTN5ytSeCCyHYie4J0/wDNzg3NyVlho1QBaW2m8C2GGVemxHmaGLbarQL91uPbEtZw+qCD0EfV2JtJnfp/ti13Qzl6GFF3pUV0xdQD9UkECdUGb++L3kc8K7LXpsNZolSDPKS6zsd/qv7Y57msuyqo8ssI21dvc7fGC/BvFTSzRpEPpqCwkABgIUXOx2i8mMV+M6e19gi6yGcd4PRq1appjlLqwghCHUXK3B0tGqehB63wm4dxynmHFIhRSQiNQhmgOIP9RkwWnYD2N2ydUebSQoWFTVIkROkMq3HfUZ9sIOFU6dImo9JeYspJUEalJXqBAg7AdepECsof+iR0RlcDnXFaHlMwClASGSQQQpkgg+3fFh/w+8NtU11nJVW5NRHUkEsJtYDvh5xjw1QzfMn8pjtCGGAAsRYRYwRbtM4lzWcXK0QlPmKAKoadgRJnsJU9L/lVQp5BLUuOCj+OeHqjpTR9ZWVYgRtfVAJj6j7Rit0lCyu8m364ufiTNO6VHAQFidVpaIggOIBBuw62vfFTyNE1HAF9IJjaQIH/AHPTAlGmPB3Elq17hSdlMyQBPsbGwjDDLcJXQGJABBgqPW57R+xgRsgnmqpOqwE97m8Tt0w0djA0g6FUE9yZmZIsBYflgcjP0QcS455aeWgBuATsDAEAQehPXClqzb6j5pOwGw3sR1sLRg48KapWVW5VjUYjtPt6ekbYd1sqNIGrUew3FrCQPz6/qKs1pMr9LL5kgFVsQItP9sZiw0qLQNQafSI/PGYIu4p+ez7uRqYnlHuO1xE8vXscR0RCyNyY3HUHp3/TEWuCD+uDa6amLC95j7ztEDr9sKlQ5q+T2E9v7/2wy4bSNMgdQ0i0wYjb4HxgM2Cgn7+s+uDOEZo+aBMauXVEmCYvcdMM0mmI0MfFmeFOklJWBZl/mR+EsdUQANxA29MU4L3w08V5kNmGgAAXsIPNe4PYQI6RhSGjElwaPBsKeLP4Wy19ZEjaP31xVwR646P4a8OHyyjVAhNNWg2ILE9yNoi0YnqOkaToHbPsrNFgd/y/OABhhSzZKywJIkjckGJkdBab7XtsMCUuCHzai+Z9JEAk2lAT9IImSREwIxp/LRm/nLAFwFN4O5vAva57ex55RTFwScaDVgqlRUWGOuAArGRIk2WSLkCbnCIeC2Q6qz6aQElrAdSQsyY7cpm9ovhhRzygGoFcgnVqqSFi5mEAMdd45okG4rHGuMtWqO0khiJnqR1HYYtpprHQyHy8cymWEUaRqsNnZtMwTMxz6fQaJAviJvELV0OthTAtopgKCCRMDaYJkkH5xXslS1HU1wN5Jv8AOH/CuGU6qsBqXTBKzIN94n4n1xVtJZA1WR3wfIUQeVYBPKzNzEmDuJ2HtcYd0dGo6mYRsLgdpvuN+4wPwLJeXTDOtOCbHYqNRFyOUn2xJxTN03IBUFjtINxbuvrsMcd3I5ryQ/wq6mqLK8oi+5k3jv1n1xvWTkBtImwO35f2wmzeZIcChp1AX2AgTI5iBvFgPth9kaAKoa31LDQTN4O3T/rGnaywTwc5fiPlsQNJGq8ariL72/K/tgmlxcoQTOlocAGATOzae18WnjXhzL1R5hbyzGygQR0Xcc0/e/wDkqGTosqnzKl+VnjTMXhR63vPfFozjJcFVNNcB/BAczNWXUA7fhnpaeb2jGVPD5NQVFzOkgzcECRtBWesfbE2jMmszMGNFrro6GYA6W6mMV3xHxKpTqeWXkG5AsARbud/cjCK28E1bdI6VkeLVJFV9IfSJ09SLGOwY3vtexwC/Av5dSm5IZmaoREQGJZZknuu0bYS+DvEtIVEUKBrAVyZkMGBDGbXNp394xaMznw5qMp02Hxy9ew2/S2PSjLfFNhVrAJw6s2gqxk/SDFxbcE72uJ7D3xV/FAirTSWJ0i8SSABPS/4vnDetx9BOgmoVhUpqh+tzGpzF5HyAD3wFXyy5ipUDKQ2oKkRPT8I2Jg37e2A3eCi/HLETUwWqSINNICySDcdJ7SZ2vthdwhWp1HYrygFRbcfsYfZzLsa7U9gQ5JEAwEJi3r95wopKCxNlUg6ibid9ovheSkcoPy4Zl1RMwQOk9QJF5/LAFDib0WZbAMADqEidQaCJ2sLYkzfEC3KsgJIBvbrHYC+J6HDRVQapZx9Rm0H0tEQRPtgteBuFkb5HKQAyepY9CSJJ9rW7YJK06Gp6hUsACb/ANQ2tI2ixwjyDV3aoxg0wRAmRtYQCJA9rnEmZrVqxBdRp+kBYFpgW9+4/PGvAjjnLJj4xpDoB6aQf7/OMwCPCdM//Mcelv8A+8ZgbpeDVEUVeBswXygasmIVbm+kW3N+3cYjagyHS4K6jEMI2EXtMTaO4OD+EeKmRKgVaagkRZjoHXTeQZvY2gwBOHSeJE5V0rUMkleZgYMLqN5P4iQRyn6jMCO+S9g3SXRVs4ohb3BgRERe2284jyeaKaiN4N4B/UHqB9sOc/4qcgmrTUFlCqtzKGCTqJ222HpOE+WrAqxEwA1z307xbrh4u+SidrIv4jX11GfoxMe2w/LAwGPWa2MwDHq74cJxiqWFz0Bie4YW+Nh/354X4cKtXmph1WCwkjcgTY3gSYxcs3wDLGooWKZJCxJgAI5DEzIYm2IznFOmC66KZ/m9QABSQJJjcRcGZ+d9ukYgr12Y6mJk7T1i3YAieuLpR8GLUZpeAtYjWrTYaJW6kEmd53MxgXimSTLmkGYigsDTpBZiSxlgQAY1ETOx9gTvV0bcroreTloHci20k7bb339xjarwgsGYhVKxyqPT069f7YdZ7gPlOKlNlZWQMApgqdxBJ+mJIPuLWJm4VxBXUM6qlSmRpCyCSCBfoTMmTJtvIGA5VwK5rlB3gDwQ1V6v8RTfQKLaRpZQKjFdN7XiTiv8Op1KdYhVnTckEBhB3W8GDFr7Yva+M66gIKiioYOlgApUE3JK6iYgxYdI3woo+EiztVGYQMQxDBQsud7XAF7f2w0tSLVC/ZjI2yFWsqSWDMQCNQtHe3Umf3ExLnyRIC2+phLXUbcwEGesfbfGZrL1RIapr0g3NyDsGMNG3QDGB5U01dDFnZVKiZ1WIAtEH7Y5ox3ZRFUA5qnTJdtJmFjUJjlHv1j/AJxEOIgoYZWYR9NgJGrre22COIU6TKw3OqbW1ECBcbgCb3sd8VivmGBPOFWfoDjtEkk+32xXbY+3cT5/MmzSYkeokTETGIG4iVAeLQItaR3t2JwK3El0k6JiwEsR23m1vi+C+B8apKVR1AF5I1WG95P3t+Zw21xXBWqXBbeE0XfSW5VKg2JEiN/e+2Pc46KT5nOIIVWCtFvquPiN741z/FqVPSquFt1kmItB3AtEeuBMoyswKEgtuahEXgSoIIPb5xz55o5UpctCngZD1hTHlUvMqfXcLaTIUA8vYXvEYveYo/yho1agkwYvp18xsCCxHXppPXFCfihDq5RJUkKSCTACgQCTEHsOnpg+l4hY1SwUqQm0zMdfQbzuQPnHRpSan6LtN9Fm4YsUQ1FxUrNGrTAIG0gyeYCRE+mNn4ZTpMzNUKEzadVRjp3JBIANyR2Mdscr/jHSQjsswTpMX72+2J8nnKmoVNTMZkySZ9De4OOncU+s6i+U8ygwAktTIDkDUpIGlT6yd5++OX5XKM1SJMDeT06iO/xjpuRzZekSSAppwR3JX8N5jp8dMUikp8wj6WYgt6bWnvtP9oOGoXTdWBU8oEqMJAWZJi8DdD0B7/sYb8PMsWMMCbXvf1O9v7YX5niiMalNl1E21Hl0kHvcm0XxvlKyrUGp4gdPwlgO8dNv+MaLopLKAuJUqhZlLQqSQVPQmNpjfC+g/MSSV07XgmNpw4zgStXjWSrKbg3JBB6jaLffGjvRZzpUb2B2UenTA2hs9SqSJJpSe9OT+oxmJaDJpH/l+Db9cZg7BXL0VvItpVyTAIA2BvPY4iWu06tRBERczaAI9v7YjSkSwUAkkwBFz7Ydr4WqLSZyyArYrMxY7kDSD6TP2xOhhb/Hy3OoYdjI7XsRB9sE5vi6NT0inpeNJYMIgR0Cjpa564XAWNjOPKg2wKMaTj3VjBT9vuMeFcGgDLgfFRQcsdW0cpg+17ae4xc8txylmFptpYMtWmDHrOwkzsTfuI2xzk4fUuHFqI8rnkAsZAKNP0vOy9QZj1vAjPTjLLA12XHh9Gn5T1SKp1VGaTqC6fMKhuWVFivrefeueLeP+awphVhCdu/WJHsPjC+p4grCgaR5FlYsQQFGw7dz3wtr1wxJJJJO5/U+u+BHTp2LtzbGmd455nlyGgKAROr6bTLdTHxg/g2SpVpBqPRYsNJA5XJncagZ2uNr4rb17Ab2/YuN8bJmWBBU+vp9tsM44pGccYL7luAAF3euNLACYuoJggRYcvY/GDq1WnSQBSg3MvJ2Ei+kg/Mm/WMVTh3G9KCmSVUySAJMEC5JhYt+QxrxLilNXGlg6oBokajJN9RAUHTBI919cQUJN0yW1t5GlbxUykFZ6l+QgE7SJ9JEwIn0xZOH5hczor1BqohiagBCWBLEMUgkGeu2wtih5XNvWeowqFJHMx7RLR6nSBuBthh4czK0Nc1Z1G0rsRJ1c3UxE233mRiqqA21Isz5nK1aXI7qFaoKgKLC+bUdl8srcmIEN29IwjOToFfKTWzbEFTra5uB29BtgwcYp1QyBn1KL6zKNHSIj8PT0PfA2T4mtEKXVSZnSCTAbVJSxJHpPf1BrD5CjygSV8Bf/wAEJTp0VAqs9b6kgrAaLL1JiQQfti2cP8K5SmaaLSpozBCVrFHJYA3GtpAiWMDpsLDCrh3ilXpABj+Ie4EzpkEgHe298W3M5gUcvTrNUp1NQ1CBzCRvJJH1auWBi0dWM8JE232yPiPhXI5qstOjSRqjXao0sIBE2DgAwrAGCPfFc8W+EKGSYimYDi4YtoURzBQgAB2ubyRAHU2r4kbM1aVKnW/h0RJdkGkswPSFIjaZHUmemGTZmiqVDrp5p2Qw9QAf+MEMAs8qgxc9ZubRpQ9D7zmuV4Ma7/yNTnSRGg2i50k2YwPgE79bPV4WFyROYSnTrCnoVQvNdiASyMbqAsKAJOqfxYuPhEZWplleolAVHqVKjkGGlajqCG1A/h9QcFZ7xOlN2AoGqaZJDKwdlUr2gkTqKyJtv2xJ6SZRTo+e+MZU03hlKMPqXbSd49oIjAyVO0zjof8AibozLJXp0tBIRHERcpKtsI2ZY9B3xzhqBUmekyPbGaa5LRlas6Jk80UoSo896kaoAAFMBZW4uZgfpuSKjx7OFH/l6l7zZp3JjpciL7fOCeA8V0U2Uf8AkNkJkiZ2gdbn022xLnOFvmKGoT5iySh1SwkiVncrpv6AdsPeBKplcavrQk/XFyfxD1nriwU8kGpyQPoUfdR/xfCPgLqKw17XG03NgAO+G+Yz556YU8pkkGeXbvA6fl2wY+QvLogTgFSjpqllK8wgHm2uO2JUamVOm5PeJHqLyT98DcN4s1Go1yFIhxub9RPsB64kzdcM+pW1MQCW6DvYbe2CmjJOxqtKmBBliOsf7Lj3EP8AG5VbO1QNAnSsiSJsTv74zD2hb/f+f7NaCUErEaTpZgruLRYnSCfpBMAkG8Hbc26lmqTIBT8vRERbTBvpXTJPuB7naV2RoBqtWmtDzw0JVqwBTkrskH5Atp7jCzOcMzVWscvTHlU6WlC9wpC/iJ/ETEx3HSLRUcUZmufo5NdVNWDMXBZFVzLTA5zsL7Dece5fgtCuJYJSo05LFCpfvpnrbcnaesQD3z+Sypujs6lR5jAEsxW7G5Np7W6YSZjLUsyhGWJNViSSxVBBliIAAk9hb9cNto24rfEqVIOTRZjTm2sQw94tgPFu4jwdMplGVqqmtViUG40kHTt3kzsfi9RwslQU7MwZwrPClUBZQ69RJBH+pSCIYdDgQLiRaWAlYSw5zhIqjzkctTmBZ5EQWDTJgTuJH6YruYpwxHr74c8D4w2XDDSHRiDBLDmXYypEid1Mgxt1w7zXhJMxSp1qDJzaQ+nUSrmZUrH1W6bz13xtjQG0il0nAmQPn+2NQ5wfnuA1aX1rG8A2bvdTcGCDfAn8MdOqDpmJgxO8TtP+2NQTSox6+m235YJ4XlPMqKsAybjUFt3k4FWmSYAk9h/bGy0WgkAwNzG3S+A0YtZWlRpk02eTykgjTIAPY73t1/RA7s5PP9IsWJBgbD4HQYHr5gwF0gR16n53jEAE4SMaBQdT4i92ME2u1zYRYnpt17YIp8ZZhpY2iFJ3WeoOFlSiVMGO9iD+mNY7YbajUWDPZ0mlSQNUK0xpBCwJk7NPaO+H3hmhmM1QCUwSoc9d7XA7kSCfSO+KRWJ0qLQBsJ69/X2w08Ncaq5aqrrMA7dPsemG01TFlG0WwcBro87GbH2xmT8NBKyM7LVWA1WmlSCRf8ZEAkyII6WNxixjxv5mXK+XoYGS2k1L/wCojpvuO2A8vw4slQ1KDVC7SrEmmy0z9UaVJgxAJEQfQzeTXZFNo6BxHwNls1RVst/IqEKwQPp02FisNEdhF8VnO+COLZcfyalNhJJK1NJYk7lXEE7Yl4ABSQgUA0mE8yo0gW/pgSSRe3YDfBtbN5mQtOm6oBLBnLgmezj+/tiatcAcu6KdX4JxBjXXNUKhDUCdZ/rpxUXTHaCsAbHHPK67G3b1m/x+xj6Mymbzjro8qZ3BEgi/WYAm2+6+88V8UcE8mvmDuBUnTG2qXG3SDB9fyW9xfSkViYBMSenx0/TDpM3WdAy/VTBm/MQ088TJNyDA2AwFXytRUVmQhCZBI33MSfkx/wB4uNfhdPyPMoTq0KNanlWAouCLEm0zv740fI82kUFqY1FoIPVYiCRbfpPTE+XUsHAEOAFIH4xOxA9hiV8walRSZ1G7aRH0yT9gPywH5mkiovU3E3F7YPAxH/ElSV6dn77fHXFhyfCESuvPdwkLIDKzx9R2Gmx+cVrN1Q7MwESZHz+5xqrde2FsxeOM+HKyV3SpTGtTBsOwjbpEYzBfC/8AGfMUqKU2p06hQRqe7EDaT6CB8YzB3egUOuA588KyzNnUWfpRaYB16Z+sj8R1KSbEBRNzgTiPjLJ5lWUo9StVgaVYpTUbwL2F+Zrkxh1m+CZTNSo4mHYx/wCZGiP6QTZVkCw2jFOzvh6hTYgaG0kglQYPfnAA2kdeu2D9hNeyn8cytNKh8ur5kkzZuX0JO/8AxjOG51qFyGUEEgixPSxI/P0xYaeTpUnJFKlqBlYJc+mkO946k9YtuMMuL5/MZtaSVmDKksFYAyW6kyS0bbi3TCfYlkesZOfZiuXMszMT1Jn9cQ4v1PwzTJ1FaYPs0G/YtH2w2yX+GbZlZUKizd40r7LMyfg/GApbngG5HLleMSCqR84v+f8A8Ha6z5VSlUj/AFhbf/fF8J8z/hxm6dMuwpaQCbVabGBckBWPTFVuQN0SrioRgvhvGXoVA6bj998N8x/h9nUotXegwpqJJJXUB/Vp1ao+MVth841tBwzoD+OqdZAlNFy9Z1AdlspblAK2kGBBi/brhZxermK8UnrNVVTIUH8R3JnrE3xUdOC8nxBk2229R7HCytmSSGVHL1qbg8yaCGVlOllnbSxggQTYHDbh+canTrKhKecuiop0kMvqCt23v3k4F4flqtUg6tI7yBFukDfDipweLg1L9GufftPxiduxZTisMWUMsqKVFOwudSzO1/qN9xAxrQyoBDLSAjcdwTseYGPzw4ocOIUdVPQsZt1Me/64kPB0kQsGOk2tvBscLlMT7UO+C8UypXTXyFKot7oqPU9CCEU+l5OLFxKhw45UVqNGmKh0jyyArDVAsEF/0+cUL/I0UgMd76iTO/5YKfhg0gsHEEaWDMBYzi0ZvsnJp4Ha+EBVWBRKNq5TAWnptZtQBBHe4iffG1LwRQVNVarThZ0qW1ReSIWSokE7b4iz3HczVTS+adliCsxbs2gLPzgLJUmYQHg9mP2km8fYYNq8LIjl4GdbN0PK0fwykCwIdwWJ2J09/tv3xefBXEgQyKjFFtqYjlCiAmwsI2M7ntjnTUNViAI7N99zB+MEZbiD0VZUqOupQCdiQZkC+3x1xtzeGaMi/wDFPH9LLq5rUalGPpJQlS0SJK2n5v3wHT/xNpL5bVCpSrYEA3PWCbEDr+vQp+H+LmekKeYCuFsXakrHTsNVwTF7gfGIM/k8u7j/ANYiofpUU3IWewIIXYHvbpg0i32FmzP+IGWqwtKoQTsYECRvJYDrubY5l4k4YKmaSpTYAvqUw06mW4ZptzKVkbmTi0UfDeRpKHRmqc8BU0rBUTJDqZBjr7X2xX+M0qdAtMmHV1BaW+mDBgbEySReB74SmmZTyR/whamVcDyiXJF51Ekz2AsIjGU6LUkL030hiB9IKlVAGiOxhj+7sH0aRobSAu02uFBMn57YEzCOwVVIGlhJPaAWbbbY++/XHSo0I32c743TjMM5RtM3mVkGR02Nj8g4Gp5PWWNIwLkBrEgCdh1xY/EWTqLmQWGulUcgL3kxbsb29ROE1KkaNWFJGk2/quCLg2n0xDadUXYlrU4ix2v+/bGoOHecUVRKjUbzaCfTe5H9sKMzQNMwfcdiD1H6YVqhiAsce4zGYBjt38FRqMKaCTDG0kgXBJifz74J47w/KU6A00q9lCxAVSw/9x/q7fbHYKGTRBCKqj0AH6YqedymVpBxFZryUJcLJ6mYnqd8Uiovo5nHajnuRGQen5po1ATBLMCIbtygjcG5jfDLhvBsvWTzda0aVwWL6nc/6QTIaY9PQ4H4lnYcI1NfKDCF6EQLEi+0b7QBtvlKjRdWZaaFaY3YQwtyqfLPMOt5j4vTbF9Ekx5kvCWRptrNN6rD/wCo+oTaxVYUm/UGJwyfNroIaIvpW2kSLAR9gBii1s6FYmlXakzWKuNaREhVi8EgxJNrzgzJ8Uq6gxNCpoBIUErEx6STeem2Kx2rozbfY44pxvLUKqo6l69UQKaAu5BMQF2AgdYwXxbhjZrLNSVHpawEBYAABhB+kwRF4mMLcjxCczUrVUy9ApTBeqSHYjmhKXUcoO4+CSMC8f8A8V2Rh5WWrNSmA8FPM2mJUwLe98BzG2m3FOFjLcJrZdZVlpy3MGdrjWO0RaQOnfHFKXCHf6FYnt3kTh8uUzWczJq1CyhyQQTBgzyX2HQ/3nHQaPhCnT0hEV5Anaduk2PXA2780Bz+s43V4fUQwylfcY1XLtO2O2VvCNJ15VJPWBt6fOEme/w5gagY9CD/AL431AXyPJzehVZb6iMNMr4mZY1Xja3+2Cs94dZTAU27bbYU5vhhQSbDGcB1OMiy5HjdOp9RE7jt67Xw3SurkKnN20mbf7gY5uiEkATOGeV401Ei8wbgHse4xJxwB6XgvObVxTgJIsPpuD22wNlcxpGk7xae57CNxGFy+NNYhnYSBuZFrAH2wUOLow1IS5EAxH/EYk14EUXwyxcIy2XKOaxPMCVZVLaDEcy7G46/pgLMlBUmCOxCi8DcC1vv1ucA8IztUpp1DSGZhaGmIjm3/vgwUXddRPKrBTAIO3W2nf1ws5RiqBVM0p5jSQKutlm6ry3ixna298WLLVspTDQZYDTorcykMRBRlgg3AxW8wea1xte5nrNxqtbDHI8O8zUBKQRuCDIE/Sx+oCW3wFqVkNBtbLJWUaKiLBM09Woz2BKg27R798ZlOEKpAq1KSKV6m8QTddxtvHziDMcKQAMVUIRdoIZmvNwYJMRBvawwLU4jRIbkCtEbtI0iNRBUemxJAPXGhqrUZsVhDDM53LKJpUH5urPqBj+nSNjbe+AfEGbV6YhY1aVJuOZBINyRsYCiCfbaTIZrJVKQmpzjdYZQdu6wevXcfON+J8KR6JiqoB1NTXTDEmwDGesbid5wdSoVJsaH6slJfNkAJTY6BIqconchgZ6MNMfY7TiWpnDTXUoa0aU2I1dezDa3vginmDdU06wQCWgCSSBqmI6fOJBwkkNrnUZBliyqYEn1Bi5BG046I2yzaXJplc+ucpvTZdDKywpE3iGM7i9/TrIGK5xfLNTfmOm3zHYx16/N8Xfh3AqNGjUdoNWmhYPcGZ2gG63g9xjn/iN/5m52Bg3Nx67++F45GhzjggqVeYlGABvExfr9R674gr1gVMgMTO+6mRcfbDPL00rZSqAqipSC1AQIJQQrj41A/GEuUqieb774nduivQNfHuD2ogmbfbGYFMNH2dhHxdQZkTCnf2x7jMPDk5df9JU+O0VDPCgWbYDvii5SzwLc029seYzHUuUcZY83SBRyQCQKe4nffAfkKKdlA5DsB3OMxmGnyFcg/CKKs1LUAZImRM8rm8+sYv8AxykoyhIAB1LcDvvj3GYlHoo+yn5VirEix1bix+tsWbh4kXvIP6nGYzFznY5yH0ffG6ICyyAd/wBDjzGYj5GXRSeNCP4iLRTWI/8AeBjknE3J3JPMd/8A24zGYcbR5/nsV5Q2c9dO/wB8C1sZjMSfB2vk3q7D4xLkqhD2JF+mMxmNLkKOiR/6dfZsbZZz5lISYJMjoeUbjGYzHGuznl0WPiGTQVFhEH8ykLKNidttsFcRpiXsP/Ep26k7+/rjMZjzW8omgXxSdOVWLcvS3RP9z98c8z9Ziolib9T64zGYv8fiRfR4LTwSgppNyj6VOw3tf3xtxm2RVhZjEsNzznc79T98ZjMP/iBclcqVCWpySZCkz15t/wAziRcw2k8zWJAueipjMZj0oDm2arMaVSWJ+vcz0OKz4pclUJJJ1bm/TGYzGn2bT6AeB1SC8EiUqAwYkGm1j6YVjrjMZiB0GzVT3P3xmMxmLC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5" name="16 Dikdörtgen"/>
          <p:cNvSpPr>
            <a:spLocks noChangeArrowheads="1"/>
          </p:cNvSpPr>
          <p:nvPr/>
        </p:nvSpPr>
        <p:spPr bwMode="auto">
          <a:xfrm>
            <a:off x="467544" y="0"/>
            <a:ext cx="842493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600" b="1" dirty="0">
                <a:solidFill>
                  <a:srgbClr val="000000"/>
                </a:solidFill>
                <a:cs typeface="Times New Roman" pitchFamily="18" charset="0"/>
              </a:rPr>
              <a:t>Cappadocia is known for its pinnacles of eroded volcanic ash, hundreds of churches and underground cities carved in the soft rock </a:t>
            </a:r>
            <a:endParaRPr lang="en-US" sz="2600" b="1" dirty="0">
              <a:solidFill>
                <a:srgbClr val="000000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395536" y="1412776"/>
          <a:ext cx="8352928" cy="4482764"/>
        </p:xfrm>
        <a:graphic>
          <a:graphicData uri="http://schemas.openxmlformats.org/drawingml/2006/table">
            <a:tbl>
              <a:tblPr/>
              <a:tblGrid>
                <a:gridCol w="2882869"/>
                <a:gridCol w="1330555"/>
                <a:gridCol w="1330555"/>
                <a:gridCol w="1478394"/>
                <a:gridCol w="1330555"/>
              </a:tblGrid>
              <a:tr h="721906"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Groups and Performance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ndicators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 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 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 C 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579100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Providing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environmental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education to personnel 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1.86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0.83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1.00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1.29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54644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Providing environmental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training to personnel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1.10</a:t>
                      </a:r>
                      <a:endParaRPr lang="tr-TR" sz="16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0.57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0.81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0.85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6172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Providing environmental education to guests</a:t>
                      </a:r>
                      <a:endParaRPr lang="tr-TR" sz="16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1.32</a:t>
                      </a:r>
                      <a:endParaRPr lang="tr-TR" sz="16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0.52</a:t>
                      </a:r>
                      <a:endParaRPr lang="tr-TR" sz="16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0.81</a:t>
                      </a:r>
                      <a:endParaRPr lang="tr-TR" sz="16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0.92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Participating in environmental meetings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2.18</a:t>
                      </a:r>
                      <a:endParaRPr lang="tr-TR" sz="16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1.17</a:t>
                      </a:r>
                      <a:endParaRPr lang="tr-TR" sz="16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1.20</a:t>
                      </a:r>
                      <a:endParaRPr lang="tr-TR" sz="16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1.58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695624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 mean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1.62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0.77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0.96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Arial" pitchFamily="34" charset="0"/>
                        </a:rPr>
                        <a:t>1.1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4318" name="5 Metin kutusu"/>
          <p:cNvSpPr txBox="1">
            <a:spLocks noChangeArrowheads="1"/>
          </p:cNvSpPr>
          <p:nvPr/>
        </p:nvSpPr>
        <p:spPr bwMode="auto">
          <a:xfrm>
            <a:off x="539552" y="0"/>
            <a:ext cx="86044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400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tr-TR" sz="2400" b="1" dirty="0">
              <a:latin typeface="Arial Black" pitchFamily="34" charset="0"/>
              <a:cs typeface="Times New Roman" pitchFamily="18" charset="0"/>
            </a:endParaRPr>
          </a:p>
          <a:p>
            <a:r>
              <a:rPr lang="tr-TR" sz="2400" b="1" i="1" dirty="0"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tr-TR" sz="2400" b="1" i="1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ahoma" pitchFamily="34" charset="0"/>
              </a:rPr>
              <a:t>5. </a:t>
            </a:r>
            <a:r>
              <a:rPr lang="en-US" sz="2400" b="1" u="sng" dirty="0" smtClean="0">
                <a:solidFill>
                  <a:srgbClr val="FFFF00"/>
                </a:solidFill>
                <a:latin typeface="Arial Black" pitchFamily="34" charset="0"/>
              </a:rPr>
              <a:t>Education </a:t>
            </a:r>
            <a:r>
              <a:rPr lang="en-US" sz="2400" b="1" u="sng" dirty="0">
                <a:solidFill>
                  <a:srgbClr val="FFFF00"/>
                </a:solidFill>
                <a:latin typeface="Arial Black" pitchFamily="34" charset="0"/>
              </a:rPr>
              <a:t>and training for </a:t>
            </a:r>
            <a:endParaRPr lang="tr-TR" sz="2400" b="1" u="sng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tr-TR" sz="2400" b="1" dirty="0" smtClean="0">
                <a:solidFill>
                  <a:srgbClr val="FFFF00"/>
                </a:solidFill>
                <a:latin typeface="Arial Black" pitchFamily="34" charset="0"/>
              </a:rPr>
              <a:t>                               </a:t>
            </a:r>
            <a:r>
              <a:rPr lang="tr-TR" sz="2400" b="1" u="sng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400" b="1" u="sng" dirty="0" smtClean="0">
                <a:solidFill>
                  <a:srgbClr val="FFFF00"/>
                </a:solidFill>
                <a:latin typeface="Arial Black" pitchFamily="34" charset="0"/>
              </a:rPr>
              <a:t>environmental </a:t>
            </a:r>
            <a:r>
              <a:rPr lang="en-US" sz="2400" b="1" u="sng" dirty="0">
                <a:solidFill>
                  <a:srgbClr val="FFFF00"/>
                </a:solidFill>
                <a:latin typeface="Arial Black" pitchFamily="34" charset="0"/>
              </a:rPr>
              <a:t>awareness</a:t>
            </a:r>
            <a:endParaRPr lang="tr-TR" sz="2400" u="sng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40</a:t>
            </a:fld>
            <a:endParaRPr lang="tr-T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611560" y="1412776"/>
          <a:ext cx="8136904" cy="4117004"/>
        </p:xfrm>
        <a:graphic>
          <a:graphicData uri="http://schemas.openxmlformats.org/drawingml/2006/table">
            <a:tbl>
              <a:tblPr/>
              <a:tblGrid>
                <a:gridCol w="2808312"/>
                <a:gridCol w="1296144"/>
                <a:gridCol w="1296144"/>
                <a:gridCol w="1440160"/>
                <a:gridCol w="1296144"/>
              </a:tblGrid>
              <a:tr h="721906"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Groups and Performance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ndicators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 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 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 C 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579100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Brochures with information on environmental protection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1.25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0.55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0.76</a:t>
                      </a:r>
                      <a:endParaRPr lang="tr-TR" sz="16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0.89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54644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Getting guest opinions on environmental activities 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2.07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1.74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1.90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1.92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6172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Reflecting guest opinions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hotel activities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2.11</a:t>
                      </a:r>
                      <a:endParaRPr lang="tr-TR" sz="16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2.77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1.95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1.96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Encouraging guests to use mass transportation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1.50</a:t>
                      </a:r>
                      <a:endParaRPr lang="tr-TR" sz="16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1.17</a:t>
                      </a:r>
                      <a:endParaRPr lang="tr-TR" sz="16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1.80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1.48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695624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Posting educational posters for customers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1.34</a:t>
                      </a:r>
                      <a:endParaRPr lang="tr-TR" sz="16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0.83</a:t>
                      </a:r>
                      <a:endParaRPr lang="tr-TR" sz="160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1.33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1.18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5342" name="5 Metin kutusu"/>
          <p:cNvSpPr txBox="1">
            <a:spLocks noChangeArrowheads="1"/>
          </p:cNvSpPr>
          <p:nvPr/>
        </p:nvSpPr>
        <p:spPr bwMode="auto">
          <a:xfrm>
            <a:off x="468313" y="404813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 i="1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ahoma" pitchFamily="34" charset="0"/>
              </a:rPr>
              <a:t>6. 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</a:rPr>
              <a:t>Communication </a:t>
            </a:r>
            <a:r>
              <a:rPr lang="en-US" sz="2400" b="1" dirty="0">
                <a:solidFill>
                  <a:srgbClr val="FFFF00"/>
                </a:solidFill>
                <a:latin typeface="Arial Black" pitchFamily="34" charset="0"/>
              </a:rPr>
              <a:t>for environmental</a:t>
            </a:r>
            <a:r>
              <a:rPr lang="tr-TR" sz="24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 Black" pitchFamily="34" charset="0"/>
              </a:rPr>
              <a:t>awareness</a:t>
            </a:r>
            <a:endParaRPr lang="tr-TR" sz="2400" u="sng" dirty="0">
              <a:solidFill>
                <a:srgbClr val="FFFF00"/>
              </a:solidFill>
              <a:latin typeface="Arial Black" pitchFamily="34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611560" y="5517232"/>
          <a:ext cx="8136903" cy="457200"/>
        </p:xfrm>
        <a:graphic>
          <a:graphicData uri="http://schemas.openxmlformats.org/drawingml/2006/table">
            <a:tbl>
              <a:tblPr/>
              <a:tblGrid>
                <a:gridCol w="2808312"/>
                <a:gridCol w="1224136"/>
                <a:gridCol w="1368151"/>
                <a:gridCol w="1440160"/>
                <a:gridCol w="1296144"/>
              </a:tblGrid>
              <a:tr h="0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 mean </a:t>
                      </a:r>
                      <a:endParaRPr lang="tr-TR" sz="18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1.65</a:t>
                      </a:r>
                      <a:endParaRPr lang="tr-TR" sz="18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1.41</a:t>
                      </a:r>
                      <a:endParaRPr lang="tr-TR" sz="18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1.55</a:t>
                      </a:r>
                      <a:endParaRPr lang="tr-TR" sz="18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Arial" pitchFamily="34" charset="0"/>
                        </a:rPr>
                        <a:t>1.49</a:t>
                      </a:r>
                      <a:endParaRPr lang="tr-TR" sz="20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41</a:t>
            </a:fld>
            <a:endParaRPr lang="tr-T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323528" y="1844824"/>
          <a:ext cx="8568951" cy="3753165"/>
        </p:xfrm>
        <a:graphic>
          <a:graphicData uri="http://schemas.openxmlformats.org/drawingml/2006/table">
            <a:tbl>
              <a:tblPr/>
              <a:tblGrid>
                <a:gridCol w="3515467"/>
                <a:gridCol w="1309069"/>
                <a:gridCol w="1368152"/>
                <a:gridCol w="1296144"/>
                <a:gridCol w="1080119"/>
              </a:tblGrid>
              <a:tr h="936104"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Groups and Performance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ndicators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 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 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 C 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M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ean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646246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Knowledge on the ISO 14001 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1.27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0.59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0.95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Arial" pitchFamily="34" charset="0"/>
                        </a:rPr>
                        <a:t>0.96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6246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Knowledge on the Pine Awards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1.30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0.78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0.85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1.00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646246">
                <a:tc>
                  <a:txBody>
                    <a:bodyPr/>
                    <a:lstStyle/>
                    <a:p>
                      <a:pPr indent="169545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Knowledge on the Blue Flag 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1.52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1.43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1.71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1.55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878323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 mean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1.36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0.93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1.17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Arial" pitchFamily="34" charset="0"/>
                        </a:rPr>
                        <a:t>1.17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6360" name="5 Metin kutusu"/>
          <p:cNvSpPr txBox="1">
            <a:spLocks noChangeArrowheads="1"/>
          </p:cNvSpPr>
          <p:nvPr/>
        </p:nvSpPr>
        <p:spPr bwMode="auto">
          <a:xfrm>
            <a:off x="251520" y="404664"/>
            <a:ext cx="820859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400" u="sng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7. </a:t>
            </a:r>
            <a:r>
              <a:rPr lang="en-US" sz="2400" u="sng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Managerial </a:t>
            </a:r>
            <a:r>
              <a:rPr lang="en-US" sz="2400" u="sng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knowledge </a:t>
            </a:r>
            <a:endParaRPr lang="tr-TR" sz="2400" u="sng" dirty="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  <a:p>
            <a:r>
              <a:rPr lang="tr-TR" sz="24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                         </a:t>
            </a:r>
            <a:r>
              <a:rPr lang="en-US" sz="2400" u="sng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on </a:t>
            </a:r>
            <a:r>
              <a:rPr lang="en-US" sz="2400" u="sng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the environmental protection</a:t>
            </a:r>
            <a:endParaRPr lang="tr-TR" sz="2400" u="sng" dirty="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42</a:t>
            </a:fld>
            <a:endParaRPr lang="tr-T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Kapadokya Balon Tu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3 Dikdörtgen"/>
          <p:cNvSpPr>
            <a:spLocks noChangeArrowheads="1"/>
          </p:cNvSpPr>
          <p:nvPr/>
        </p:nvSpPr>
        <p:spPr bwMode="auto">
          <a:xfrm>
            <a:off x="0" y="476672"/>
            <a:ext cx="43449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0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tr-TR" sz="3000" b="1" dirty="0" err="1" smtClean="0">
                <a:latin typeface="Arial Black" pitchFamily="34" charset="0"/>
              </a:rPr>
              <a:t>Recommendations</a:t>
            </a:r>
            <a:endParaRPr lang="tr-TR" sz="3000" b="1" dirty="0">
              <a:latin typeface="Arial Black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43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58371" name="3 Dikdörtgen"/>
          <p:cNvSpPr>
            <a:spLocks noChangeArrowheads="1"/>
          </p:cNvSpPr>
          <p:nvPr/>
        </p:nvSpPr>
        <p:spPr bwMode="auto">
          <a:xfrm>
            <a:off x="611188" y="1143000"/>
            <a:ext cx="83185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/>
            <a:r>
              <a:rPr lang="tr-TR" sz="2400" dirty="0"/>
              <a:t>    </a:t>
            </a:r>
            <a:r>
              <a:rPr lang="en-US" sz="2400" dirty="0"/>
              <a:t>There is a need for environmentally sensitive practices. </a:t>
            </a:r>
            <a:endParaRPr lang="tr-TR" sz="2400" dirty="0"/>
          </a:p>
          <a:p>
            <a:pPr marL="265113" indent="-265113"/>
            <a:endParaRPr lang="tr-TR" sz="2400" dirty="0"/>
          </a:p>
          <a:p>
            <a:pPr marL="265113" indent="-265113"/>
            <a:r>
              <a:rPr lang="tr-TR" sz="2400" dirty="0"/>
              <a:t>   </a:t>
            </a:r>
            <a:r>
              <a:rPr lang="en-US" sz="2400" dirty="0"/>
              <a:t>Education and training courses should be developed and participation of accommodation personnel encouraged.</a:t>
            </a:r>
            <a:endParaRPr lang="tr-TR" sz="2400" dirty="0"/>
          </a:p>
          <a:p>
            <a:pPr marL="265113" indent="-265113"/>
            <a:endParaRPr lang="tr-TR" sz="2400" dirty="0"/>
          </a:p>
          <a:p>
            <a:pPr marL="265113" indent="-265113"/>
            <a:r>
              <a:rPr lang="tr-TR" sz="2400" dirty="0"/>
              <a:t>   </a:t>
            </a:r>
            <a:r>
              <a:rPr lang="en-US" sz="2400" dirty="0"/>
              <a:t>The environmental knowledge and sensitivity of managers should be enhanced. </a:t>
            </a:r>
            <a:endParaRPr lang="tr-TR" sz="2400" dirty="0"/>
          </a:p>
          <a:p>
            <a:pPr marL="265113" indent="-265113"/>
            <a:endParaRPr lang="tr-TR" sz="2400" dirty="0"/>
          </a:p>
          <a:p>
            <a:pPr marL="265113" indent="-265113"/>
            <a:r>
              <a:rPr lang="tr-TR" sz="2400" dirty="0"/>
              <a:t>   </a:t>
            </a:r>
            <a:r>
              <a:rPr lang="en-US" sz="2400" dirty="0"/>
              <a:t>They should participate in resource saving practices and make a commitment to institute a resource minimization policy, allocate staff and necessary funding for implementation, and establish an energy performance rating system and a periodic or continuous monitoring system to assess the nature and outcome of the daily practices. </a:t>
            </a:r>
            <a:endParaRPr lang="tr-TR" sz="2400" dirty="0"/>
          </a:p>
        </p:txBody>
      </p:sp>
      <p:sp>
        <p:nvSpPr>
          <p:cNvPr id="58372" name="3 Metin kutusu"/>
          <p:cNvSpPr txBox="1">
            <a:spLocks noChangeArrowheads="1"/>
          </p:cNvSpPr>
          <p:nvPr/>
        </p:nvSpPr>
        <p:spPr bwMode="auto">
          <a:xfrm>
            <a:off x="928688" y="357188"/>
            <a:ext cx="61928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u="sng" dirty="0" err="1">
                <a:solidFill>
                  <a:srgbClr val="FFFF00"/>
                </a:solidFill>
                <a:latin typeface="Arial Black" pitchFamily="34" charset="0"/>
              </a:rPr>
              <a:t>Recommendations</a:t>
            </a:r>
            <a:endParaRPr lang="tr-TR" sz="3200" u="sng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6" name="Picture 5" descr="Dosya:Göreme Valley in Cappadoc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6687" r="16687"/>
          <a:stretch>
            <a:fillRect/>
          </a:stretch>
        </p:blipFill>
        <p:spPr bwMode="auto">
          <a:xfrm>
            <a:off x="323528" y="1124744"/>
            <a:ext cx="288032" cy="28803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5" descr="Dosya:Göreme Valley in Cappadoc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6687" r="16687"/>
          <a:stretch>
            <a:fillRect/>
          </a:stretch>
        </p:blipFill>
        <p:spPr bwMode="auto">
          <a:xfrm>
            <a:off x="323528" y="1916832"/>
            <a:ext cx="288032" cy="28803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5" descr="Dosya:Göreme Valley in Cappadoc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6687" r="16687"/>
          <a:stretch>
            <a:fillRect/>
          </a:stretch>
        </p:blipFill>
        <p:spPr bwMode="auto">
          <a:xfrm>
            <a:off x="323528" y="3140968"/>
            <a:ext cx="288032" cy="28803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5" descr="Dosya:Göreme Valley in Cappadoc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6687" r="16687"/>
          <a:stretch>
            <a:fillRect/>
          </a:stretch>
        </p:blipFill>
        <p:spPr bwMode="auto">
          <a:xfrm>
            <a:off x="395536" y="4221088"/>
            <a:ext cx="288032" cy="28803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25249-C24F-425A-B5D0-BE3F2F669ACB}" type="slidenum">
              <a:rPr lang="tr-TR" smtClean="0"/>
              <a:pPr>
                <a:defRPr/>
              </a:pPr>
              <a:t>44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Dikdörtgen"/>
          <p:cNvSpPr>
            <a:spLocks noChangeArrowheads="1"/>
          </p:cNvSpPr>
          <p:nvPr/>
        </p:nvSpPr>
        <p:spPr bwMode="auto">
          <a:xfrm>
            <a:off x="900113" y="476251"/>
            <a:ext cx="7128271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tr-TR" sz="2400" dirty="0"/>
          </a:p>
          <a:p>
            <a:pPr>
              <a:defRPr/>
            </a:pPr>
            <a:endParaRPr lang="tr-TR" sz="2400" dirty="0"/>
          </a:p>
          <a:p>
            <a:pPr>
              <a:lnSpc>
                <a:spcPct val="150000"/>
              </a:lnSpc>
              <a:defRPr/>
            </a:pPr>
            <a:endParaRPr lang="tr-TR" sz="2400" dirty="0"/>
          </a:p>
          <a:p>
            <a:pPr marL="441325" indent="-95250">
              <a:lnSpc>
                <a:spcPct val="150000"/>
              </a:lnSpc>
              <a:defRPr/>
            </a:pPr>
            <a:r>
              <a:rPr lang="tr-TR" sz="2400" b="1" dirty="0"/>
              <a:t> </a:t>
            </a:r>
            <a:r>
              <a:rPr lang="tr-TR" sz="2800" b="1" dirty="0"/>
              <a:t>A</a:t>
            </a:r>
            <a:r>
              <a:rPr lang="en-US" sz="2800" b="1" dirty="0"/>
              <a:t> strong and co-operative partnership </a:t>
            </a:r>
            <a:r>
              <a:rPr lang="tr-TR" sz="2800" b="1" dirty="0"/>
              <a:t>           </a:t>
            </a:r>
            <a:r>
              <a:rPr lang="en-US" sz="2800" b="1" dirty="0"/>
              <a:t>between </a:t>
            </a:r>
            <a:endParaRPr lang="tr-TR" sz="2800" b="1" dirty="0"/>
          </a:p>
          <a:p>
            <a:pPr marL="2522538" lvl="2" indent="-1608138">
              <a:lnSpc>
                <a:spcPct val="150000"/>
              </a:lnSpc>
              <a:defRPr/>
            </a:pPr>
            <a:r>
              <a:rPr lang="tr-TR" sz="2400" b="1" dirty="0"/>
              <a:t>  </a:t>
            </a:r>
            <a:r>
              <a:rPr lang="tr-TR" sz="2400" b="1" dirty="0">
                <a:solidFill>
                  <a:srgbClr val="FFFF00"/>
                </a:solidFill>
              </a:rPr>
              <a:t>G</a:t>
            </a:r>
            <a:r>
              <a:rPr lang="en-US" sz="2400" b="1" dirty="0" err="1">
                <a:solidFill>
                  <a:srgbClr val="FFFF00"/>
                </a:solidFill>
              </a:rPr>
              <a:t>overnment</a:t>
            </a:r>
            <a:r>
              <a:rPr lang="en-US" sz="2400" b="1" dirty="0">
                <a:solidFill>
                  <a:srgbClr val="FFFF00"/>
                </a:solidFill>
              </a:rPr>
              <a:t> departments</a:t>
            </a:r>
            <a:endParaRPr lang="tr-TR" sz="2400" b="1" dirty="0">
              <a:solidFill>
                <a:srgbClr val="FFFF00"/>
              </a:solidFill>
            </a:endParaRPr>
          </a:p>
          <a:p>
            <a:pPr marL="2522538" lvl="2" indent="-1608138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tr-TR" sz="2400" b="1" dirty="0">
                <a:solidFill>
                  <a:srgbClr val="FFFF00"/>
                </a:solidFill>
              </a:rPr>
              <a:t> N</a:t>
            </a:r>
            <a:r>
              <a:rPr lang="en-US" sz="2400" b="1" dirty="0" err="1">
                <a:solidFill>
                  <a:srgbClr val="FFFF00"/>
                </a:solidFill>
              </a:rPr>
              <a:t>ational</a:t>
            </a:r>
            <a:r>
              <a:rPr lang="en-US" sz="2400" b="1" dirty="0">
                <a:solidFill>
                  <a:srgbClr val="FFFF00"/>
                </a:solidFill>
              </a:rPr>
              <a:t> tourism authorities</a:t>
            </a:r>
            <a:endParaRPr lang="tr-TR" sz="2400" b="1" dirty="0">
              <a:solidFill>
                <a:srgbClr val="FFFF00"/>
              </a:solidFill>
            </a:endParaRPr>
          </a:p>
          <a:p>
            <a:pPr marL="2522538" lvl="2" indent="-1608138">
              <a:lnSpc>
                <a:spcPct val="150000"/>
              </a:lnSpc>
              <a:defRPr/>
            </a:pPr>
            <a:r>
              <a:rPr lang="tr-TR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tr-TR" sz="2400" b="1" dirty="0">
                <a:solidFill>
                  <a:srgbClr val="FFFF00"/>
                </a:solidFill>
              </a:rPr>
              <a:t>I</a:t>
            </a:r>
            <a:r>
              <a:rPr lang="en-US" sz="2400" b="1" dirty="0" err="1">
                <a:solidFill>
                  <a:srgbClr val="FFFF00"/>
                </a:solidFill>
              </a:rPr>
              <a:t>nternational</a:t>
            </a:r>
            <a:r>
              <a:rPr lang="tr-TR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and national </a:t>
            </a:r>
            <a:r>
              <a:rPr lang="en-US" sz="2400" b="1" dirty="0" smtClean="0">
                <a:solidFill>
                  <a:srgbClr val="FFFF00"/>
                </a:solidFill>
              </a:rPr>
              <a:t>t</a:t>
            </a:r>
            <a:r>
              <a:rPr lang="tr-TR" sz="2400" b="1" dirty="0" err="1" smtClean="0">
                <a:solidFill>
                  <a:srgbClr val="FFFF00"/>
                </a:solidFill>
              </a:rPr>
              <a:t>ourism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associations</a:t>
            </a:r>
            <a:endParaRPr lang="tr-TR" sz="2400" b="1" dirty="0">
              <a:solidFill>
                <a:srgbClr val="FFFF00"/>
              </a:solidFill>
            </a:endParaRPr>
          </a:p>
          <a:p>
            <a:pPr marL="2522538" lvl="2" indent="-1608138">
              <a:lnSpc>
                <a:spcPct val="150000"/>
              </a:lnSpc>
              <a:defRPr/>
            </a:pPr>
            <a:r>
              <a:rPr lang="tr-TR" sz="2400" b="1" dirty="0">
                <a:solidFill>
                  <a:srgbClr val="FFFF00"/>
                </a:solidFill>
              </a:rPr>
              <a:t>  T</a:t>
            </a:r>
            <a:r>
              <a:rPr lang="en-US" sz="2400" b="1" dirty="0">
                <a:solidFill>
                  <a:srgbClr val="FFFF00"/>
                </a:solidFill>
              </a:rPr>
              <a:t>he travel and tourism private sector </a:t>
            </a:r>
            <a:endParaRPr lang="tr-TR" sz="2400" b="1" dirty="0">
              <a:solidFill>
                <a:srgbClr val="FFFF00"/>
              </a:solidFill>
            </a:endParaRPr>
          </a:p>
        </p:txBody>
      </p:sp>
      <p:pic>
        <p:nvPicPr>
          <p:cNvPr id="5" name="Picture 5" descr="Dosya:Göreme Valley in Cappadoc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6687" r="16687"/>
          <a:stretch>
            <a:fillRect/>
          </a:stretch>
        </p:blipFill>
        <p:spPr bwMode="auto">
          <a:xfrm>
            <a:off x="611560" y="1988840"/>
            <a:ext cx="432048" cy="100811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45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b="1" dirty="0" smtClean="0">
                <a:latin typeface="Arial Black" pitchFamily="34" charset="0"/>
              </a:rPr>
              <a:t/>
            </a:r>
            <a:br>
              <a:rPr lang="tr-TR" b="1" dirty="0" smtClean="0">
                <a:latin typeface="Arial Black" pitchFamily="34" charset="0"/>
              </a:rPr>
            </a:br>
            <a:endParaRPr lang="tr-TR" dirty="0">
              <a:latin typeface="Arial Black" pitchFamily="34" charset="0"/>
            </a:endParaRPr>
          </a:p>
        </p:txBody>
      </p:sp>
      <p:sp>
        <p:nvSpPr>
          <p:cNvPr id="59395" name="3 Dikdörtgen"/>
          <p:cNvSpPr>
            <a:spLocks noChangeArrowheads="1"/>
          </p:cNvSpPr>
          <p:nvPr/>
        </p:nvSpPr>
        <p:spPr bwMode="auto">
          <a:xfrm>
            <a:off x="1043608" y="980728"/>
            <a:ext cx="6742113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There is a need for </a:t>
            </a:r>
            <a:r>
              <a:rPr lang="en-US" sz="2800" b="1" dirty="0" err="1"/>
              <a:t>ecolabel</a:t>
            </a:r>
            <a:r>
              <a:rPr lang="en-US" sz="2800" b="1" dirty="0"/>
              <a:t> schemes in tourism accommodations</a:t>
            </a:r>
            <a:r>
              <a:rPr lang="tr-TR" sz="2800" b="1" dirty="0"/>
              <a:t>, </a:t>
            </a:r>
            <a:r>
              <a:rPr lang="tr-TR" sz="2800" b="1" dirty="0" err="1"/>
              <a:t>especially</a:t>
            </a:r>
            <a:r>
              <a:rPr lang="tr-TR" sz="2800" b="1" dirty="0"/>
              <a:t> </a:t>
            </a:r>
            <a:r>
              <a:rPr lang="en-US" sz="2800" b="1" dirty="0"/>
              <a:t> in protected areas as an integrated part of the environmental performance </a:t>
            </a:r>
            <a:endParaRPr lang="tr-TR" sz="2800" b="1" dirty="0"/>
          </a:p>
          <a:p>
            <a:pPr>
              <a:buFont typeface="Arial" charset="0"/>
              <a:buChar char="•"/>
            </a:pPr>
            <a:endParaRPr lang="tr-TR" sz="2800" dirty="0"/>
          </a:p>
        </p:txBody>
      </p:sp>
      <p:pic>
        <p:nvPicPr>
          <p:cNvPr id="6" name="Picture 5" descr="Dosya:Göreme Valley in Cappadoc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687" r="16687"/>
          <a:stretch>
            <a:fillRect/>
          </a:stretch>
        </p:blipFill>
        <p:spPr bwMode="auto">
          <a:xfrm>
            <a:off x="611560" y="1196752"/>
            <a:ext cx="432048" cy="432048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25249-C24F-425A-B5D0-BE3F2F669ACB}" type="slidenum">
              <a:rPr lang="tr-TR" smtClean="0"/>
              <a:pPr>
                <a:defRPr/>
              </a:pPr>
              <a:t>46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1043608" y="4869160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indent="-812800"/>
            <a:r>
              <a:rPr lang="tr-TR" sz="3200" b="1" dirty="0" smtClean="0">
                <a:solidFill>
                  <a:srgbClr val="FFFF00"/>
                </a:solidFill>
                <a:latin typeface="Arial Black" pitchFamily="34" charset="0"/>
              </a:rPr>
              <a:t>E</a:t>
            </a:r>
            <a:r>
              <a:rPr lang="en-US" sz="3200" b="1" dirty="0" err="1" smtClean="0">
                <a:solidFill>
                  <a:srgbClr val="FFFF00"/>
                </a:solidFill>
                <a:latin typeface="Arial Black" pitchFamily="34" charset="0"/>
              </a:rPr>
              <a:t>nvironmental</a:t>
            </a:r>
            <a:r>
              <a:rPr lang="en-US" sz="3200" b="1" dirty="0" smtClean="0">
                <a:solidFill>
                  <a:srgbClr val="FFFF00"/>
                </a:solidFill>
                <a:latin typeface="Arial Black" pitchFamily="34" charset="0"/>
              </a:rPr>
              <a:t> sensitivity</a:t>
            </a:r>
            <a:endParaRPr lang="tr-TR" sz="32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812800" indent="-812800"/>
            <a:r>
              <a:rPr lang="tr-TR" sz="3200" b="1" dirty="0" smtClean="0">
                <a:solidFill>
                  <a:srgbClr val="FFFF00"/>
                </a:solidFill>
                <a:latin typeface="Arial Black" pitchFamily="34" charset="0"/>
              </a:rPr>
              <a:t>               S</a:t>
            </a:r>
            <a:r>
              <a:rPr lang="en-US" sz="3200" b="1" dirty="0" err="1" smtClean="0">
                <a:solidFill>
                  <a:srgbClr val="FFFF00"/>
                </a:solidFill>
                <a:latin typeface="Arial Black" pitchFamily="34" charset="0"/>
              </a:rPr>
              <a:t>ocial</a:t>
            </a:r>
            <a:r>
              <a:rPr lang="en-US" sz="3200" b="1" dirty="0" smtClean="0">
                <a:solidFill>
                  <a:srgbClr val="FFFF00"/>
                </a:solidFill>
                <a:latin typeface="Arial Black" pitchFamily="34" charset="0"/>
              </a:rPr>
              <a:t> responsibility</a:t>
            </a:r>
            <a:endParaRPr lang="tr-TR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10 Metin kutusu"/>
          <p:cNvSpPr txBox="1">
            <a:spLocks noChangeArrowheads="1"/>
          </p:cNvSpPr>
          <p:nvPr/>
        </p:nvSpPr>
        <p:spPr bwMode="auto">
          <a:xfrm>
            <a:off x="1619672" y="764704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 </a:t>
            </a:r>
            <a:r>
              <a:rPr lang="tr-TR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Thank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tr-TR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you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tr-TR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for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tr-TR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listening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3" name="Picture 3" descr="C:\Documents and Settings\naz\Desktop\3859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28800"/>
            <a:ext cx="4185465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C:\Documents and Settings\naz\Desktop\3859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628800"/>
            <a:ext cx="1777380" cy="236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25249-C24F-425A-B5D0-BE3F2F669ACB}" type="slidenum">
              <a:rPr lang="tr-TR" smtClean="0"/>
              <a:pPr>
                <a:defRPr/>
              </a:pPr>
              <a:t>47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91680" y="1"/>
            <a:ext cx="7067128" cy="764703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FFFFFF"/>
                </a:solidFill>
              </a:rPr>
              <a:t>The area is a popular tourist destination</a:t>
            </a:r>
            <a:endParaRPr lang="en-GB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3.gstatic.com/images?q=tbn:ANd9GcR45TQJiPHuDwevZG78QRePz_Zejs7cCHJqEJj7nPAw9Y29ko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61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http://t2.gstatic.com/images?q=tbn:ANd9GcRC3WAEAdvnYiFQsGJgWRIjB26OUcOTg5fvDD0YBHGsRM9MOr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575" y="0"/>
            <a:ext cx="44164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14" descr="data:image/jpeg;base64,/9j/4AAQSkZJRgABAQAAAQABAAD/2wCEAAkGBhQSERQUExQVFRQUFxcXFRgYGBUXGBcYFxcXFxgaGBcXGyYeGBkjHBcYHy8gIycpLCwsGB8xNTAqNSYrLCkBCQoKDgwOGg8PGiwkHyQsLCwsLCksKSwsLCwsLCksKSwsLCksKSwsLCwsLCwsLCwsLCkpLCwsLCwsLCwsKSwsLP/AABEIALcBEwMBIgACEQEDEQH/xAAcAAABBQEBAQAAAAAAAAAAAAADAAECBAUGBwj/xAA8EAABAwIDBQcCBQQBAwUAAAABAAIRAyEEMUEFElFhcQYTIoGRofCxwTJC0eHxBxQjUjMWQ2IVJHKCov/EABkBAAMBAQEAAAAAAAAAAAAAAAECAwAEBf/EACoRAAICAQQBAgYDAQEAAAAAAAABAhEDEiExQQQTUSIyYXHB0ZGh8PGx/9oADAMBAAIRAxEAPwDw5JJJYwk4STtCwRw1TDUmJwkbGSHFJFbqo08kqghKFEC26YBSBTwmKJE8M3xN6j6rpcI2y53Ct8beo+q6OnAGalkKRRV2lSYQb3b+uiyHNOei08bVEwAIA885j7qq66WMqJtbldtNWsNT45BQAW12Z2I7FYinRZ+Ko6BnA1JMaASUJTpFcUbZ75/TPso3CYJhzqVw2pUPCWy1o6A+pK63uh5qGBoFlJjXQS1rWndECwAsDkEchVjjWndbnLOTcmyhjse2k0lxy01Kz6faql3Tqn+pAhvicd7KAMzn6LR2ps/vKTmiN4tIBOk2XA7Y7Nd07u6NSqXw59TdkQ0AcPxEzHmvF8vJ5OCdr5f3+fsd/i4sOVVJ7/g73B4zfaHFpZOjon0BsgbZ2uyjSc83ay7yCPCBp14LzntNVqYR2EoMJG8H1XiRvOdBFNr9YBAtrwsuP7TdpcVh6TsE/dZvu71z2OfJDwfDpAixB0Wh5ObJH0+333/BR+HBL1L2v+jjtt1Aari2d0uMSZ1tKy6j/orlV084Veo2PovUxRpJEsuRttorBqbu5VndEXN+GfBRBtCvZyOVlcCyi6mrNWmBCi6hI1+fwimIyuKYUR6or7WjJNmITWKBTxwunIF+Ka8T8KJiCSSSIBJJJLGHCcBIBPCAUOWpNapApMzQGJtEJyIzCknEJLGBtF+SlUuibqEbFbkKE0KUJgFKEwwfAj/I3qFt4mg4tJAECOszAhY2AH+RvX7FdNhmS0+ijkdFI77GJWpQDJEg5WnK+SHZExlGHkfIUGBJ0IMAur7A7Tp0MZTfWnu7tcRmzfaWh45tJB8lygKtYZ91OfB0YuT6zwmJDhmJ5EGRo4RoRfzRQ07xM2yA+653spVc7A4aq7PumhwGoHhabawBbn69I1XwzlLaXX9p8f73OPJHS3Q6xu0G23UIDKTqj3NcW5boiPxXHFaz6IOYB0XmH9UaNWg/vQ53c1BuwHOgECSHDKDEjoVHzp5Y4/gXfPt/Rfw8cMmVKRxPbHabziRVqVKdZ4Pja0u3QBHhkWiDHhJymZXKbbxTsRVfVcGtLtGiGtAENaBwAAHldLaWJ3iVU7w+S5cEHFKT5PQ8iSb0rgAzJQeOSOWyoVGLui9zz5JgKjIUN1E14/yluyc4VSAJzFEm3RGqCDCHCyABIt8yQ3NMxPNEeOJjh9kIH/aSQnFIVXz11Q0Q3OUJbqY1WCSUyFFEDVDJJJLACNMJGyaE7QlGJtCk1iZoSbM+yUYJuqTWBSAnIEiJ/dTdRLbEJGw0DeICGApvKimQyHATpgFIBEJY2eP8jep+hXTUAd1wFjpn9lzWzv8AlZ1P0K6jC5KWV7Dw5MfHYRzSDJM+3U9fqgBui2sfQ3mHiLxKw3A8FNPYElTFUibLX7L7Dfi8TToszcbm/haBJJj5JHFZTKRXuX9GOzfdUDXc0b1e4JBtTaYaAcpLgXdN09JzfS7KRelaj0PZmGY2i1jP+MDdaMoaLADW3qlhXhh7ou/+NotwH+0KzVaS0gHdMGDEwdDBXAbM7U1P7/8AtMV3RqtB3KrSJMeItIEC7QTpBEHNHK/R0JK379fVc/wTxweRSd/v7/s7jaG1KVBu9VeGN4mYXivb/tvUxk0AGiiyo5zXCfHEhpkgQN05c16v2iwYxmDcxhd4iMheQZuDcDVeFbYwjqT303QCwkHy56rm8rPJzUV8rVr6/s7vBww0uT+ZHN1qJc6B6qDaNyCr5xA9UCqRHNaM5cFJxjd2U8iUznTYBJ/PO59FBgvbL5r8yXWodnDKfRCrTj7oRZKI8enPqlSFs+Uqq2Rzsr1DF9PooOIBE+6MW3txsq1WoZIMRIk8vJUFGqxebZRn9fVCdUGV8/NWHtMgNmDxFkDEgA2A+cUy9gDNZadFEqTTaExCw4NyhCIQolMKyMJJJLCUT3VKFNmHJMe6d7SJCVsZEGNOSMx0KDFMNtdKwoPh6xkEZDhwVjGVHOIBsMxbQ/ZUwINj8IRWCAkfuNYB1NMUUc1JjAmsKYEKSIGbzg1uefkrOI2DWYJLDBEzobTn6rOcVyysMc5q4qwezh/lb1P0K6jCGy5jZn/KzqfoV0+GMAqebg2PkzdpUnd4TNo9B8JVMhXtq1JNnWjS/wA1WeHKceNwNfEdL2E7LOxuJDCHd20F1Qtz3Rk0HQkwOknRfSez8G2mwNaAIAyEQBkOgFlxX9OezbMDhO+qOEvYKtZ4cYaA0uDYAhzQ10yCbk8AsrtP/WtjN5mDYHnSo+zecMzPmR0SQlHVrf2X5f4DKEp/DHjsj287PVN59aviDusYN4lu6C4k7tOk0ETbQnqc48po7SdRrNqUzDqbg5p4EGQp9pu19fGvDq7y4gQABDWi+TRYHnmsMFShg+Jy9zueZqKi/wCj6V7J9rKVakysPA2uSC2Z3KrTDm2yGRn/AMhKq9uezeDg1a1QYec3fia5zgYlme8YJkZwV5B2B7T/ANrXDKp/9vVcBUnJjhIZUvluk35TqBHqH9UdlCvgBiCA19AgOJkFzZ3IH/2MwZ143Vx2eOSvtfn/AGxGL0zUour2/X+3PGNrUm968McHsaSA8AgOHEAgGOqoPmYVkRcnPgeGiE68aLqxxpJEcknKTYKpr5KDnAEZ2Pkbohbn1UHunSIVuSDGqO34yztmoEEWvHtzUnVZEAD3tChVq6C3FZLoRsiRa6HUaN3PMotMcUF55awnMiLmEamdFXfSJMm6tNBb04KG9nJRQQBbCYoznIJRCQIUHBFKG5FAZBJKE6ItF1r/AA9eHRRaJ5n7IdJWA0wTN1NmBtYeCW94r8/2RWk8TCgb3+R0WMSAnS4KlUqWUN75n1TsQaCmMwKTQphXcDsh1QS2ABqeWaVtIeMW9kPslrHEZipcHhunI+UELocW8to1S5wO607uWW7llnMcxzWJs7AQ+RMHI8TOYGgWxi9mOdS3X1TuEtBIA8ILgASdRJHlK4vIcdSt9o9rwFJJ0umcnsh3+VnU/QroK1bNucj9zPERp+qot7L1mPmnDwMnDw+ztUhUqMJD94EaGZXU8kMnys86eHLi3nFr69fyA7yx1mw5A+w6K52dwPfYimyJuN4f+Iuf080LBbKrVnE02SNTk0TxJ+mdslt1cJUwlGp3TmtcQN9ziDJi4ZpI3iRnqhJ6VXuJig5O/bc6ftT/AFZ72i7C4ZhYwktqVDEvGRDQ0WaYjiRwuvNatS6Gy2RTGVo41FUja74Gc5M2olCfu1SjWTa7RdvsvtfXq4OphnDflgp77nOcSA4PYeRa1u7OoiclwrWK9W2jUdaj/jptyaPzcd52byY1skljUuRozaL9XZ0Ak1KWp3d8E2nQTB5FUKTdV0H/AEdvtJpucx8SGOgt4xI0PFY20Nm1aJh7SBocwfMWTVRLncp1HDL6ITnW80R7U+GoB9RrSYBIBOcDU+kla6QlNugMcD0UHNn57rpf7BpdFMANyBzJ8yqW0tl93KWMr3KTxadrMkkpiPdF3FFwhMmRoBkRoEKsBoj1BKruop0zAXOUVPdUSqAIqDkQqBCwQcJKe4kmEDMpK7SojdvmqxoEZ+aJ3uk3UhiZAaY/hKo5uU/OSDUq34qO9Kxie7r89lOmNUOFMGAgzBmU5MBdDh2GG05hpA3hx5Hlx4rH2bu7u/IMaa9SE+BxjnVt/jaODeihJNnXiajT9zr8PQ3TIAIzutAbLNSiSRDHNInQxYgc1VpYreZujI+/yVH/ANQLaYp3IBkDS8An2C8+a235Pdx5OlVMoP2wWDddZzbPIysPxdCIPmojHUan/JDuB/cLJ2o0OqgkmHDxjRwB8M+ZPoqpwNHmOhP3XVHBGcVJ7M86XlyhJxvY67YvaKlTpBr/AAlk2ubSZIPTjn5rO7X9oKNZjaVB2+C/vXugtAz3G3i43rnkFzxpMaSxu8Q6C48hfdFtTB8kCoACYgDkIXXW2558nTbXYRtuajCZjZtKIKRlBtIWKbewMNnJTLI1RG0FLuLa+6TXfBfRXIECCrtCw+ZKruSj0m2Pp6op2LJUbuwu1IbuMqOh7PDJnxD8pn2IK3NpY0VWuY3Jw158tf3XD1sM1wnIgHdOog2VahtGtTmHnPeIN5dx85uq6m1SJaVaZp7Q2Z3d99uUwSAfRUcHXioCMrzGcQZ9pT7PxDX1Q6s4kuJknLIbvKM+kBdHitmUn3FNoOhbIP1gqEno2e50Qgsj1LavuT2fDmhwmDy56KntrFCIOtgreyyGANmzWrB2xiu8qmI3GHwnidT9UIO39BskdMd+SuhOaplDc5VRxsGQhlTc5DLkRGHw+EY4XmR1yU6my2c/VPRrDICLeqnvlNuMqKrtmN4n2QnYEcSrryeKBv8ANFNhdFY4IcSkjpI2wUirfh880jJRw1OKHNCwFd7r/WVEK07CTy+dU7cBz9lrNTKzQjNokiONlZbgRxXQ9n9kNqAl4ktI3TcQfJLzwMl7mNtFo8NIAbwFzAlo69bILXhjmzaTEn1z+ZrTx2Fa2tUDb+LMmZiPvKydt0pDYzBP0CWMeikm7tHT4fEwy5R8RiZZIiSuBoV3ss0kdDb0yVmttGq5u6X24AAepABUZ+JfZ04/M0rg1qzt4yNBu+kk+5PnKtbDoMqVYqNJaDkCWkjqucwOMLTByOvDhkui2e8037xG8LZQr6VBUc7lrlqI7SwbQ8hgIzzMxeyznYYrRxNQlxO6bx8kKLTxCTUFwtmczDkH59VbbTNv0VsU1c2ZgTUqMYM3ua0TkC4wJ9Us2qHxwqR3fY/svSweGO0MUQWVKZa2k6mXfidu5HOQLaQ69l57hdnvxFUUqbZdUdDRESSbCTZe67c2RUqYPEMxDQGsYHM7ogiWMI/7gyEAzANrc/L+wAc3H0SxjXv3oAcCQAfxOtkQJM6LijcW201/1rg6YvWm9n/5xf8A02Md/S9mDweIrVqm+5rSGNDQ0HQEzJkkiw014eYwfnBe8f1jqs/tGMJO+agcwAGCACHScvzDndeIvoLox4vTk7dkXklkxpv6lQgxER8lV3UwbEK+aSDXpEGb810Wc9MrOwrSIAhFw+Lq0fwEubwNx+3kkPllKncgJb23Gi3exqOvTcTIc6TYn5ZEdsYFsNGWQzt91obKwYMF2URHJEG9ReC0/hMtJ1A0PGMjxXNG0tz0JuLdUcjWwxb04Ku5dX2iwLSzvKeTjcf6uz3ekZFcq4rpg7R52aOmQJ44oRCMT7oRCqjnZYpVZ66WGSlTcSE2GarBATBRVr094Rl0VP8AsoyJCvuN0JyKYSvuu4j0TqRKSwCw3DEt3hBHIgxbWMvNO1ii0IzUgwmMRGsTgIgQsah2tW5sTHilTeY3iCDujMzb7LHpo1J7mnwmDF9bWlBOhqsJtrEUw41QfC/xQLkEmCCNDKw9t4kPc0sYWM3GxvEEk7rd51jYF0mNJWuKF943OZJgdXWGax9sV2u3C0gxvC3lxHNNDmzTexntbKVR0WHwpB62djbKa+kS8fiNuQFv1VZS0qxIx1OjEpAyum2RiQ5m6QSWg87DLnOiwSAxzwQbEgeRMLX7OU5LnagAepUsu8S2B06ZqsM/9t99YH2KO2jP5Xek8PnkVOUYV/bL5quGWro7ouHZXZs4z/xv4/h+85ra7M4R7MVQcKNQxVZmIH4hmSbBVae0i3IwtLB9rKtKIIEXBgWI6rlm83SOisVbcnq3bLEF2DrtpvpyWwZMkgkBwA0cQQB10XnnYHAup4vvS5rGUmPfUc7LcA8XTMdPZQ/6/qubDgxwOfhbeL/lA1gpU+2g3Xt7hkvaWOmYLXCCI+ZJJ588sik4/wCsliwKGJw2bZqf1N2g3FMw76L21KJ7wAtN98bu9IItbd9V5zUwB4Fdg3b9Lu20+5YxrS4jdLjd5uTvXJsB5KlXx1F2lvnstLycrm3pLY/HgoKLfH29zlnYQ8EI4WdF0D3sPmqlQt0XRDNJ8olPBBdmP/bxloq9bCwA4AwHNExaToeoB9FtVGBU8eAG85H1XQp2jneNJm3smqC0TwWjjWt7ogjSRxnSFjbPfktDabXNptcfzTCWwtHJUO0YcyqwsdMtDW5kuBPDKLz1WNuv/M0gzlyVx2FL8Qd2xMQcvELi/wB1NuILnFjwQ9sgzmYOvMLqilXwo48lvaT+xmuYeakzD8VpOpIbgnTI6CsIGqj3g4ormobmJjUQdCGXJ3NQnogGLk6HvJIALjSjMUabEQAcULQaYRiKwoIhTFQcUuw3xIssR2NCz+9j83sih/NDSn2Nra6H2vWjDvjMwD0kSuXDiF0mJDXTaxHP2XN4inuOLTofXmrQ2VEW7djySQBJJsP4Xb4emGta3LdAb6BcpsJo70OOTQSOvyV1dHGDh7eqhnl0dWCK3ZzG26rTXdu8geoEFbPZmBSdx3/oB+qqHs058vaQ0Ekhp3pi+ZAPBX9j0DTpwZuSTGWQET5BbJJaKNii3Nmq7pdM0JNrWPhgj6pF7xoLfP0suTUdmgk0dPnRShA3HRJkHpw5+nqnG9yPmStqDpCzz/hDNZTbSccpH15fZBNB3l1NpzWsOlkt/wCTdMTzzUv7Y7s/NfVDq0I1vrnktaA0xy4E55LJ2ntgsdutzi56rTNOZIJjosDbNDdqdQD9lbDUpUyOW4xtADtqp/sfVSo44vqNLzlaT+qrbkqJpxouxwVUcnrS7O6wlVsCHD1Vvam2aJpNaXDebaS4ZdF50KI0Tvo9R/CivHXuO/JfsXH40f3DSwyJvwWztjCb9WlVaPE4eKNYaRPW30WP2baBiWB4DmmWwcriAfVdvVwTQARYjKOY4eaf06aon6tp6jmHKu9WMc8h7upHkLfZVDJOXvKmU5QxCE4KZchlyZCtEHoD2IzjyUHJrEaK/dp1NJEWg7DeI+dVYFNQawn9clOnSlTZRMK30HwqTWAZxeOJTNo8JHyURmHt+v6/dIOmFo02W4meMogr041n29svmqTMKNZPtzVlmGbnAn5qkY6KYqg5j2z4mT5pn0mHO/CWhy020Y0HQKfc8tZQthpMyaNNtmwddN0ahaFLAtj83IT+/wAhFFAcOM846JxSiwMAZmcjwIdqs5MyhEPhWxoTHCI11zCNSpg/k9gc/f1VcVniwgSbSD6kDSOaetiX6g6RoDHXnxUpWzog0lRfGFtZoJjgB0UHYLWG5+XSCOCqNq1JsTHl8i6kK1T80i2mWZ9FOitlulhTwjpMR6Qmq4YauaIykadf3Wa0G8uJdNxJIjnAtpadVKnSzkkjlwkR5+/PVKx0WKlCx8Q8re0wgveROomI/MB94+yg9oixvmJN7ZmOM68lBrOo1zAGXG8a+QWCM7FDKSbiPM/PVTp0yXZZGYg+f8qQwxvAPrp1+8qf9pkYibGZ8hAvE2ssDYZ1IEQeWo/SFh9paUFjgc94Z5RB+5XSMwbha5ic28eHAysvtLgSKO9BhhBz8j9c+SrhlU0SzRuDOVBXQ1cFTcAY/FGU63yuudC6/YdDeoMPCQeoJjS1oXb5F0mjh8Z7tHJVWbriBoSEnVCc+WfIQEXazN3EVG8HFA3V0QdxTObIqk0a/ZrCb1YOyDbzzEGF2j3iJXO0sKadJoGnicdZsfNWHY8NECT0k+4spRyJ2x54pKkjMxLfE48ydDmqxplaDxy+dUCoeihds6a2KTmoT2K48oD2pkxWitCG9sK0hOCZCMrwkiEfISTWIWQ1GY2EJqnpxWYllhruiI1p5BVmuJ5Gxyt+qssJS0OmWKTTxRKYI1+esoTPlkRjbe38JWhlIs03KbakqvTpXmTw4e6m2iP5MpaG1BCWjxEzkBlOvz1SNZurh/OnPX1RAxoOkDl6Iog8PmcoUMpAW48Z36HUHlzn3SGLJBAB8mm1tYurApAZiwy+mqKHAfX7WCXSNrM+Hk5HnaQY6wf4U6eDeYMRfj1Os8loNdllEXOanEEfe/7IaBlkoqN2fOvPM/X19UQbLEAFxMdc7km3NWQeGfzgpNGefpCGgb1B6dAN4X4DSPgTmk3/AFEmdPrw1Tym7yD8nzQ0DeoLcEC0R7IqGX8NeHzmmDp0z+nzRDQb1Cc55+n2QazAWEP/AAkQ7hBEGf1TVHSCAYkHnH7rEr7DeZmpPKDHKbp1jFllo5TEtaHkCS0ExzGhW92TxJ8bNLO6aH7IOK2K8DIHp8CNsjBuZV3i0tbBB+tzxsuyaThRwwnU7MftMIxT+e6f/wAj9FUBWn2voxVY/PebB6tP6FZIKaHyoGT5mztXm3HRVa1UNGgHoFg1trVHE+LdE5C3vmqjzOd1FYfcs8/sa+K2sAYHi9h66qs/as5D+VnFIFUWOKJPLI0KWIJN0Q5qvQKM5ySSVjwk2tyBQXORXlV3lZIDY28kowkiLZeYisKdJMIGaUVqSSUIRhi3L6o1O4SSWNYdlvb5zU2s+ySSUI7KgBvPVHY/55j9UkkGOTa6Y4fD9Cpge2WqSSwLFJkDz9rqQf8At6/PRJJL2P0NTffpbzz+hVgycvmXPqkkiCwbJAu4m4Ggjmi+2Y9DHzqkkskZt2QSB4ZZ9L+/7pklqNbsbejkMrfOKZ9YbwEZ+WaSS1GvYFUfbj6DX7KtWrcPn7pkkyFaMra+HNRkatuPoVgBiSSpFiMKMKTwCmNn8T6JJLWzUFp4drchfiboGIw7WtMDPLOySSy5C+COGEBFckks+QR4BOCESkksEgSkkkhY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1" name="AutoShape 16" descr="data:image/jpeg;base64,/9j/4AAQSkZJRgABAQAAAQABAAD/2wCEAAkGBhQSERQUExQVFRQUFxcXFRgYGBUXGBcYFxcXFxgaGBcXGyYeGBkjHBcYHy8gIycpLCwsGB8xNTAqNSYrLCkBCQoKDgwOGg8PGiwkHyQsLCwsLCksKSwsLCwsLCksKSwsLCksKSwsLCwsLCwsLCwsLCkpLCwsLCwsLCwsKSwsLP/AABEIALcBEwMBIgACEQEDEQH/xAAcAAABBQEBAQAAAAAAAAAAAAADAAECBAUGBwj/xAA8EAABAwIDBQcCBQQBAwUAAAABAAIRAyEEMUEFElFhcQYTIoGRofCxwTJC0eHxBxQjUjMWQ2IVJHKCov/EABkBAAMBAQEAAAAAAAAAAAAAAAECAwAEBf/EACoRAAICAQQBAgYDAQEAAAAAAAABAhEDEiExQQQTUSIyYXHB0ZGh8PGx/9oADAMBAAIRAxEAPwDw5JJJYwk4STtCwRw1TDUmJwkbGSHFJFbqo08kqghKFEC26YBSBTwmKJE8M3xN6j6rpcI2y53Ct8beo+q6OnAGalkKRRV2lSYQb3b+uiyHNOei08bVEwAIA885j7qq66WMqJtbldtNWsNT45BQAW12Z2I7FYinRZ+Ko6BnA1JMaASUJTpFcUbZ75/TPso3CYJhzqVw2pUPCWy1o6A+pK63uh5qGBoFlJjXQS1rWndECwAsDkEchVjjWndbnLOTcmyhjse2k0lxy01Kz6faql3Tqn+pAhvicd7KAMzn6LR2ps/vKTmiN4tIBOk2XA7Y7Nd07u6NSqXw59TdkQ0AcPxEzHmvF8vJ5OCdr5f3+fsd/i4sOVVJ7/g73B4zfaHFpZOjon0BsgbZ2uyjSc83ay7yCPCBp14LzntNVqYR2EoMJG8H1XiRvOdBFNr9YBAtrwsuP7TdpcVh6TsE/dZvu71z2OfJDwfDpAixB0Wh5ObJH0+333/BR+HBL1L2v+jjtt1Aari2d0uMSZ1tKy6j/orlV084Veo2PovUxRpJEsuRttorBqbu5VndEXN+GfBRBtCvZyOVlcCyi6mrNWmBCi6hI1+fwimIyuKYUR6or7WjJNmITWKBTxwunIF+Ka8T8KJiCSSSIBJJJLGHCcBIBPCAUOWpNapApMzQGJtEJyIzCknEJLGBtF+SlUuibqEbFbkKE0KUJgFKEwwfAj/I3qFt4mg4tJAECOszAhY2AH+RvX7FdNhmS0+ijkdFI77GJWpQDJEg5WnK+SHZExlGHkfIUGBJ0IMAur7A7Tp0MZTfWnu7tcRmzfaWh45tJB8lygKtYZ91OfB0YuT6zwmJDhmJ5EGRo4RoRfzRQ07xM2yA+653spVc7A4aq7PumhwGoHhabawBbn69I1XwzlLaXX9p8f73OPJHS3Q6xu0G23UIDKTqj3NcW5boiPxXHFaz6IOYB0XmH9UaNWg/vQ53c1BuwHOgECSHDKDEjoVHzp5Y4/gXfPt/Rfw8cMmVKRxPbHabziRVqVKdZ4Pja0u3QBHhkWiDHhJymZXKbbxTsRVfVcGtLtGiGtAENaBwAAHldLaWJ3iVU7w+S5cEHFKT5PQ8iSb0rgAzJQeOSOWyoVGLui9zz5JgKjIUN1E14/yluyc4VSAJzFEm3RGqCDCHCyABIt8yQ3NMxPNEeOJjh9kIH/aSQnFIVXz11Q0Q3OUJbqY1WCSUyFFEDVDJJJLACNMJGyaE7QlGJtCk1iZoSbM+yUYJuqTWBSAnIEiJ/dTdRLbEJGw0DeICGApvKimQyHATpgFIBEJY2eP8jep+hXTUAd1wFjpn9lzWzv8AlZ1P0K6jC5KWV7Dw5MfHYRzSDJM+3U9fqgBui2sfQ3mHiLxKw3A8FNPYElTFUibLX7L7Dfi8TToszcbm/haBJJj5JHFZTKRXuX9GOzfdUDXc0b1e4JBtTaYaAcpLgXdN09JzfS7KRelaj0PZmGY2i1jP+MDdaMoaLADW3qlhXhh7ou/+NotwH+0KzVaS0gHdMGDEwdDBXAbM7U1P7/8AtMV3RqtB3KrSJMeItIEC7QTpBEHNHK/R0JK379fVc/wTxweRSd/v7/s7jaG1KVBu9VeGN4mYXivb/tvUxk0AGiiyo5zXCfHEhpkgQN05c16v2iwYxmDcxhd4iMheQZuDcDVeFbYwjqT303QCwkHy56rm8rPJzUV8rVr6/s7vBww0uT+ZHN1qJc6B6qDaNyCr5xA9UCqRHNaM5cFJxjd2U8iUznTYBJ/PO59FBgvbL5r8yXWodnDKfRCrTj7oRZKI8enPqlSFs+Uqq2Rzsr1DF9PooOIBE+6MW3txsq1WoZIMRIk8vJUFGqxebZRn9fVCdUGV8/NWHtMgNmDxFkDEgA2A+cUy9gDNZadFEqTTaExCw4NyhCIQolMKyMJJJLCUT3VKFNmHJMe6d7SJCVsZEGNOSMx0KDFMNtdKwoPh6xkEZDhwVjGVHOIBsMxbQ/ZUwINj8IRWCAkfuNYB1NMUUc1JjAmsKYEKSIGbzg1uefkrOI2DWYJLDBEzobTn6rOcVyysMc5q4qwezh/lb1P0K6jCGy5jZn/KzqfoV0+GMAqebg2PkzdpUnd4TNo9B8JVMhXtq1JNnWjS/wA1WeHKceNwNfEdL2E7LOxuJDCHd20F1Qtz3Rk0HQkwOknRfSez8G2mwNaAIAyEQBkOgFlxX9OezbMDhO+qOEvYKtZ4cYaA0uDYAhzQ10yCbk8AsrtP/WtjN5mDYHnSo+zecMzPmR0SQlHVrf2X5f4DKEp/DHjsj287PVN59aviDusYN4lu6C4k7tOk0ETbQnqc48po7SdRrNqUzDqbg5p4EGQp9pu19fGvDq7y4gQABDWi+TRYHnmsMFShg+Jy9zueZqKi/wCj6V7J9rKVakysPA2uSC2Z3KrTDm2yGRn/AMhKq9uezeDg1a1QYec3fia5zgYlme8YJkZwV5B2B7T/ANrXDKp/9vVcBUnJjhIZUvluk35TqBHqH9UdlCvgBiCA19AgOJkFzZ3IH/2MwZ143Vx2eOSvtfn/AGxGL0zUour2/X+3PGNrUm968McHsaSA8AgOHEAgGOqoPmYVkRcnPgeGiE68aLqxxpJEcknKTYKpr5KDnAEZ2Pkbohbn1UHunSIVuSDGqO34yztmoEEWvHtzUnVZEAD3tChVq6C3FZLoRsiRa6HUaN3PMotMcUF55awnMiLmEamdFXfSJMm6tNBb04KG9nJRQQBbCYoznIJRCQIUHBFKG5FAZBJKE6ItF1r/AA9eHRRaJ5n7IdJWA0wTN1NmBtYeCW94r8/2RWk8TCgb3+R0WMSAnS4KlUqWUN75n1TsQaCmMwKTQphXcDsh1QS2ABqeWaVtIeMW9kPslrHEZipcHhunI+UELocW8to1S5wO607uWW7llnMcxzWJs7AQ+RMHI8TOYGgWxi9mOdS3X1TuEtBIA8ILgASdRJHlK4vIcdSt9o9rwFJJ0umcnsh3+VnU/QroK1bNucj9zPERp+qot7L1mPmnDwMnDw+ztUhUqMJD94EaGZXU8kMnys86eHLi3nFr69fyA7yx1mw5A+w6K52dwPfYimyJuN4f+Iuf080LBbKrVnE02SNTk0TxJ+mdslt1cJUwlGp3TmtcQN9ziDJi4ZpI3iRnqhJ6VXuJig5O/bc6ftT/AFZ72i7C4ZhYwktqVDEvGRDQ0WaYjiRwuvNatS6Gy2RTGVo41FUja74Gc5M2olCfu1SjWTa7RdvsvtfXq4OphnDflgp77nOcSA4PYeRa1u7OoiclwrWK9W2jUdaj/jptyaPzcd52byY1skljUuRozaL9XZ0Ak1KWp3d8E2nQTB5FUKTdV0H/AEdvtJpucx8SGOgt4xI0PFY20Nm1aJh7SBocwfMWTVRLncp1HDL6ITnW80R7U+GoB9RrSYBIBOcDU+kla6QlNugMcD0UHNn57rpf7BpdFMANyBzJ8yqW0tl93KWMr3KTxadrMkkpiPdF3FFwhMmRoBkRoEKsBoj1BKruop0zAXOUVPdUSqAIqDkQqBCwQcJKe4kmEDMpK7SojdvmqxoEZ+aJ3uk3UhiZAaY/hKo5uU/OSDUq34qO9Kxie7r89lOmNUOFMGAgzBmU5MBdDh2GG05hpA3hx5Hlx4rH2bu7u/IMaa9SE+BxjnVt/jaODeihJNnXiajT9zr8PQ3TIAIzutAbLNSiSRDHNInQxYgc1VpYreZujI+/yVH/ANQLaYp3IBkDS8An2C8+a235Pdx5OlVMoP2wWDddZzbPIysPxdCIPmojHUan/JDuB/cLJ2o0OqgkmHDxjRwB8M+ZPoqpwNHmOhP3XVHBGcVJ7M86XlyhJxvY67YvaKlTpBr/AAlk2ubSZIPTjn5rO7X9oKNZjaVB2+C/vXugtAz3G3i43rnkFzxpMaSxu8Q6C48hfdFtTB8kCoACYgDkIXXW2558nTbXYRtuajCZjZtKIKRlBtIWKbewMNnJTLI1RG0FLuLa+6TXfBfRXIECCrtCw+ZKruSj0m2Pp6op2LJUbuwu1IbuMqOh7PDJnxD8pn2IK3NpY0VWuY3Jw158tf3XD1sM1wnIgHdOog2VahtGtTmHnPeIN5dx85uq6m1SJaVaZp7Q2Z3d99uUwSAfRUcHXioCMrzGcQZ9pT7PxDX1Q6s4kuJknLIbvKM+kBdHitmUn3FNoOhbIP1gqEno2e50Qgsj1LavuT2fDmhwmDy56KntrFCIOtgreyyGANmzWrB2xiu8qmI3GHwnidT9UIO39BskdMd+SuhOaplDc5VRxsGQhlTc5DLkRGHw+EY4XmR1yU6my2c/VPRrDICLeqnvlNuMqKrtmN4n2QnYEcSrryeKBv8ANFNhdFY4IcSkjpI2wUirfh880jJRw1OKHNCwFd7r/WVEK07CTy+dU7cBz9lrNTKzQjNokiONlZbgRxXQ9n9kNqAl4ktI3TcQfJLzwMl7mNtFo8NIAbwFzAlo69bILXhjmzaTEn1z+ZrTx2Fa2tUDb+LMmZiPvKydt0pDYzBP0CWMeikm7tHT4fEwy5R8RiZZIiSuBoV3ss0kdDb0yVmttGq5u6X24AAepABUZ+JfZ04/M0rg1qzt4yNBu+kk+5PnKtbDoMqVYqNJaDkCWkjqucwOMLTByOvDhkui2e8037xG8LZQr6VBUc7lrlqI7SwbQ8hgIzzMxeyznYYrRxNQlxO6bx8kKLTxCTUFwtmczDkH59VbbTNv0VsU1c2ZgTUqMYM3ua0TkC4wJ9Us2qHxwqR3fY/svSweGO0MUQWVKZa2k6mXfidu5HOQLaQ69l57hdnvxFUUqbZdUdDRESSbCTZe67c2RUqYPEMxDQGsYHM7ogiWMI/7gyEAzANrc/L+wAc3H0SxjXv3oAcCQAfxOtkQJM6LijcW201/1rg6YvWm9n/5xf8A02Md/S9mDweIrVqm+5rSGNDQ0HQEzJkkiw014eYwfnBe8f1jqs/tGMJO+agcwAGCACHScvzDndeIvoLox4vTk7dkXklkxpv6lQgxER8lV3UwbEK+aSDXpEGb810Wc9MrOwrSIAhFw+Lq0fwEubwNx+3kkPllKncgJb23Gi3exqOvTcTIc6TYn5ZEdsYFsNGWQzt91obKwYMF2URHJEG9ReC0/hMtJ1A0PGMjxXNG0tz0JuLdUcjWwxb04Ku5dX2iwLSzvKeTjcf6uz3ekZFcq4rpg7R52aOmQJ44oRCMT7oRCqjnZYpVZ66WGSlTcSE2GarBATBRVr094Rl0VP8AsoyJCvuN0JyKYSvuu4j0TqRKSwCw3DEt3hBHIgxbWMvNO1ii0IzUgwmMRGsTgIgQsah2tW5sTHilTeY3iCDujMzb7LHpo1J7mnwmDF9bWlBOhqsJtrEUw41QfC/xQLkEmCCNDKw9t4kPc0sYWM3GxvEEk7rd51jYF0mNJWuKF943OZJgdXWGax9sV2u3C0gxvC3lxHNNDmzTexntbKVR0WHwpB62djbKa+kS8fiNuQFv1VZS0qxIx1OjEpAyum2RiQ5m6QSWg87DLnOiwSAxzwQbEgeRMLX7OU5LnagAepUsu8S2B06ZqsM/9t99YH2KO2jP5Xek8PnkVOUYV/bL5quGWro7ouHZXZs4z/xv4/h+85ra7M4R7MVQcKNQxVZmIH4hmSbBVae0i3IwtLB9rKtKIIEXBgWI6rlm83SOisVbcnq3bLEF2DrtpvpyWwZMkgkBwA0cQQB10XnnYHAup4vvS5rGUmPfUc7LcA8XTMdPZQ/6/qubDgxwOfhbeL/lA1gpU+2g3Xt7hkvaWOmYLXCCI+ZJJ588sik4/wCsliwKGJw2bZqf1N2g3FMw76L21KJ7wAtN98bu9IItbd9V5zUwB4Fdg3b9Lu20+5YxrS4jdLjd5uTvXJsB5KlXx1F2lvnstLycrm3pLY/HgoKLfH29zlnYQ8EI4WdF0D3sPmqlQt0XRDNJ8olPBBdmP/bxloq9bCwA4AwHNExaToeoB9FtVGBU8eAG85H1XQp2jneNJm3smqC0TwWjjWt7ogjSRxnSFjbPfktDabXNptcfzTCWwtHJUO0YcyqwsdMtDW5kuBPDKLz1WNuv/M0gzlyVx2FL8Qd2xMQcvELi/wB1NuILnFjwQ9sgzmYOvMLqilXwo48lvaT+xmuYeakzD8VpOpIbgnTI6CsIGqj3g4ormobmJjUQdCGXJ3NQnogGLk6HvJIALjSjMUabEQAcULQaYRiKwoIhTFQcUuw3xIssR2NCz+9j83sih/NDSn2Nra6H2vWjDvjMwD0kSuXDiF0mJDXTaxHP2XN4inuOLTofXmrQ2VEW7djySQBJJsP4Xb4emGta3LdAb6BcpsJo70OOTQSOvyV1dHGDh7eqhnl0dWCK3ZzG26rTXdu8geoEFbPZmBSdx3/oB+qqHs058vaQ0Ekhp3pi+ZAPBX9j0DTpwZuSTGWQET5BbJJaKNii3Nmq7pdM0JNrWPhgj6pF7xoLfP0suTUdmgk0dPnRShA3HRJkHpw5+nqnG9yPmStqDpCzz/hDNZTbSccpH15fZBNB3l1NpzWsOlkt/wCTdMTzzUv7Y7s/NfVDq0I1vrnktaA0xy4E55LJ2ntgsdutzi56rTNOZIJjosDbNDdqdQD9lbDUpUyOW4xtADtqp/sfVSo44vqNLzlaT+qrbkqJpxouxwVUcnrS7O6wlVsCHD1Vvam2aJpNaXDebaS4ZdF50KI0Tvo9R/CivHXuO/JfsXH40f3DSwyJvwWztjCb9WlVaPE4eKNYaRPW30WP2baBiWB4DmmWwcriAfVdvVwTQARYjKOY4eaf06aon6tp6jmHKu9WMc8h7upHkLfZVDJOXvKmU5QxCE4KZchlyZCtEHoD2IzjyUHJrEaK/dp1NJEWg7DeI+dVYFNQawn9clOnSlTZRMK30HwqTWAZxeOJTNo8JHyURmHt+v6/dIOmFo02W4meMogr041n29svmqTMKNZPtzVlmGbnAn5qkY6KYqg5j2z4mT5pn0mHO/CWhy020Y0HQKfc8tZQthpMyaNNtmwddN0ahaFLAtj83IT+/wAhFFAcOM846JxSiwMAZmcjwIdqs5MyhEPhWxoTHCI11zCNSpg/k9gc/f1VcVniwgSbSD6kDSOaetiX6g6RoDHXnxUpWzog0lRfGFtZoJjgB0UHYLWG5+XSCOCqNq1JsTHl8i6kK1T80i2mWZ9FOitlulhTwjpMR6Qmq4YauaIykadf3Wa0G8uJdNxJIjnAtpadVKnSzkkjlwkR5+/PVKx0WKlCx8Q8re0wgveROomI/MB94+yg9oixvmJN7ZmOM68lBrOo1zAGXG8a+QWCM7FDKSbiPM/PVTp0yXZZGYg+f8qQwxvAPrp1+8qf9pkYibGZ8hAvE2ssDYZ1IEQeWo/SFh9paUFjgc94Z5RB+5XSMwbha5ic28eHAysvtLgSKO9BhhBz8j9c+SrhlU0SzRuDOVBXQ1cFTcAY/FGU63yuudC6/YdDeoMPCQeoJjS1oXb5F0mjh8Z7tHJVWbriBoSEnVCc+WfIQEXazN3EVG8HFA3V0QdxTObIqk0a/ZrCb1YOyDbzzEGF2j3iJXO0sKadJoGnicdZsfNWHY8NECT0k+4spRyJ2x54pKkjMxLfE48ydDmqxplaDxy+dUCoeihds6a2KTmoT2K48oD2pkxWitCG9sK0hOCZCMrwkiEfISTWIWQ1GY2EJqnpxWYllhruiI1p5BVmuJ5Gxyt+qssJS0OmWKTTxRKYI1+esoTPlkRjbe38JWhlIs03KbakqvTpXmTw4e6m2iP5MpaG1BCWjxEzkBlOvz1SNZurh/OnPX1RAxoOkDl6Iog8PmcoUMpAW48Z36HUHlzn3SGLJBAB8mm1tYurApAZiwy+mqKHAfX7WCXSNrM+Hk5HnaQY6wf4U6eDeYMRfj1Os8loNdllEXOanEEfe/7IaBlkoqN2fOvPM/X19UQbLEAFxMdc7km3NWQeGfzgpNGefpCGgb1B6dAN4X4DSPgTmk3/AFEmdPrw1Tym7yD8nzQ0DeoLcEC0R7IqGX8NeHzmmDp0z+nzRDQb1Cc55+n2QazAWEP/AAkQ7hBEGf1TVHSCAYkHnH7rEr7DeZmpPKDHKbp1jFllo5TEtaHkCS0ExzGhW92TxJ8bNLO6aH7IOK2K8DIHp8CNsjBuZV3i0tbBB+tzxsuyaThRwwnU7MftMIxT+e6f/wAj9FUBWn2voxVY/PebB6tP6FZIKaHyoGT5mztXm3HRVa1UNGgHoFg1trVHE+LdE5C3vmqjzOd1FYfcs8/sa+K2sAYHi9h66qs/as5D+VnFIFUWOKJPLI0KWIJN0Q5qvQKM5ySSVjwk2tyBQXORXlV3lZIDY28kowkiLZeYisKdJMIGaUVqSSUIRhi3L6o1O4SSWNYdlvb5zU2s+ySSUI7KgBvPVHY/55j9UkkGOTa6Y4fD9Cpge2WqSSwLFJkDz9rqQf8At6/PRJJL2P0NTffpbzz+hVgycvmXPqkkiCwbJAu4m4Ggjmi+2Y9DHzqkkskZt2QSB4ZZ9L+/7pklqNbsbejkMrfOKZ9YbwEZ+WaSS1GvYFUfbj6DX7KtWrcPn7pkkyFaMra+HNRkatuPoVgBiSSpFiMKMKTwCmNn8T6JJLWzUFp4drchfiboGIw7WtMDPLOySSy5C+COGEBFckks+QR4BOCESkksEgSkkkhY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2" name="AutoShape 18" descr="data:image/jpeg;base64,/9j/4AAQSkZJRgABAQAAAQABAAD/2wCEAAkGBhQSERQUExQVFRQUFxcXFRgYGBUXGBcYFxcXFxgaGBcXGyYeGBkjHBcYHy8gIycpLCwsGB8xNTAqNSYrLCkBCQoKDgwOGg8PGiwkHyQsLCwsLCksKSwsLCwsLCksKSwsLCksKSwsLCwsLCwsLCwsLCkpLCwsLCwsLCwsKSwsLP/AABEIALcBEwMBIgACEQEDEQH/xAAcAAABBQEBAQAAAAAAAAAAAAADAAECBAUGBwj/xAA8EAABAwIDBQcCBQQBAwUAAAABAAIRAyEEMUEFElFhcQYTIoGRofCxwTJC0eHxBxQjUjMWQ2IVJHKCov/EABkBAAMBAQEAAAAAAAAAAAAAAAECAwAEBf/EACoRAAICAQQBAgYDAQEAAAAAAAABAhEDEiExQQQTUSIyYXHB0ZGh8PGx/9oADAMBAAIRAxEAPwDw5JJJYwk4STtCwRw1TDUmJwkbGSHFJFbqo08kqghKFEC26YBSBTwmKJE8M3xN6j6rpcI2y53Ct8beo+q6OnAGalkKRRV2lSYQb3b+uiyHNOei08bVEwAIA885j7qq66WMqJtbldtNWsNT45BQAW12Z2I7FYinRZ+Ko6BnA1JMaASUJTpFcUbZ75/TPso3CYJhzqVw2pUPCWy1o6A+pK63uh5qGBoFlJjXQS1rWndECwAsDkEchVjjWndbnLOTcmyhjse2k0lxy01Kz6faql3Tqn+pAhvicd7KAMzn6LR2ps/vKTmiN4tIBOk2XA7Y7Nd07u6NSqXw59TdkQ0AcPxEzHmvF8vJ5OCdr5f3+fsd/i4sOVVJ7/g73B4zfaHFpZOjon0BsgbZ2uyjSc83ay7yCPCBp14LzntNVqYR2EoMJG8H1XiRvOdBFNr9YBAtrwsuP7TdpcVh6TsE/dZvu71z2OfJDwfDpAixB0Wh5ObJH0+333/BR+HBL1L2v+jjtt1Aari2d0uMSZ1tKy6j/orlV084Veo2PovUxRpJEsuRttorBqbu5VndEXN+GfBRBtCvZyOVlcCyi6mrNWmBCi6hI1+fwimIyuKYUR6or7WjJNmITWKBTxwunIF+Ka8T8KJiCSSSIBJJJLGHCcBIBPCAUOWpNapApMzQGJtEJyIzCknEJLGBtF+SlUuibqEbFbkKE0KUJgFKEwwfAj/I3qFt4mg4tJAECOszAhY2AH+RvX7FdNhmS0+ijkdFI77GJWpQDJEg5WnK+SHZExlGHkfIUGBJ0IMAur7A7Tp0MZTfWnu7tcRmzfaWh45tJB8lygKtYZ91OfB0YuT6zwmJDhmJ5EGRo4RoRfzRQ07xM2yA+653spVc7A4aq7PumhwGoHhabawBbn69I1XwzlLaXX9p8f73OPJHS3Q6xu0G23UIDKTqj3NcW5boiPxXHFaz6IOYB0XmH9UaNWg/vQ53c1BuwHOgECSHDKDEjoVHzp5Y4/gXfPt/Rfw8cMmVKRxPbHabziRVqVKdZ4Pja0u3QBHhkWiDHhJymZXKbbxTsRVfVcGtLtGiGtAENaBwAAHldLaWJ3iVU7w+S5cEHFKT5PQ8iSb0rgAzJQeOSOWyoVGLui9zz5JgKjIUN1E14/yluyc4VSAJzFEm3RGqCDCHCyABIt8yQ3NMxPNEeOJjh9kIH/aSQnFIVXz11Q0Q3OUJbqY1WCSUyFFEDVDJJJLACNMJGyaE7QlGJtCk1iZoSbM+yUYJuqTWBSAnIEiJ/dTdRLbEJGw0DeICGApvKimQyHATpgFIBEJY2eP8jep+hXTUAd1wFjpn9lzWzv8AlZ1P0K6jC5KWV7Dw5MfHYRzSDJM+3U9fqgBui2sfQ3mHiLxKw3A8FNPYElTFUibLX7L7Dfi8TToszcbm/haBJJj5JHFZTKRXuX9GOzfdUDXc0b1e4JBtTaYaAcpLgXdN09JzfS7KRelaj0PZmGY2i1jP+MDdaMoaLADW3qlhXhh7ou/+NotwH+0KzVaS0gHdMGDEwdDBXAbM7U1P7/8AtMV3RqtB3KrSJMeItIEC7QTpBEHNHK/R0JK379fVc/wTxweRSd/v7/s7jaG1KVBu9VeGN4mYXivb/tvUxk0AGiiyo5zXCfHEhpkgQN05c16v2iwYxmDcxhd4iMheQZuDcDVeFbYwjqT303QCwkHy56rm8rPJzUV8rVr6/s7vBww0uT+ZHN1qJc6B6qDaNyCr5xA9UCqRHNaM5cFJxjd2U8iUznTYBJ/PO59FBgvbL5r8yXWodnDKfRCrTj7oRZKI8enPqlSFs+Uqq2Rzsr1DF9PooOIBE+6MW3txsq1WoZIMRIk8vJUFGqxebZRn9fVCdUGV8/NWHtMgNmDxFkDEgA2A+cUy9gDNZadFEqTTaExCw4NyhCIQolMKyMJJJLCUT3VKFNmHJMe6d7SJCVsZEGNOSMx0KDFMNtdKwoPh6xkEZDhwVjGVHOIBsMxbQ/ZUwINj8IRWCAkfuNYB1NMUUc1JjAmsKYEKSIGbzg1uefkrOI2DWYJLDBEzobTn6rOcVyysMc5q4qwezh/lb1P0K6jCGy5jZn/KzqfoV0+GMAqebg2PkzdpUnd4TNo9B8JVMhXtq1JNnWjS/wA1WeHKceNwNfEdL2E7LOxuJDCHd20F1Qtz3Rk0HQkwOknRfSez8G2mwNaAIAyEQBkOgFlxX9OezbMDhO+qOEvYKtZ4cYaA0uDYAhzQ10yCbk8AsrtP/WtjN5mDYHnSo+zecMzPmR0SQlHVrf2X5f4DKEp/DHjsj287PVN59aviDusYN4lu6C4k7tOk0ETbQnqc48po7SdRrNqUzDqbg5p4EGQp9pu19fGvDq7y4gQABDWi+TRYHnmsMFShg+Jy9zueZqKi/wCj6V7J9rKVakysPA2uSC2Z3KrTDm2yGRn/AMhKq9uezeDg1a1QYec3fia5zgYlme8YJkZwV5B2B7T/ANrXDKp/9vVcBUnJjhIZUvluk35TqBHqH9UdlCvgBiCA19AgOJkFzZ3IH/2MwZ143Vx2eOSvtfn/AGxGL0zUour2/X+3PGNrUm968McHsaSA8AgOHEAgGOqoPmYVkRcnPgeGiE68aLqxxpJEcknKTYKpr5KDnAEZ2Pkbohbn1UHunSIVuSDGqO34yztmoEEWvHtzUnVZEAD3tChVq6C3FZLoRsiRa6HUaN3PMotMcUF55awnMiLmEamdFXfSJMm6tNBb04KG9nJRQQBbCYoznIJRCQIUHBFKG5FAZBJKE6ItF1r/AA9eHRRaJ5n7IdJWA0wTN1NmBtYeCW94r8/2RWk8TCgb3+R0WMSAnS4KlUqWUN75n1TsQaCmMwKTQphXcDsh1QS2ABqeWaVtIeMW9kPslrHEZipcHhunI+UELocW8to1S5wO607uWW7llnMcxzWJs7AQ+RMHI8TOYGgWxi9mOdS3X1TuEtBIA8ILgASdRJHlK4vIcdSt9o9rwFJJ0umcnsh3+VnU/QroK1bNucj9zPERp+qot7L1mPmnDwMnDw+ztUhUqMJD94EaGZXU8kMnys86eHLi3nFr69fyA7yx1mw5A+w6K52dwPfYimyJuN4f+Iuf080LBbKrVnE02SNTk0TxJ+mdslt1cJUwlGp3TmtcQN9ziDJi4ZpI3iRnqhJ6VXuJig5O/bc6ftT/AFZ72i7C4ZhYwktqVDEvGRDQ0WaYjiRwuvNatS6Gy2RTGVo41FUja74Gc5M2olCfu1SjWTa7RdvsvtfXq4OphnDflgp77nOcSA4PYeRa1u7OoiclwrWK9W2jUdaj/jptyaPzcd52byY1skljUuRozaL9XZ0Ak1KWp3d8E2nQTB5FUKTdV0H/AEdvtJpucx8SGOgt4xI0PFY20Nm1aJh7SBocwfMWTVRLncp1HDL6ITnW80R7U+GoB9RrSYBIBOcDU+kla6QlNugMcD0UHNn57rpf7BpdFMANyBzJ8yqW0tl93KWMr3KTxadrMkkpiPdF3FFwhMmRoBkRoEKsBoj1BKruop0zAXOUVPdUSqAIqDkQqBCwQcJKe4kmEDMpK7SojdvmqxoEZ+aJ3uk3UhiZAaY/hKo5uU/OSDUq34qO9Kxie7r89lOmNUOFMGAgzBmU5MBdDh2GG05hpA3hx5Hlx4rH2bu7u/IMaa9SE+BxjnVt/jaODeihJNnXiajT9zr8PQ3TIAIzutAbLNSiSRDHNInQxYgc1VpYreZujI+/yVH/ANQLaYp3IBkDS8An2C8+a235Pdx5OlVMoP2wWDddZzbPIysPxdCIPmojHUan/JDuB/cLJ2o0OqgkmHDxjRwB8M+ZPoqpwNHmOhP3XVHBGcVJ7M86XlyhJxvY67YvaKlTpBr/AAlk2ubSZIPTjn5rO7X9oKNZjaVB2+C/vXugtAz3G3i43rnkFzxpMaSxu8Q6C48hfdFtTB8kCoACYgDkIXXW2558nTbXYRtuajCZjZtKIKRlBtIWKbewMNnJTLI1RG0FLuLa+6TXfBfRXIECCrtCw+ZKruSj0m2Pp6op2LJUbuwu1IbuMqOh7PDJnxD8pn2IK3NpY0VWuY3Jw158tf3XD1sM1wnIgHdOog2VahtGtTmHnPeIN5dx85uq6m1SJaVaZp7Q2Z3d99uUwSAfRUcHXioCMrzGcQZ9pT7PxDX1Q6s4kuJknLIbvKM+kBdHitmUn3FNoOhbIP1gqEno2e50Qgsj1LavuT2fDmhwmDy56KntrFCIOtgreyyGANmzWrB2xiu8qmI3GHwnidT9UIO39BskdMd+SuhOaplDc5VRxsGQhlTc5DLkRGHw+EY4XmR1yU6my2c/VPRrDICLeqnvlNuMqKrtmN4n2QnYEcSrryeKBv8ANFNhdFY4IcSkjpI2wUirfh880jJRw1OKHNCwFd7r/WVEK07CTy+dU7cBz9lrNTKzQjNokiONlZbgRxXQ9n9kNqAl4ktI3TcQfJLzwMl7mNtFo8NIAbwFzAlo69bILXhjmzaTEn1z+ZrTx2Fa2tUDb+LMmZiPvKydt0pDYzBP0CWMeikm7tHT4fEwy5R8RiZZIiSuBoV3ss0kdDb0yVmttGq5u6X24AAepABUZ+JfZ04/M0rg1qzt4yNBu+kk+5PnKtbDoMqVYqNJaDkCWkjqucwOMLTByOvDhkui2e8037xG8LZQr6VBUc7lrlqI7SwbQ8hgIzzMxeyznYYrRxNQlxO6bx8kKLTxCTUFwtmczDkH59VbbTNv0VsU1c2ZgTUqMYM3ua0TkC4wJ9Us2qHxwqR3fY/svSweGO0MUQWVKZa2k6mXfidu5HOQLaQ69l57hdnvxFUUqbZdUdDRESSbCTZe67c2RUqYPEMxDQGsYHM7ogiWMI/7gyEAzANrc/L+wAc3H0SxjXv3oAcCQAfxOtkQJM6LijcW201/1rg6YvWm9n/5xf8A02Md/S9mDweIrVqm+5rSGNDQ0HQEzJkkiw014eYwfnBe8f1jqs/tGMJO+agcwAGCACHScvzDndeIvoLox4vTk7dkXklkxpv6lQgxER8lV3UwbEK+aSDXpEGb810Wc9MrOwrSIAhFw+Lq0fwEubwNx+3kkPllKncgJb23Gi3exqOvTcTIc6TYn5ZEdsYFsNGWQzt91obKwYMF2URHJEG9ReC0/hMtJ1A0PGMjxXNG0tz0JuLdUcjWwxb04Ku5dX2iwLSzvKeTjcf6uz3ekZFcq4rpg7R52aOmQJ44oRCMT7oRCqjnZYpVZ66WGSlTcSE2GarBATBRVr094Rl0VP8AsoyJCvuN0JyKYSvuu4j0TqRKSwCw3DEt3hBHIgxbWMvNO1ii0IzUgwmMRGsTgIgQsah2tW5sTHilTeY3iCDujMzb7LHpo1J7mnwmDF9bWlBOhqsJtrEUw41QfC/xQLkEmCCNDKw9t4kPc0sYWM3GxvEEk7rd51jYF0mNJWuKF943OZJgdXWGax9sV2u3C0gxvC3lxHNNDmzTexntbKVR0WHwpB62djbKa+kS8fiNuQFv1VZS0qxIx1OjEpAyum2RiQ5m6QSWg87DLnOiwSAxzwQbEgeRMLX7OU5LnagAepUsu8S2B06ZqsM/9t99YH2KO2jP5Xek8PnkVOUYV/bL5quGWro7ouHZXZs4z/xv4/h+85ra7M4R7MVQcKNQxVZmIH4hmSbBVae0i3IwtLB9rKtKIIEXBgWI6rlm83SOisVbcnq3bLEF2DrtpvpyWwZMkgkBwA0cQQB10XnnYHAup4vvS5rGUmPfUc7LcA8XTMdPZQ/6/qubDgxwOfhbeL/lA1gpU+2g3Xt7hkvaWOmYLXCCI+ZJJ588sik4/wCsliwKGJw2bZqf1N2g3FMw76L21KJ7wAtN98bu9IItbd9V5zUwB4Fdg3b9Lu20+5YxrS4jdLjd5uTvXJsB5KlXx1F2lvnstLycrm3pLY/HgoKLfH29zlnYQ8EI4WdF0D3sPmqlQt0XRDNJ8olPBBdmP/bxloq9bCwA4AwHNExaToeoB9FtVGBU8eAG85H1XQp2jneNJm3smqC0TwWjjWt7ogjSRxnSFjbPfktDabXNptcfzTCWwtHJUO0YcyqwsdMtDW5kuBPDKLz1WNuv/M0gzlyVx2FL8Qd2xMQcvELi/wB1NuILnFjwQ9sgzmYOvMLqilXwo48lvaT+xmuYeakzD8VpOpIbgnTI6CsIGqj3g4ormobmJjUQdCGXJ3NQnogGLk6HvJIALjSjMUabEQAcULQaYRiKwoIhTFQcUuw3xIssR2NCz+9j83sih/NDSn2Nra6H2vWjDvjMwD0kSuXDiF0mJDXTaxHP2XN4inuOLTofXmrQ2VEW7djySQBJJsP4Xb4emGta3LdAb6BcpsJo70OOTQSOvyV1dHGDh7eqhnl0dWCK3ZzG26rTXdu8geoEFbPZmBSdx3/oB+qqHs058vaQ0Ekhp3pi+ZAPBX9j0DTpwZuSTGWQET5BbJJaKNii3Nmq7pdM0JNrWPhgj6pF7xoLfP0suTUdmgk0dPnRShA3HRJkHpw5+nqnG9yPmStqDpCzz/hDNZTbSccpH15fZBNB3l1NpzWsOlkt/wCTdMTzzUv7Y7s/NfVDq0I1vrnktaA0xy4E55LJ2ntgsdutzi56rTNOZIJjosDbNDdqdQD9lbDUpUyOW4xtADtqp/sfVSo44vqNLzlaT+qrbkqJpxouxwVUcnrS7O6wlVsCHD1Vvam2aJpNaXDebaS4ZdF50KI0Tvo9R/CivHXuO/JfsXH40f3DSwyJvwWztjCb9WlVaPE4eKNYaRPW30WP2baBiWB4DmmWwcriAfVdvVwTQARYjKOY4eaf06aon6tp6jmHKu9WMc8h7upHkLfZVDJOXvKmU5QxCE4KZchlyZCtEHoD2IzjyUHJrEaK/dp1NJEWg7DeI+dVYFNQawn9clOnSlTZRMK30HwqTWAZxeOJTNo8JHyURmHt+v6/dIOmFo02W4meMogr041n29svmqTMKNZPtzVlmGbnAn5qkY6KYqg5j2z4mT5pn0mHO/CWhy020Y0HQKfc8tZQthpMyaNNtmwddN0ahaFLAtj83IT+/wAhFFAcOM846JxSiwMAZmcjwIdqs5MyhEPhWxoTHCI11zCNSpg/k9gc/f1VcVniwgSbSD6kDSOaetiX6g6RoDHXnxUpWzog0lRfGFtZoJjgB0UHYLWG5+XSCOCqNq1JsTHl8i6kK1T80i2mWZ9FOitlulhTwjpMR6Qmq4YauaIykadf3Wa0G8uJdNxJIjnAtpadVKnSzkkjlwkR5+/PVKx0WKlCx8Q8re0wgveROomI/MB94+yg9oixvmJN7ZmOM68lBrOo1zAGXG8a+QWCM7FDKSbiPM/PVTp0yXZZGYg+f8qQwxvAPrp1+8qf9pkYibGZ8hAvE2ssDYZ1IEQeWo/SFh9paUFjgc94Z5RB+5XSMwbha5ic28eHAysvtLgSKO9BhhBz8j9c+SrhlU0SzRuDOVBXQ1cFTcAY/FGU63yuudC6/YdDeoMPCQeoJjS1oXb5F0mjh8Z7tHJVWbriBoSEnVCc+WfIQEXazN3EVG8HFA3V0QdxTObIqk0a/ZrCb1YOyDbzzEGF2j3iJXO0sKadJoGnicdZsfNWHY8NECT0k+4spRyJ2x54pKkjMxLfE48ydDmqxplaDxy+dUCoeihds6a2KTmoT2K48oD2pkxWitCG9sK0hOCZCMrwkiEfISTWIWQ1GY2EJqnpxWYllhruiI1p5BVmuJ5Gxyt+qssJS0OmWKTTxRKYI1+esoTPlkRjbe38JWhlIs03KbakqvTpXmTw4e6m2iP5MpaG1BCWjxEzkBlOvz1SNZurh/OnPX1RAxoOkDl6Iog8PmcoUMpAW48Z36HUHlzn3SGLJBAB8mm1tYurApAZiwy+mqKHAfX7WCXSNrM+Hk5HnaQY6wf4U6eDeYMRfj1Os8loNdllEXOanEEfe/7IaBlkoqN2fOvPM/X19UQbLEAFxMdc7km3NWQeGfzgpNGefpCGgb1B6dAN4X4DSPgTmk3/AFEmdPrw1Tym7yD8nzQ0DeoLcEC0R7IqGX8NeHzmmDp0z+nzRDQb1Cc55+n2QazAWEP/AAkQ7hBEGf1TVHSCAYkHnH7rEr7DeZmpPKDHKbp1jFllo5TEtaHkCS0ExzGhW92TxJ8bNLO6aH7IOK2K8DIHp8CNsjBuZV3i0tbBB+tzxsuyaThRwwnU7MftMIxT+e6f/wAj9FUBWn2voxVY/PebB6tP6FZIKaHyoGT5mztXm3HRVa1UNGgHoFg1trVHE+LdE5C3vmqjzOd1FYfcs8/sa+K2sAYHi9h66qs/as5D+VnFIFUWOKJPLI0KWIJN0Q5qvQKM5ySSVjwk2tyBQXORXlV3lZIDY28kowkiLZeYisKdJMIGaUVqSSUIRhi3L6o1O4SSWNYdlvb5zU2s+ySSUI7KgBvPVHY/55j9UkkGOTa6Y4fD9Cpge2WqSSwLFJkDz9rqQf8At6/PRJJL2P0NTffpbzz+hVgycvmXPqkkiCwbJAu4m4Ggjmi+2Y9DHzqkkskZt2QSB4ZZ9L+/7pklqNbsbejkMrfOKZ9YbwEZ+WaSS1GvYFUfbj6DX7KtWrcPn7pkkyFaMra+HNRkatuPoVgBiSSpFiMKMKTwCmNn8T6JJLWzUFp4drchfiboGIw7WtMDPLOySSy5C+COGEBFckks+QR4BOCESkksEgSkkkhY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3" name="AutoShape 20" descr="data:image/jpeg;base64,/9j/4AAQSkZJRgABAQAAAQABAAD/2wCEAAkGBhQSERQUExQVFRQUFxcXFRgYGBUXGBcYFxcXFxgaGBcXGyYeGBkjHBcYHy8gIycpLCwsGB8xNTAqNSYrLCkBCQoKDgwOGg8PGiwkHyQsLCwsLCksKSwsLCwsLCksKSwsLCksKSwsLCwsLCwsLCwsLCkpLCwsLCwsLCwsKSwsLP/AABEIALcBEwMBIgACEQEDEQH/xAAcAAABBQEBAQAAAAAAAAAAAAADAAECBAUGBwj/xAA8EAABAwIDBQcCBQQBAwUAAAABAAIRAyEEMUEFElFhcQYTIoGRofCxwTJC0eHxBxQjUjMWQ2IVJHKCov/EABkBAAMBAQEAAAAAAAAAAAAAAAECAwAEBf/EACoRAAICAQQBAgYDAQEAAAAAAAABAhEDEiExQQQTUSIyYXHB0ZGh8PGx/9oADAMBAAIRAxEAPwDw5JJJYwk4STtCwRw1TDUmJwkbGSHFJFbqo08kqghKFEC26YBSBTwmKJE8M3xN6j6rpcI2y53Ct8beo+q6OnAGalkKRRV2lSYQb3b+uiyHNOei08bVEwAIA885j7qq66WMqJtbldtNWsNT45BQAW12Z2I7FYinRZ+Ko6BnA1JMaASUJTpFcUbZ75/TPso3CYJhzqVw2pUPCWy1o6A+pK63uh5qGBoFlJjXQS1rWndECwAsDkEchVjjWndbnLOTcmyhjse2k0lxy01Kz6faql3Tqn+pAhvicd7KAMzn6LR2ps/vKTmiN4tIBOk2XA7Y7Nd07u6NSqXw59TdkQ0AcPxEzHmvF8vJ5OCdr5f3+fsd/i4sOVVJ7/g73B4zfaHFpZOjon0BsgbZ2uyjSc83ay7yCPCBp14LzntNVqYR2EoMJG8H1XiRvOdBFNr9YBAtrwsuP7TdpcVh6TsE/dZvu71z2OfJDwfDpAixB0Wh5ObJH0+333/BR+HBL1L2v+jjtt1Aari2d0uMSZ1tKy6j/orlV084Veo2PovUxRpJEsuRttorBqbu5VndEXN+GfBRBtCvZyOVlcCyi6mrNWmBCi6hI1+fwimIyuKYUR6or7WjJNmITWKBTxwunIF+Ka8T8KJiCSSSIBJJJLGHCcBIBPCAUOWpNapApMzQGJtEJyIzCknEJLGBtF+SlUuibqEbFbkKE0KUJgFKEwwfAj/I3qFt4mg4tJAECOszAhY2AH+RvX7FdNhmS0+ijkdFI77GJWpQDJEg5WnK+SHZExlGHkfIUGBJ0IMAur7A7Tp0MZTfWnu7tcRmzfaWh45tJB8lygKtYZ91OfB0YuT6zwmJDhmJ5EGRo4RoRfzRQ07xM2yA+653spVc7A4aq7PumhwGoHhabawBbn69I1XwzlLaXX9p8f73OPJHS3Q6xu0G23UIDKTqj3NcW5boiPxXHFaz6IOYB0XmH9UaNWg/vQ53c1BuwHOgECSHDKDEjoVHzp5Y4/gXfPt/Rfw8cMmVKRxPbHabziRVqVKdZ4Pja0u3QBHhkWiDHhJymZXKbbxTsRVfVcGtLtGiGtAENaBwAAHldLaWJ3iVU7w+S5cEHFKT5PQ8iSb0rgAzJQeOSOWyoVGLui9zz5JgKjIUN1E14/yluyc4VSAJzFEm3RGqCDCHCyABIt8yQ3NMxPNEeOJjh9kIH/aSQnFIVXz11Q0Q3OUJbqY1WCSUyFFEDVDJJJLACNMJGyaE7QlGJtCk1iZoSbM+yUYJuqTWBSAnIEiJ/dTdRLbEJGw0DeICGApvKimQyHATpgFIBEJY2eP8jep+hXTUAd1wFjpn9lzWzv8AlZ1P0K6jC5KWV7Dw5MfHYRzSDJM+3U9fqgBui2sfQ3mHiLxKw3A8FNPYElTFUibLX7L7Dfi8TToszcbm/haBJJj5JHFZTKRXuX9GOzfdUDXc0b1e4JBtTaYaAcpLgXdN09JzfS7KRelaj0PZmGY2i1jP+MDdaMoaLADW3qlhXhh7ou/+NotwH+0KzVaS0gHdMGDEwdDBXAbM7U1P7/8AtMV3RqtB3KrSJMeItIEC7QTpBEHNHK/R0JK379fVc/wTxweRSd/v7/s7jaG1KVBu9VeGN4mYXivb/tvUxk0AGiiyo5zXCfHEhpkgQN05c16v2iwYxmDcxhd4iMheQZuDcDVeFbYwjqT303QCwkHy56rm8rPJzUV8rVr6/s7vBww0uT+ZHN1qJc6B6qDaNyCr5xA9UCqRHNaM5cFJxjd2U8iUznTYBJ/PO59FBgvbL5r8yXWodnDKfRCrTj7oRZKI8enPqlSFs+Uqq2Rzsr1DF9PooOIBE+6MW3txsq1WoZIMRIk8vJUFGqxebZRn9fVCdUGV8/NWHtMgNmDxFkDEgA2A+cUy9gDNZadFEqTTaExCw4NyhCIQolMKyMJJJLCUT3VKFNmHJMe6d7SJCVsZEGNOSMx0KDFMNtdKwoPh6xkEZDhwVjGVHOIBsMxbQ/ZUwINj8IRWCAkfuNYB1NMUUc1JjAmsKYEKSIGbzg1uefkrOI2DWYJLDBEzobTn6rOcVyysMc5q4qwezh/lb1P0K6jCGy5jZn/KzqfoV0+GMAqebg2PkzdpUnd4TNo9B8JVMhXtq1JNnWjS/wA1WeHKceNwNfEdL2E7LOxuJDCHd20F1Qtz3Rk0HQkwOknRfSez8G2mwNaAIAyEQBkOgFlxX9OezbMDhO+qOEvYKtZ4cYaA0uDYAhzQ10yCbk8AsrtP/WtjN5mDYHnSo+zecMzPmR0SQlHVrf2X5f4DKEp/DHjsj287PVN59aviDusYN4lu6C4k7tOk0ETbQnqc48po7SdRrNqUzDqbg5p4EGQp9pu19fGvDq7y4gQABDWi+TRYHnmsMFShg+Jy9zueZqKi/wCj6V7J9rKVakysPA2uSC2Z3KrTDm2yGRn/AMhKq9uezeDg1a1QYec3fia5zgYlme8YJkZwV5B2B7T/ANrXDKp/9vVcBUnJjhIZUvluk35TqBHqH9UdlCvgBiCA19AgOJkFzZ3IH/2MwZ143Vx2eOSvtfn/AGxGL0zUour2/X+3PGNrUm968McHsaSA8AgOHEAgGOqoPmYVkRcnPgeGiE68aLqxxpJEcknKTYKpr5KDnAEZ2Pkbohbn1UHunSIVuSDGqO34yztmoEEWvHtzUnVZEAD3tChVq6C3FZLoRsiRa6HUaN3PMotMcUF55awnMiLmEamdFXfSJMm6tNBb04KG9nJRQQBbCYoznIJRCQIUHBFKG5FAZBJKE6ItF1r/AA9eHRRaJ5n7IdJWA0wTN1NmBtYeCW94r8/2RWk8TCgb3+R0WMSAnS4KlUqWUN75n1TsQaCmMwKTQphXcDsh1QS2ABqeWaVtIeMW9kPslrHEZipcHhunI+UELocW8to1S5wO607uWW7llnMcxzWJs7AQ+RMHI8TOYGgWxi9mOdS3X1TuEtBIA8ILgASdRJHlK4vIcdSt9o9rwFJJ0umcnsh3+VnU/QroK1bNucj9zPERp+qot7L1mPmnDwMnDw+ztUhUqMJD94EaGZXU8kMnys86eHLi3nFr69fyA7yx1mw5A+w6K52dwPfYimyJuN4f+Iuf080LBbKrVnE02SNTk0TxJ+mdslt1cJUwlGp3TmtcQN9ziDJi4ZpI3iRnqhJ6VXuJig5O/bc6ftT/AFZ72i7C4ZhYwktqVDEvGRDQ0WaYjiRwuvNatS6Gy2RTGVo41FUja74Gc5M2olCfu1SjWTa7RdvsvtfXq4OphnDflgp77nOcSA4PYeRa1u7OoiclwrWK9W2jUdaj/jptyaPzcd52byY1skljUuRozaL9XZ0Ak1KWp3d8E2nQTB5FUKTdV0H/AEdvtJpucx8SGOgt4xI0PFY20Nm1aJh7SBocwfMWTVRLncp1HDL6ITnW80R7U+GoB9RrSYBIBOcDU+kla6QlNugMcD0UHNn57rpf7BpdFMANyBzJ8yqW0tl93KWMr3KTxadrMkkpiPdF3FFwhMmRoBkRoEKsBoj1BKruop0zAXOUVPdUSqAIqDkQqBCwQcJKe4kmEDMpK7SojdvmqxoEZ+aJ3uk3UhiZAaY/hKo5uU/OSDUq34qO9Kxie7r89lOmNUOFMGAgzBmU5MBdDh2GG05hpA3hx5Hlx4rH2bu7u/IMaa9SE+BxjnVt/jaODeihJNnXiajT9zr8PQ3TIAIzutAbLNSiSRDHNInQxYgc1VpYreZujI+/yVH/ANQLaYp3IBkDS8An2C8+a235Pdx5OlVMoP2wWDddZzbPIysPxdCIPmojHUan/JDuB/cLJ2o0OqgkmHDxjRwB8M+ZPoqpwNHmOhP3XVHBGcVJ7M86XlyhJxvY67YvaKlTpBr/AAlk2ubSZIPTjn5rO7X9oKNZjaVB2+C/vXugtAz3G3i43rnkFzxpMaSxu8Q6C48hfdFtTB8kCoACYgDkIXXW2558nTbXYRtuajCZjZtKIKRlBtIWKbewMNnJTLI1RG0FLuLa+6TXfBfRXIECCrtCw+ZKruSj0m2Pp6op2LJUbuwu1IbuMqOh7PDJnxD8pn2IK3NpY0VWuY3Jw158tf3XD1sM1wnIgHdOog2VahtGtTmHnPeIN5dx85uq6m1SJaVaZp7Q2Z3d99uUwSAfRUcHXioCMrzGcQZ9pT7PxDX1Q6s4kuJknLIbvKM+kBdHitmUn3FNoOhbIP1gqEno2e50Qgsj1LavuT2fDmhwmDy56KntrFCIOtgreyyGANmzWrB2xiu8qmI3GHwnidT9UIO39BskdMd+SuhOaplDc5VRxsGQhlTc5DLkRGHw+EY4XmR1yU6my2c/VPRrDICLeqnvlNuMqKrtmN4n2QnYEcSrryeKBv8ANFNhdFY4IcSkjpI2wUirfh880jJRw1OKHNCwFd7r/WVEK07CTy+dU7cBz9lrNTKzQjNokiONlZbgRxXQ9n9kNqAl4ktI3TcQfJLzwMl7mNtFo8NIAbwFzAlo69bILXhjmzaTEn1z+ZrTx2Fa2tUDb+LMmZiPvKydt0pDYzBP0CWMeikm7tHT4fEwy5R8RiZZIiSuBoV3ss0kdDb0yVmttGq5u6X24AAepABUZ+JfZ04/M0rg1qzt4yNBu+kk+5PnKtbDoMqVYqNJaDkCWkjqucwOMLTByOvDhkui2e8037xG8LZQr6VBUc7lrlqI7SwbQ8hgIzzMxeyznYYrRxNQlxO6bx8kKLTxCTUFwtmczDkH59VbbTNv0VsU1c2ZgTUqMYM3ua0TkC4wJ9Us2qHxwqR3fY/svSweGO0MUQWVKZa2k6mXfidu5HOQLaQ69l57hdnvxFUUqbZdUdDRESSbCTZe67c2RUqYPEMxDQGsYHM7ogiWMI/7gyEAzANrc/L+wAc3H0SxjXv3oAcCQAfxOtkQJM6LijcW201/1rg6YvWm9n/5xf8A02Md/S9mDweIrVqm+5rSGNDQ0HQEzJkkiw014eYwfnBe8f1jqs/tGMJO+agcwAGCACHScvzDndeIvoLox4vTk7dkXklkxpv6lQgxER8lV3UwbEK+aSDXpEGb810Wc9MrOwrSIAhFw+Lq0fwEubwNx+3kkPllKncgJb23Gi3exqOvTcTIc6TYn5ZEdsYFsNGWQzt91obKwYMF2URHJEG9ReC0/hMtJ1A0PGMjxXNG0tz0JuLdUcjWwxb04Ku5dX2iwLSzvKeTjcf6uz3ekZFcq4rpg7R52aOmQJ44oRCMT7oRCqjnZYpVZ66WGSlTcSE2GarBATBRVr094Rl0VP8AsoyJCvuN0JyKYSvuu4j0TqRKSwCw3DEt3hBHIgxbWMvNO1ii0IzUgwmMRGsTgIgQsah2tW5sTHilTeY3iCDujMzb7LHpo1J7mnwmDF9bWlBOhqsJtrEUw41QfC/xQLkEmCCNDKw9t4kPc0sYWM3GxvEEk7rd51jYF0mNJWuKF943OZJgdXWGax9sV2u3C0gxvC3lxHNNDmzTexntbKVR0WHwpB62djbKa+kS8fiNuQFv1VZS0qxIx1OjEpAyum2RiQ5m6QSWg87DLnOiwSAxzwQbEgeRMLX7OU5LnagAepUsu8S2B06ZqsM/9t99YH2KO2jP5Xek8PnkVOUYV/bL5quGWro7ouHZXZs4z/xv4/h+85ra7M4R7MVQcKNQxVZmIH4hmSbBVae0i3IwtLB9rKtKIIEXBgWI6rlm83SOisVbcnq3bLEF2DrtpvpyWwZMkgkBwA0cQQB10XnnYHAup4vvS5rGUmPfUc7LcA8XTMdPZQ/6/qubDgxwOfhbeL/lA1gpU+2g3Xt7hkvaWOmYLXCCI+ZJJ588sik4/wCsliwKGJw2bZqf1N2g3FMw76L21KJ7wAtN98bu9IItbd9V5zUwB4Fdg3b9Lu20+5YxrS4jdLjd5uTvXJsB5KlXx1F2lvnstLycrm3pLY/HgoKLfH29zlnYQ8EI4WdF0D3sPmqlQt0XRDNJ8olPBBdmP/bxloq9bCwA4AwHNExaToeoB9FtVGBU8eAG85H1XQp2jneNJm3smqC0TwWjjWt7ogjSRxnSFjbPfktDabXNptcfzTCWwtHJUO0YcyqwsdMtDW5kuBPDKLz1WNuv/M0gzlyVx2FL8Qd2xMQcvELi/wB1NuILnFjwQ9sgzmYOvMLqilXwo48lvaT+xmuYeakzD8VpOpIbgnTI6CsIGqj3g4ormobmJjUQdCGXJ3NQnogGLk6HvJIALjSjMUabEQAcULQaYRiKwoIhTFQcUuw3xIssR2NCz+9j83sih/NDSn2Nra6H2vWjDvjMwD0kSuXDiF0mJDXTaxHP2XN4inuOLTofXmrQ2VEW7djySQBJJsP4Xb4emGta3LdAb6BcpsJo70OOTQSOvyV1dHGDh7eqhnl0dWCK3ZzG26rTXdu8geoEFbPZmBSdx3/oB+qqHs058vaQ0Ekhp3pi+ZAPBX9j0DTpwZuSTGWQET5BbJJaKNii3Nmq7pdM0JNrWPhgj6pF7xoLfP0suTUdmgk0dPnRShA3HRJkHpw5+nqnG9yPmStqDpCzz/hDNZTbSccpH15fZBNB3l1NpzWsOlkt/wCTdMTzzUv7Y7s/NfVDq0I1vrnktaA0xy4E55LJ2ntgsdutzi56rTNOZIJjosDbNDdqdQD9lbDUpUyOW4xtADtqp/sfVSo44vqNLzlaT+qrbkqJpxouxwVUcnrS7O6wlVsCHD1Vvam2aJpNaXDebaS4ZdF50KI0Tvo9R/CivHXuO/JfsXH40f3DSwyJvwWztjCb9WlVaPE4eKNYaRPW30WP2baBiWB4DmmWwcriAfVdvVwTQARYjKOY4eaf06aon6tp6jmHKu9WMc8h7upHkLfZVDJOXvKmU5QxCE4KZchlyZCtEHoD2IzjyUHJrEaK/dp1NJEWg7DeI+dVYFNQawn9clOnSlTZRMK30HwqTWAZxeOJTNo8JHyURmHt+v6/dIOmFo02W4meMogr041n29svmqTMKNZPtzVlmGbnAn5qkY6KYqg5j2z4mT5pn0mHO/CWhy020Y0HQKfc8tZQthpMyaNNtmwddN0ahaFLAtj83IT+/wAhFFAcOM846JxSiwMAZmcjwIdqs5MyhEPhWxoTHCI11zCNSpg/k9gc/f1VcVniwgSbSD6kDSOaetiX6g6RoDHXnxUpWzog0lRfGFtZoJjgB0UHYLWG5+XSCOCqNq1JsTHl8i6kK1T80i2mWZ9FOitlulhTwjpMR6Qmq4YauaIykadf3Wa0G8uJdNxJIjnAtpadVKnSzkkjlwkR5+/PVKx0WKlCx8Q8re0wgveROomI/MB94+yg9oixvmJN7ZmOM68lBrOo1zAGXG8a+QWCM7FDKSbiPM/PVTp0yXZZGYg+f8qQwxvAPrp1+8qf9pkYibGZ8hAvE2ssDYZ1IEQeWo/SFh9paUFjgc94Z5RB+5XSMwbha5ic28eHAysvtLgSKO9BhhBz8j9c+SrhlU0SzRuDOVBXQ1cFTcAY/FGU63yuudC6/YdDeoMPCQeoJjS1oXb5F0mjh8Z7tHJVWbriBoSEnVCc+WfIQEXazN3EVG8HFA3V0QdxTObIqk0a/ZrCb1YOyDbzzEGF2j3iJXO0sKadJoGnicdZsfNWHY8NECT0k+4spRyJ2x54pKkjMxLfE48ydDmqxplaDxy+dUCoeihds6a2KTmoT2K48oD2pkxWitCG9sK0hOCZCMrwkiEfISTWIWQ1GY2EJqnpxWYllhruiI1p5BVmuJ5Gxyt+qssJS0OmWKTTxRKYI1+esoTPlkRjbe38JWhlIs03KbakqvTpXmTw4e6m2iP5MpaG1BCWjxEzkBlOvz1SNZurh/OnPX1RAxoOkDl6Iog8PmcoUMpAW48Z36HUHlzn3SGLJBAB8mm1tYurApAZiwy+mqKHAfX7WCXSNrM+Hk5HnaQY6wf4U6eDeYMRfj1Os8loNdllEXOanEEfe/7IaBlkoqN2fOvPM/X19UQbLEAFxMdc7km3NWQeGfzgpNGefpCGgb1B6dAN4X4DSPgTmk3/AFEmdPrw1Tym7yD8nzQ0DeoLcEC0R7IqGX8NeHzmmDp0z+nzRDQb1Cc55+n2QazAWEP/AAkQ7hBEGf1TVHSCAYkHnH7rEr7DeZmpPKDHKbp1jFllo5TEtaHkCS0ExzGhW92TxJ8bNLO6aH7IOK2K8DIHp8CNsjBuZV3i0tbBB+tzxsuyaThRwwnU7MftMIxT+e6f/wAj9FUBWn2voxVY/PebB6tP6FZIKaHyoGT5mztXm3HRVa1UNGgHoFg1trVHE+LdE5C3vmqjzOd1FYfcs8/sa+K2sAYHi9h66qs/as5D+VnFIFUWOKJPLI0KWIJN0Q5qvQKM5ySSVjwk2tyBQXORXlV3lZIDY28kowkiLZeYisKdJMIGaUVqSSUIRhi3L6o1O4SSWNYdlvb5zU2s+ySSUI7KgBvPVHY/55j9UkkGOTa6Y4fD9Cpge2WqSSwLFJkDz9rqQf8At6/PRJJL2P0NTffpbzz+hVgycvmXPqkkiCwbJAu4m4Ggjmi+2Y9DHzqkkskZt2QSB4ZZ9L+/7pklqNbsbejkMrfOKZ9YbwEZ+WaSS1GvYFUfbj6DX7KtWrcPn7pkkyFaMra+HNRkatuPoVgBiSSpFiMKMKTwCmNn8T6JJLWzUFp4drchfiboGIw7WtMDPLOySSy5C+COGEBFckks+QR4BOCESkksEgSkkkhY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4" name="12 Dikdörtgen"/>
          <p:cNvSpPr>
            <a:spLocks noChangeArrowheads="1"/>
          </p:cNvSpPr>
          <p:nvPr/>
        </p:nvSpPr>
        <p:spPr bwMode="auto">
          <a:xfrm>
            <a:off x="827088" y="2852738"/>
            <a:ext cx="7848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Hot air </a:t>
            </a:r>
            <a:r>
              <a:rPr lang="en-US" sz="2400" b="1" dirty="0" smtClean="0"/>
              <a:t>balloon </a:t>
            </a:r>
            <a:r>
              <a:rPr lang="tr-TR" sz="2400" b="1" dirty="0" smtClean="0"/>
              <a:t>       </a:t>
            </a:r>
            <a:r>
              <a:rPr lang="en-US" sz="2400" b="1" dirty="0" smtClean="0"/>
              <a:t>trekking</a:t>
            </a:r>
            <a:r>
              <a:rPr lang="tr-TR" sz="2400" b="1" dirty="0" smtClean="0"/>
              <a:t>     </a:t>
            </a:r>
            <a:r>
              <a:rPr lang="en-US" sz="2400" b="1" dirty="0" smtClean="0"/>
              <a:t> </a:t>
            </a:r>
            <a:r>
              <a:rPr lang="en-US" sz="2400" b="1" dirty="0"/>
              <a:t>cycling </a:t>
            </a:r>
            <a:endParaRPr lang="tr-TR" sz="2400" b="1" dirty="0" smtClean="0"/>
          </a:p>
          <a:p>
            <a:pPr algn="ctr"/>
            <a:r>
              <a:rPr lang="en-US" sz="2400" b="1" dirty="0" smtClean="0"/>
              <a:t>horse</a:t>
            </a:r>
            <a:r>
              <a:rPr lang="tr-TR" sz="2400" b="1" dirty="0" smtClean="0"/>
              <a:t>-r</a:t>
            </a:r>
            <a:r>
              <a:rPr lang="en-US" sz="2400" b="1" dirty="0" err="1" smtClean="0"/>
              <a:t>iding</a:t>
            </a:r>
            <a:r>
              <a:rPr lang="tr-TR" sz="2400" b="1" dirty="0" smtClean="0"/>
              <a:t>   </a:t>
            </a:r>
            <a:endParaRPr lang="tr-TR" sz="2400" b="1" dirty="0"/>
          </a:p>
        </p:txBody>
      </p:sp>
      <p:pic>
        <p:nvPicPr>
          <p:cNvPr id="19466" name="Picture 8" descr="http://t0.gstatic.com/images?q=tbn:ANd9GcSsrkwFZDf270X94IMXUU_Z9reOpspdt7W3aodP72svFu4BN8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950" y="3786188"/>
            <a:ext cx="44640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pic>
        <p:nvPicPr>
          <p:cNvPr id="56322" name="Picture 2" descr="http://www.efenditravel.com/uploadedfiles/horseback-riding-cappadocia-tours-turk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1048"/>
            <a:ext cx="4427984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Dikdörtgen"/>
          <p:cNvSpPr>
            <a:spLocks noChangeArrowheads="1"/>
          </p:cNvSpPr>
          <p:nvPr/>
        </p:nvSpPr>
        <p:spPr bwMode="auto">
          <a:xfrm>
            <a:off x="1187450" y="2060575"/>
            <a:ext cx="655320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FF"/>
                </a:solidFill>
              </a:rPr>
              <a:t>This study builds upon the theoretical framework that the </a:t>
            </a:r>
            <a:r>
              <a:rPr lang="el-GR" sz="2800" dirty="0">
                <a:solidFill>
                  <a:srgbClr val="FFFFFF"/>
                </a:solidFill>
              </a:rPr>
              <a:t>environmental performance </a:t>
            </a:r>
            <a:r>
              <a:rPr lang="en-US" sz="2800" dirty="0">
                <a:solidFill>
                  <a:srgbClr val="FFFFFF"/>
                </a:solidFill>
              </a:rPr>
              <a:t>is closely related with the environmental impacts of the prevailing policy and management activities of the tourism establishments. </a:t>
            </a:r>
            <a:endParaRPr lang="tr-TR" sz="2800" dirty="0">
              <a:solidFill>
                <a:srgbClr val="FFFFFF"/>
              </a:solidFill>
            </a:endParaRPr>
          </a:p>
        </p:txBody>
      </p:sp>
      <p:sp>
        <p:nvSpPr>
          <p:cNvPr id="20483" name="2 Metin kutusu"/>
          <p:cNvSpPr txBox="1">
            <a:spLocks noChangeArrowheads="1"/>
          </p:cNvSpPr>
          <p:nvPr/>
        </p:nvSpPr>
        <p:spPr bwMode="auto">
          <a:xfrm>
            <a:off x="683568" y="548680"/>
            <a:ext cx="72723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 u="sng" dirty="0">
                <a:solidFill>
                  <a:srgbClr val="FFFF00"/>
                </a:solidFill>
                <a:latin typeface="Arial Black" pitchFamily="34" charset="0"/>
              </a:rPr>
              <a:t>T</a:t>
            </a:r>
            <a:r>
              <a:rPr lang="en-US" sz="3200" u="sng" dirty="0" err="1">
                <a:solidFill>
                  <a:srgbClr val="FFFF00"/>
                </a:solidFill>
                <a:latin typeface="Arial Black" pitchFamily="34" charset="0"/>
              </a:rPr>
              <a:t>heoretical</a:t>
            </a:r>
            <a:r>
              <a:rPr lang="en-US" sz="3200" u="sng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tr-TR" sz="3200" u="sng" dirty="0">
                <a:solidFill>
                  <a:srgbClr val="FFFF00"/>
                </a:solidFill>
                <a:latin typeface="Arial Black" pitchFamily="34" charset="0"/>
              </a:rPr>
              <a:t>F</a:t>
            </a:r>
            <a:r>
              <a:rPr lang="en-US" sz="3200" u="sng" dirty="0" err="1">
                <a:solidFill>
                  <a:srgbClr val="FFFF00"/>
                </a:solidFill>
                <a:latin typeface="Arial Black" pitchFamily="34" charset="0"/>
              </a:rPr>
              <a:t>ramework</a:t>
            </a:r>
            <a:r>
              <a:rPr lang="tr-TR" sz="3200" u="sng" dirty="0">
                <a:solidFill>
                  <a:srgbClr val="FFFF00"/>
                </a:solidFill>
                <a:latin typeface="Arial Black" pitchFamily="34" charset="0"/>
              </a:rPr>
              <a:t> of </a:t>
            </a:r>
            <a:r>
              <a:rPr lang="tr-TR" sz="3200" u="sng" dirty="0" err="1">
                <a:solidFill>
                  <a:srgbClr val="FFFF00"/>
                </a:solidFill>
                <a:latin typeface="Arial Black" pitchFamily="34" charset="0"/>
              </a:rPr>
              <a:t>the</a:t>
            </a:r>
            <a:r>
              <a:rPr lang="tr-TR" sz="3200" u="sng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tr-TR" sz="3200" u="sng" dirty="0" err="1">
                <a:solidFill>
                  <a:srgbClr val="FFFF00"/>
                </a:solidFill>
                <a:latin typeface="Arial Black" pitchFamily="34" charset="0"/>
              </a:rPr>
              <a:t>Study</a:t>
            </a:r>
            <a:r>
              <a:rPr lang="tr-TR" sz="3200" u="sng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200" u="sng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endParaRPr lang="tr-TR" sz="3200" u="sng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" name="Picture 5" descr="Dosya:Göreme Valley in Cappadoc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687" r="16687"/>
          <a:stretch>
            <a:fillRect/>
          </a:stretch>
        </p:blipFill>
        <p:spPr bwMode="auto">
          <a:xfrm>
            <a:off x="683568" y="2204864"/>
            <a:ext cx="432048" cy="432048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Dikdörtgen"/>
          <p:cNvSpPr>
            <a:spLocks noChangeArrowheads="1"/>
          </p:cNvSpPr>
          <p:nvPr/>
        </p:nvSpPr>
        <p:spPr bwMode="auto">
          <a:xfrm>
            <a:off x="1042988" y="2276475"/>
            <a:ext cx="705802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sz="3200" dirty="0"/>
              <a:t>T</a:t>
            </a:r>
            <a:r>
              <a:rPr lang="en-US" sz="3200" dirty="0"/>
              <a:t>he minimization of the negative </a:t>
            </a:r>
            <a:r>
              <a:rPr lang="tr-TR" sz="3200" smtClean="0"/>
              <a:t>effects</a:t>
            </a:r>
            <a:r>
              <a:rPr lang="en-US" sz="3200" smtClean="0"/>
              <a:t> </a:t>
            </a:r>
            <a:r>
              <a:rPr lang="en-US" sz="3200"/>
              <a:t>on the natural environment that stem from the character of daily production activities and relations in the </a:t>
            </a:r>
            <a:r>
              <a:rPr lang="tr-TR" sz="3200" dirty="0"/>
              <a:t>tourism</a:t>
            </a:r>
            <a:r>
              <a:rPr lang="en-US" sz="3200" dirty="0"/>
              <a:t> industries </a:t>
            </a:r>
            <a:endParaRPr lang="tr-TR" sz="3200" dirty="0"/>
          </a:p>
        </p:txBody>
      </p:sp>
      <p:sp>
        <p:nvSpPr>
          <p:cNvPr id="21507" name="2 Metin kutusu"/>
          <p:cNvSpPr txBox="1">
            <a:spLocks noChangeArrowheads="1"/>
          </p:cNvSpPr>
          <p:nvPr/>
        </p:nvSpPr>
        <p:spPr bwMode="auto">
          <a:xfrm>
            <a:off x="1116013" y="692150"/>
            <a:ext cx="61928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>
                <a:solidFill>
                  <a:srgbClr val="FFFF00"/>
                </a:solidFill>
                <a:latin typeface="Arial Black" pitchFamily="34" charset="0"/>
              </a:rPr>
              <a:t>P</a:t>
            </a:r>
            <a:r>
              <a:rPr lang="en-US" sz="3200">
                <a:solidFill>
                  <a:srgbClr val="FFFF00"/>
                </a:solidFill>
                <a:latin typeface="Arial Black" pitchFamily="34" charset="0"/>
              </a:rPr>
              <a:t>referred E</a:t>
            </a:r>
            <a:r>
              <a:rPr lang="tr-TR" sz="3200">
                <a:solidFill>
                  <a:srgbClr val="FFFF00"/>
                </a:solidFill>
                <a:latin typeface="Arial Black" pitchFamily="34" charset="0"/>
              </a:rPr>
              <a:t>nvironmental </a:t>
            </a:r>
            <a:r>
              <a:rPr lang="en-US" sz="3200">
                <a:solidFill>
                  <a:srgbClr val="FFFF00"/>
                </a:solidFill>
                <a:latin typeface="Arial Black" pitchFamily="34" charset="0"/>
              </a:rPr>
              <a:t>P</a:t>
            </a:r>
            <a:r>
              <a:rPr lang="tr-TR" sz="3200">
                <a:solidFill>
                  <a:srgbClr val="FFFF00"/>
                </a:solidFill>
                <a:latin typeface="Arial Black" pitchFamily="34" charset="0"/>
              </a:rPr>
              <a:t>erformance</a:t>
            </a:r>
            <a:r>
              <a:rPr lang="en-US" sz="3200">
                <a:solidFill>
                  <a:srgbClr val="FFFF00"/>
                </a:solidFill>
                <a:latin typeface="Arial Black" pitchFamily="34" charset="0"/>
              </a:rPr>
              <a:t> means</a:t>
            </a:r>
            <a:r>
              <a:rPr lang="tr-TR" sz="3200">
                <a:solidFill>
                  <a:srgbClr val="FFFF00"/>
                </a:solidFill>
                <a:latin typeface="Arial Black" pitchFamily="34" charset="0"/>
              </a:rPr>
              <a:t>:</a:t>
            </a:r>
          </a:p>
        </p:txBody>
      </p:sp>
      <p:pic>
        <p:nvPicPr>
          <p:cNvPr id="5" name="Picture 5" descr="Dosya:Göreme Valley in Cappadoc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687" r="16687"/>
          <a:stretch>
            <a:fillRect/>
          </a:stretch>
        </p:blipFill>
        <p:spPr bwMode="auto">
          <a:xfrm>
            <a:off x="539552" y="2420888"/>
            <a:ext cx="432048" cy="432048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Dikdörtgen"/>
          <p:cNvSpPr>
            <a:spLocks noChangeArrowheads="1"/>
          </p:cNvSpPr>
          <p:nvPr/>
        </p:nvSpPr>
        <p:spPr bwMode="auto">
          <a:xfrm>
            <a:off x="1042988" y="2060575"/>
            <a:ext cx="72009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/>
              <a:t>I</a:t>
            </a:r>
            <a:r>
              <a:rPr lang="en-US" sz="2800" dirty="0"/>
              <a:t>s only recently being investigated from the environmental perspective and not much work has been published in this area</a:t>
            </a:r>
            <a:endParaRPr lang="tr-TR" sz="2800" dirty="0"/>
          </a:p>
          <a:p>
            <a:endParaRPr lang="tr-TR" sz="2800" dirty="0"/>
          </a:p>
        </p:txBody>
      </p:sp>
      <p:sp>
        <p:nvSpPr>
          <p:cNvPr id="22531" name="2 Metin kutusu"/>
          <p:cNvSpPr txBox="1">
            <a:spLocks noChangeArrowheads="1"/>
          </p:cNvSpPr>
          <p:nvPr/>
        </p:nvSpPr>
        <p:spPr bwMode="auto">
          <a:xfrm>
            <a:off x="827088" y="908050"/>
            <a:ext cx="75612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dirty="0">
                <a:solidFill>
                  <a:srgbClr val="FFFF00"/>
                </a:solidFill>
                <a:latin typeface="Arial Black" pitchFamily="34" charset="0"/>
              </a:rPr>
              <a:t>A</a:t>
            </a:r>
            <a:r>
              <a:rPr lang="en-US" sz="3200" dirty="0" err="1">
                <a:solidFill>
                  <a:srgbClr val="FFFF00"/>
                </a:solidFill>
                <a:latin typeface="Arial Black" pitchFamily="34" charset="0"/>
              </a:rPr>
              <a:t>ccommodation</a:t>
            </a:r>
            <a:r>
              <a:rPr lang="en-US" sz="3200" dirty="0">
                <a:solidFill>
                  <a:srgbClr val="FFFF00"/>
                </a:solidFill>
                <a:latin typeface="Arial Black" pitchFamily="34" charset="0"/>
              </a:rPr>
              <a:t> sector</a:t>
            </a:r>
            <a:r>
              <a:rPr lang="tr-TR" sz="3200" dirty="0">
                <a:solidFill>
                  <a:srgbClr val="FFFF00"/>
                </a:solidFill>
                <a:latin typeface="Arial Black" pitchFamily="34" charset="0"/>
              </a:rPr>
              <a:t> in </a:t>
            </a:r>
            <a:r>
              <a:rPr lang="tr-TR" sz="3200" dirty="0" err="1">
                <a:solidFill>
                  <a:srgbClr val="FFFF00"/>
                </a:solidFill>
                <a:latin typeface="Arial Black" pitchFamily="34" charset="0"/>
              </a:rPr>
              <a:t>Turkey</a:t>
            </a:r>
            <a:endParaRPr lang="tr-TR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" name="Picture 5" descr="Dosya:Göreme Valley in Cappadoc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687" r="16687"/>
          <a:stretch>
            <a:fillRect/>
          </a:stretch>
        </p:blipFill>
        <p:spPr bwMode="auto">
          <a:xfrm>
            <a:off x="539552" y="2276872"/>
            <a:ext cx="432048" cy="432048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nvironmental Performance of Tourism Accommodations in Protected Areas and Tourism Ecolabels in Turkey&amp;quot;&quot;/&gt;&lt;property id=&quot;20307&quot; value=&quot;332&quot;/&gt;&lt;/object&gt;&lt;object type=&quot;3&quot; unique_id=&quot;10005&quot;&gt;&lt;property id=&quot;20148&quot; value=&quot;5&quot;/&gt;&lt;property id=&quot;20300&quot; value=&quot;Slide 2&quot;/&gt;&lt;property id=&quot;20307&quot; value=&quot;358&quot;/&gt;&lt;/object&gt;&lt;object type=&quot;3&quot; unique_id=&quot;10006&quot;&gt;&lt;property id=&quot;20148&quot; value=&quot;5&quot;/&gt;&lt;property id=&quot;20300&quot; value=&quot;Slide 3&quot;/&gt;&lt;property id=&quot;20307&quot; value=&quot;455&quot;/&gt;&lt;/object&gt;&lt;object type=&quot;3&quot; unique_id=&quot;10007&quot;&gt;&lt;property id=&quot;20148&quot; value=&quot;5&quot;/&gt;&lt;property id=&quot;20300&quot; value=&quot;Slide 4&quot;/&gt;&lt;property id=&quot;20307&quot; value=&quot;442&quot;/&gt;&lt;/object&gt;&lt;object type=&quot;3&quot; unique_id=&quot;10008&quot;&gt;&lt;property id=&quot;20148&quot; value=&quot;5&quot;/&gt;&lt;property id=&quot;20300&quot; value=&quot;Slide 5&quot;/&gt;&lt;property id=&quot;20307&quot; value=&quot;360&quot;/&gt;&lt;/object&gt;&lt;object type=&quot;3&quot; unique_id=&quot;10009&quot;&gt;&lt;property id=&quot;20148&quot; value=&quot;5&quot;/&gt;&lt;property id=&quot;20300&quot; value=&quot;Slide 8&quot;/&gt;&lt;property id=&quot;20307&quot; value=&quot;447&quot;/&gt;&lt;/object&gt;&lt;object type=&quot;3&quot; unique_id=&quot;10011&quot;&gt;&lt;property id=&quot;20148&quot; value=&quot;5&quot;/&gt;&lt;property id=&quot;20300&quot; value=&quot;Slide 9&quot;/&gt;&lt;property id=&quot;20307&quot; value=&quot;449&quot;/&gt;&lt;/object&gt;&lt;object type=&quot;3&quot; unique_id=&quot;10012&quot;&gt;&lt;property id=&quot;20148&quot; value=&quot;5&quot;/&gt;&lt;property id=&quot;20300&quot; value=&quot;Slide 10&quot;/&gt;&lt;property id=&quot;20307&quot; value=&quot;456&quot;/&gt;&lt;/object&gt;&lt;object type=&quot;3&quot; unique_id=&quot;10013&quot;&gt;&lt;property id=&quot;20148&quot; value=&quot;5&quot;/&gt;&lt;property id=&quot;20300&quot; value=&quot;Slide 11&quot;/&gt;&lt;property id=&quot;20307&quot; value=&quot;457&quot;/&gt;&lt;/object&gt;&lt;object type=&quot;3&quot; unique_id=&quot;10014&quot;&gt;&lt;property id=&quot;20148&quot; value=&quot;5&quot;/&gt;&lt;property id=&quot;20300&quot; value=&quot;Slide 12&quot;/&gt;&lt;property id=&quot;20307&quot; value=&quot;443&quot;/&gt;&lt;/object&gt;&lt;object type=&quot;3&quot; unique_id=&quot;10015&quot;&gt;&lt;property id=&quot;20148&quot; value=&quot;5&quot;/&gt;&lt;property id=&quot;20300&quot; value=&quot;Slide 13&quot;/&gt;&lt;property id=&quot;20307&quot; value=&quot;458&quot;/&gt;&lt;/object&gt;&lt;object type=&quot;3&quot; unique_id=&quot;10016&quot;&gt;&lt;property id=&quot;20148&quot; value=&quot;5&quot;/&gt;&lt;property id=&quot;20300&quot; value=&quot;Slide 14&quot;/&gt;&lt;property id=&quot;20307&quot; value=&quot;460&quot;/&gt;&lt;/object&gt;&lt;object type=&quot;3&quot; unique_id=&quot;10017&quot;&gt;&lt;property id=&quot;20148&quot; value=&quot;5&quot;/&gt;&lt;property id=&quot;20300&quot; value=&quot;Slide 15&quot;/&gt;&lt;property id=&quot;20307&quot; value=&quot;461&quot;/&gt;&lt;/object&gt;&lt;object type=&quot;3&quot; unique_id=&quot;10018&quot;&gt;&lt;property id=&quot;20148&quot; value=&quot;5&quot;/&gt;&lt;property id=&quot;20300&quot; value=&quot;Slide 16&quot;/&gt;&lt;property id=&quot;20307&quot; value=&quot;462&quot;/&gt;&lt;/object&gt;&lt;object type=&quot;3&quot; unique_id=&quot;10019&quot;&gt;&lt;property id=&quot;20148&quot; value=&quot;5&quot;/&gt;&lt;property id=&quot;20300&quot; value=&quot;Slide 17&quot;/&gt;&lt;property id=&quot;20307&quot; value=&quot;463&quot;/&gt;&lt;/object&gt;&lt;object type=&quot;3&quot; unique_id=&quot;10020&quot;&gt;&lt;property id=&quot;20148&quot; value=&quot;5&quot;/&gt;&lt;property id=&quot;20300&quot; value=&quot;Slide 18&quot;/&gt;&lt;property id=&quot;20307&quot; value=&quot;459&quot;/&gt;&lt;/object&gt;&lt;object type=&quot;3&quot; unique_id=&quot;10021&quot;&gt;&lt;property id=&quot;20148&quot; value=&quot;5&quot;/&gt;&lt;property id=&quot;20300&quot; value=&quot;Slide 19&quot;/&gt;&lt;property id=&quot;20307&quot; value=&quot;451&quot;/&gt;&lt;/object&gt;&lt;object type=&quot;3&quot; unique_id=&quot;10022&quot;&gt;&lt;property id=&quot;20148&quot; value=&quot;5&quot;/&gt;&lt;property id=&quot;20300&quot; value=&quot;Slide 20&quot;/&gt;&lt;property id=&quot;20307&quot; value=&quot;452&quot;/&gt;&lt;/object&gt;&lt;object type=&quot;3&quot; unique_id=&quot;10023&quot;&gt;&lt;property id=&quot;20148&quot; value=&quot;5&quot;/&gt;&lt;property id=&quot;20300&quot; value=&quot;Slide 21&quot;/&gt;&lt;property id=&quot;20307&quot; value=&quot;440&quot;/&gt;&lt;/object&gt;&lt;object type=&quot;3&quot; unique_id=&quot;10024&quot;&gt;&lt;property id=&quot;20148&quot; value=&quot;5&quot;/&gt;&lt;property id=&quot;20300&quot; value=&quot;Slide 22&quot;/&gt;&lt;property id=&quot;20307&quot; value=&quot;392&quot;/&gt;&lt;/object&gt;&lt;object type=&quot;3&quot; unique_id=&quot;10025&quot;&gt;&lt;property id=&quot;20148&quot; value=&quot;5&quot;/&gt;&lt;property id=&quot;20300&quot; value=&quot;Slide 23&quot;/&gt;&lt;property id=&quot;20307&quot; value=&quot;453&quot;/&gt;&lt;/object&gt;&lt;object type=&quot;3&quot; unique_id=&quot;10026&quot;&gt;&lt;property id=&quot;20148&quot; value=&quot;5&quot;/&gt;&lt;property id=&quot;20300&quot; value=&quot;Slide 24&quot;/&gt;&lt;property id=&quot;20307&quot; value=&quot;454&quot;/&gt;&lt;/object&gt;&lt;object type=&quot;3&quot; unique_id=&quot;10027&quot;&gt;&lt;property id=&quot;20148&quot; value=&quot;5&quot;/&gt;&lt;property id=&quot;20300&quot; value=&quot;Slide 25&quot;/&gt;&lt;property id=&quot;20307&quot; value=&quot;368&quot;/&gt;&lt;/object&gt;&lt;object type=&quot;3&quot; unique_id=&quot;10028&quot;&gt;&lt;property id=&quot;20148&quot; value=&quot;5&quot;/&gt;&lt;property id=&quot;20300&quot; value=&quot;Slide 26&quot;/&gt;&lt;property id=&quot;20307&quot; value=&quot;393&quot;/&gt;&lt;/object&gt;&lt;object type=&quot;3&quot; unique_id=&quot;10029&quot;&gt;&lt;property id=&quot;20148&quot; value=&quot;5&quot;/&gt;&lt;property id=&quot;20300&quot; value=&quot;Slide 27 - &amp;quot;Study population&amp;quot;&quot;/&gt;&lt;property id=&quot;20307&quot; value=&quot;395&quot;/&gt;&lt;/object&gt;&lt;object type=&quot;3&quot; unique_id=&quot;10030&quot;&gt;&lt;property id=&quot;20148&quot; value=&quot;5&quot;/&gt;&lt;property id=&quot;20300&quot; value=&quot;Slide 28&quot;/&gt;&lt;property id=&quot;20307&quot; value=&quot;380&quot;/&gt;&lt;/object&gt;&lt;object type=&quot;3&quot; unique_id=&quot;10031&quot;&gt;&lt;property id=&quot;20148&quot; value=&quot;5&quot;/&gt;&lt;property id=&quot;20300&quot; value=&quot;Slide 29&quot;/&gt;&lt;property id=&quot;20307&quot; value=&quot;381&quot;/&gt;&lt;/object&gt;&lt;object type=&quot;3&quot; unique_id=&quot;10032&quot;&gt;&lt;property id=&quot;20148&quot; value=&quot;5&quot;/&gt;&lt;property id=&quot;20300&quot; value=&quot;Slide 30&quot;/&gt;&lt;property id=&quot;20307&quot; value=&quot;374&quot;/&gt;&lt;/object&gt;&lt;object type=&quot;3&quot; unique_id=&quot;10033&quot;&gt;&lt;property id=&quot;20148&quot; value=&quot;5&quot;/&gt;&lt;property id=&quot;20300&quot; value=&quot;Slide 31 - &amp;quot;Low environmental performance&amp;quot;&quot;/&gt;&lt;property id=&quot;20307&quot; value=&quot;379&quot;/&gt;&lt;/object&gt;&lt;object type=&quot;3&quot; unique_id=&quot;10034&quot;&gt;&lt;property id=&quot;20148&quot; value=&quot;5&quot;/&gt;&lt;property id=&quot;20300&quot; value=&quot;Slide 32&quot;/&gt;&lt;property id=&quot;20307&quot; value=&quot;398&quot;/&gt;&lt;/object&gt;&lt;object type=&quot;3&quot; unique_id=&quot;10035&quot;&gt;&lt;property id=&quot;20148&quot; value=&quot;5&quot;/&gt;&lt;property id=&quot;20300&quot; value=&quot;Slide 33&quot;/&gt;&lt;property id=&quot;20307&quot; value=&quot;404&quot;/&gt;&lt;/object&gt;&lt;object type=&quot;3&quot; unique_id=&quot;10036&quot;&gt;&lt;property id=&quot;20148&quot; value=&quot;5&quot;/&gt;&lt;property id=&quot;20300&quot; value=&quot;Slide 34&quot;/&gt;&lt;property id=&quot;20307&quot; value=&quot;399&quot;/&gt;&lt;/object&gt;&lt;object type=&quot;3&quot; unique_id=&quot;10037&quot;&gt;&lt;property id=&quot;20148&quot; value=&quot;5&quot;/&gt;&lt;property id=&quot;20300&quot; value=&quot;Slide 35&quot;/&gt;&lt;property id=&quot;20307&quot; value=&quot;400&quot;/&gt;&lt;/object&gt;&lt;object type=&quot;3&quot; unique_id=&quot;10038&quot;&gt;&lt;property id=&quot;20148&quot; value=&quot;5&quot;/&gt;&lt;property id=&quot;20300&quot; value=&quot;Slide 36&quot;/&gt;&lt;property id=&quot;20307&quot; value=&quot;401&quot;/&gt;&lt;/object&gt;&lt;object type=&quot;3&quot; unique_id=&quot;10039&quot;&gt;&lt;property id=&quot;20148&quot; value=&quot;5&quot;/&gt;&lt;property id=&quot;20300&quot; value=&quot;Slide 37&quot;/&gt;&lt;property id=&quot;20307&quot; value=&quot;403&quot;/&gt;&lt;/object&gt;&lt;object type=&quot;3&quot; unique_id=&quot;10040&quot;&gt;&lt;property id=&quot;20148&quot; value=&quot;5&quot;/&gt;&lt;property id=&quot;20300&quot; value=&quot;Slide 38&quot;/&gt;&lt;property id=&quot;20307&quot; value=&quot;402&quot;/&gt;&lt;/object&gt;&lt;object type=&quot;3&quot; unique_id=&quot;10041&quot;&gt;&lt;property id=&quot;20148&quot; value=&quot;5&quot;/&gt;&lt;property id=&quot;20300&quot; value=&quot;Slide 39&quot;/&gt;&lt;property id=&quot;20307&quot; value=&quot;397&quot;/&gt;&lt;/object&gt;&lt;object type=&quot;3&quot; unique_id=&quot;10042&quot;&gt;&lt;property id=&quot;20148&quot; value=&quot;5&quot;/&gt;&lt;property id=&quot;20300&quot; value=&quot;Slide 40&quot;/&gt;&lt;property id=&quot;20307&quot; value=&quot;438&quot;/&gt;&lt;/object&gt;&lt;object type=&quot;3&quot; unique_id=&quot;10043&quot;&gt;&lt;property id=&quot;20148&quot; value=&quot;5&quot;/&gt;&lt;property id=&quot;20300&quot; value=&quot;Slide 41&quot;/&gt;&lt;property id=&quot;20307&quot; value=&quot;439&quot;/&gt;&lt;/object&gt;&lt;object type=&quot;3&quot; unique_id=&quot;10044&quot;&gt;&lt;property id=&quot;20148&quot; value=&quot;5&quot;/&gt;&lt;property id=&quot;20300&quot; value=&quot;Slide 42&quot;/&gt;&lt;property id=&quot;20307&quot; value=&quot;372&quot;/&gt;&lt;/object&gt;&lt;object type=&quot;3&quot; unique_id=&quot;10045&quot;&gt;&lt;property id=&quot;20148&quot; value=&quot;5&quot;/&gt;&lt;property id=&quot;20300&quot; value=&quot;Slide 43 - &amp;quot;National ECOLABEL&amp;#x0D;&amp;#x0A;&amp;#x0D;&amp;#x0A;Pine award&amp;#x0D;&amp;#x0A;Green Star&amp;#x0D;&amp;#x0A;White Star&amp;quot;&quot;/&gt;&lt;property id=&quot;20307&quot; value=&quot;414&quot;/&gt;&lt;/object&gt;&lt;object type=&quot;3&quot; unique_id=&quot;10046&quot;&gt;&lt;property id=&quot;20148&quot; value=&quot;5&quot;/&gt;&lt;property id=&quot;20300&quot; value=&quot;Slide 44 - &amp;quot;Pine Award- Tourism Minister&amp;quot;&quot;/&gt;&lt;property id=&quot;20307&quot; value=&quot;419&quot;/&gt;&lt;/object&gt;&lt;object type=&quot;3&quot; unique_id=&quot;10047&quot;&gt;&lt;property id=&quot;20148&quot; value=&quot;5&quot;/&gt;&lt;property id=&quot;20300&quot; value=&quot;Slide 45 - &amp;quot;White Star-TUROFED&amp;quot;&quot;/&gt;&lt;property id=&quot;20307&quot; value=&quot;417&quot;/&gt;&lt;/object&gt;&lt;object type=&quot;3&quot; unique_id=&quot;10048&quot;&gt;&lt;property id=&quot;20148&quot; value=&quot;5&quot;/&gt;&lt;property id=&quot;20300&quot; value=&quot;Slide 46 - &amp;quot;GREEN Star-Tourism Minister&amp;quot;&quot;/&gt;&lt;property id=&quot;20307&quot; value=&quot;418&quot;/&gt;&lt;/object&gt;&lt;object type=&quot;3&quot; unique_id=&quot;10049&quot;&gt;&lt;property id=&quot;20148&quot; value=&quot;5&quot;/&gt;&lt;property id=&quot;20300&quot; value=&quot;Slide 47&quot;/&gt;&lt;property id=&quot;20307&quot; value=&quot;426&quot;/&gt;&lt;/object&gt;&lt;object type=&quot;3&quot; unique_id=&quot;10050&quot;&gt;&lt;property id=&quot;20148&quot; value=&quot;5&quot;/&gt;&lt;property id=&quot;20300&quot; value=&quot;Slide 48&quot;/&gt;&lt;property id=&quot;20307&quot; value=&quot;390&quot;/&gt;&lt;/object&gt;&lt;object type=&quot;3&quot; unique_id=&quot;10051&quot;&gt;&lt;property id=&quot;20148&quot; value=&quot;5&quot;/&gt;&lt;property id=&quot;20300&quot; value=&quot;Slide 49 - &amp;quot;Blue Flag &amp;#x0D;&amp;#x0A;Foundation for Environmental Education &amp;quot;&quot;/&gt;&lt;property id=&quot;20307&quot; value=&quot;420&quot;/&gt;&lt;/object&gt;&lt;object type=&quot;3&quot; unique_id=&quot;10052&quot;&gt;&lt;property id=&quot;20148&quot; value=&quot;5&quot;/&gt;&lt;property id=&quot;20300&quot; value=&quot;Slide 50&quot;/&gt;&lt;property id=&quot;20307&quot; value=&quot;415&quot;/&gt;&lt;/object&gt;&lt;object type=&quot;3&quot; unique_id=&quot;10053&quot;&gt;&lt;property id=&quot;20148&quot; value=&quot;5&quot;/&gt;&lt;property id=&quot;20300&quot; value=&quot;Slide 51&quot;/&gt;&lt;property id=&quot;20307&quot; value=&quot;416&quot;/&gt;&lt;/object&gt;&lt;object type=&quot;3&quot; unique_id=&quot;10054&quot;&gt;&lt;property id=&quot;20148&quot; value=&quot;5&quot;/&gt;&lt;property id=&quot;20300&quot; value=&quot;Slide 52&quot;/&gt;&lt;property id=&quot;20307&quot; value=&quot;437&quot;/&gt;&lt;/object&gt;&lt;object type=&quot;3&quot; unique_id=&quot;10055&quot;&gt;&lt;property id=&quot;20148&quot; value=&quot;5&quot;/&gt;&lt;property id=&quot;20300&quot; value=&quot;Slide 53&quot;/&gt;&lt;property id=&quot;20307&quot; value=&quot;421&quot;/&gt;&lt;/object&gt;&lt;object type=&quot;3&quot; unique_id=&quot;10056&quot;&gt;&lt;property id=&quot;20148&quot; value=&quot;5&quot;/&gt;&lt;property id=&quot;20300&quot; value=&quot;Slide 54&quot;/&gt;&lt;property id=&quot;20307&quot; value=&quot;422&quot;/&gt;&lt;/object&gt;&lt;object type=&quot;3&quot; unique_id=&quot;10057&quot;&gt;&lt;property id=&quot;20148&quot; value=&quot;5&quot;/&gt;&lt;property id=&quot;20300&quot; value=&quot;Slide 55&quot;/&gt;&lt;property id=&quot;20307&quot; value=&quot;423&quot;/&gt;&lt;/object&gt;&lt;object type=&quot;3&quot; unique_id=&quot;10058&quot;&gt;&lt;property id=&quot;20148&quot; value=&quot;5&quot;/&gt;&lt;property id=&quot;20300&quot; value=&quot;Slide 56&quot;/&gt;&lt;property id=&quot;20307&quot; value=&quot;424&quot;/&gt;&lt;/object&gt;&lt;object type=&quot;3&quot; unique_id=&quot;10059&quot;&gt;&lt;property id=&quot;20148&quot; value=&quot;5&quot;/&gt;&lt;property id=&quot;20300&quot; value=&quot;Slide 59&quot;/&gt;&lt;property id=&quot;20307&quot; value=&quot;425&quot;/&gt;&lt;/object&gt;&lt;object type=&quot;3&quot; unique_id=&quot;10060&quot;&gt;&lt;property id=&quot;20148&quot; value=&quot;5&quot;/&gt;&lt;property id=&quot;20300&quot; value=&quot;Slide 60 - &amp;quot;&amp;#x0D;&amp;#x0A;&amp;quot;&quot;/&gt;&lt;property id=&quot;20307&quot; value=&quot;428&quot;/&gt;&lt;/object&gt;&lt;object type=&quot;3&quot; unique_id=&quot;10061&quot;&gt;&lt;property id=&quot;20148&quot; value=&quot;5&quot;/&gt;&lt;property id=&quot;20300&quot; value=&quot;Slide 62&quot;/&gt;&lt;property id=&quot;20307&quot; value=&quot;429&quot;/&gt;&lt;/object&gt;&lt;object type=&quot;3&quot; unique_id=&quot;10062&quot;&gt;&lt;property id=&quot;20148&quot; value=&quot;5&quot;/&gt;&lt;property id=&quot;20300&quot; value=&quot;Slide 63&quot;/&gt;&lt;property id=&quot;20307&quot; value=&quot;430&quot;/&gt;&lt;/object&gt;&lt;object type=&quot;3&quot; unique_id=&quot;10063&quot;&gt;&lt;property id=&quot;20148&quot; value=&quot;5&quot;/&gt;&lt;property id=&quot;20300&quot; value=&quot;Slide 64 - &amp;quot;Governments &amp;#x0D;&amp;#x0A;&amp;quot;&quot;/&gt;&lt;property id=&quot;20307&quot; value=&quot;431&quot;/&gt;&lt;/object&gt;&lt;object type=&quot;3&quot; unique_id=&quot;10064&quot;&gt;&lt;property id=&quot;20148&quot; value=&quot;5&quot;/&gt;&lt;property id=&quot;20300&quot; value=&quot;Slide 65 - &amp;quot;Public-private partnerships &amp;#x0D;&amp;#x0A;&amp;quot;&quot;/&gt;&lt;property id=&quot;20307&quot; value=&quot;432&quot;/&gt;&lt;/object&gt;&lt;object type=&quot;3&quot; unique_id=&quot;10065&quot;&gt;&lt;property id=&quot;20148&quot; value=&quot;5&quot;/&gt;&lt;property id=&quot;20300&quot; value=&quot;Slide 66 - &amp;quot;International bodies &amp;#x0D;&amp;#x0A;&amp;quot;&quot;/&gt;&lt;property id=&quot;20307&quot; value=&quot;433&quot;/&gt;&lt;/object&gt;&lt;object type=&quot;3&quot; unique_id=&quot;10066&quot;&gt;&lt;property id=&quot;20148&quot; value=&quot;5&quot;/&gt;&lt;property id=&quot;20300&quot; value=&quot;Slide 67 - &amp;quot;&amp;#x0D;&amp;#x0A;&amp;quot;&quot;/&gt;&lt;property id=&quot;20307&quot; value=&quot;434&quot;/&gt;&lt;/object&gt;&lt;object type=&quot;3&quot; unique_id=&quot;10068&quot;&gt;&lt;property id=&quot;20148&quot; value=&quot;5&quot;/&gt;&lt;property id=&quot;20300&quot; value=&quot;Slide 68 - &amp;quot; social and environmental responsibility. &amp;#x0D;&amp;#x0A;&amp;quot;&quot;/&gt;&lt;property id=&quot;20307&quot; value=&quot;435&quot;/&gt;&lt;/object&gt;&lt;object type=&quot;3&quot; unique_id=&quot;10069&quot;&gt;&lt;property id=&quot;20148&quot; value=&quot;5&quot;/&gt;&lt;property id=&quot;20300&quot; value=&quot;Slide 69 - &amp;quot; National Tourism Certification Service &amp;#x0D;&amp;#x0A;&amp;quot;&quot;/&gt;&lt;property id=&quot;20307&quot; value=&quot;436&quot;/&gt;&lt;/object&gt;&lt;object type=&quot;3&quot; unique_id=&quot;10954&quot;&gt;&lt;property id=&quot;20148&quot; value=&quot;5&quot;/&gt;&lt;property id=&quot;20300&quot; value=&quot;Slide 6&quot;/&gt;&lt;property id=&quot;20307&quot; value=&quot;464&quot;/&gt;&lt;/object&gt;&lt;object type=&quot;3&quot; unique_id=&quot;10955&quot;&gt;&lt;property id=&quot;20148&quot; value=&quot;5&quot;/&gt;&lt;property id=&quot;20300&quot; value=&quot;Slide 7&quot;/&gt;&lt;property id=&quot;20307&quot; value=&quot;465&quot;/&gt;&lt;/object&gt;&lt;object type=&quot;3&quot; unique_id=&quot;10956&quot;&gt;&lt;property id=&quot;20148&quot; value=&quot;5&quot;/&gt;&lt;property id=&quot;20300&quot; value=&quot;Slide 57&quot;/&gt;&lt;property id=&quot;20307&quot; value=&quot;468&quot;/&gt;&lt;/object&gt;&lt;object type=&quot;3&quot; unique_id=&quot;10957&quot;&gt;&lt;property id=&quot;20148&quot; value=&quot;5&quot;/&gt;&lt;property id=&quot;20300&quot; value=&quot;Slide 58&quot;/&gt;&lt;property id=&quot;20307&quot; value=&quot;467&quot;/&gt;&lt;/object&gt;&lt;object type=&quot;3&quot; unique_id=&quot;10958&quot;&gt;&lt;property id=&quot;20148&quot; value=&quot;5&quot;/&gt;&lt;property id=&quot;20300&quot; value=&quot;Slide 61 - &amp;quot;&amp;#x0D;&amp;#x0A;&amp;quot;&quot;/&gt;&lt;property id=&quot;20307&quot; value=&quot;4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esentation2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Taneleri tasarım şablonu</Template>
  <TotalTime>4284</TotalTime>
  <Words>1566</Words>
  <Application>Microsoft Office PowerPoint</Application>
  <PresentationFormat>Ekran Gösterisi (4:3)</PresentationFormat>
  <Paragraphs>596</Paragraphs>
  <Slides>47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Presentation2</vt:lpstr>
      <vt:lpstr>Environmental Performance of Tourism Accommodations in Protected Areas and Tourism Ecolabels in Turkey</vt:lpstr>
      <vt:lpstr>Slayt 2</vt:lpstr>
      <vt:lpstr>Slayt 3</vt:lpstr>
      <vt:lpstr>Slayt 4</vt:lpstr>
      <vt:lpstr>The area is a popular tourist destination</vt:lpstr>
      <vt:lpstr>Slayt 6</vt:lpstr>
      <vt:lpstr>Slayt 7</vt:lpstr>
      <vt:lpstr>Slayt 8</vt:lpstr>
      <vt:lpstr>Slayt 9</vt:lpstr>
      <vt:lpstr>Slayt 10</vt:lpstr>
      <vt:lpstr>Slayt 11</vt:lpstr>
      <vt:lpstr>Slayt 12</vt:lpstr>
      <vt:lpstr>National ECOLABEL  Pine award Green Star White Star</vt:lpstr>
      <vt:lpstr>Pine Award- Tourism Minister</vt:lpstr>
      <vt:lpstr>GREEN Star-Tourism Minister       eco-friendly hotels</vt:lpstr>
      <vt:lpstr>White Star-TUROFED Livable Environment Project</vt:lpstr>
      <vt:lpstr>Slayt 17</vt:lpstr>
      <vt:lpstr>Blue Flag  Foundation for Environmental Education </vt:lpstr>
      <vt:lpstr>Slayt 19</vt:lpstr>
      <vt:lpstr>Slayt 20</vt:lpstr>
      <vt:lpstr>Slayt 21</vt:lpstr>
      <vt:lpstr>Slayt 22</vt:lpstr>
      <vt:lpstr>Slayt 23</vt:lpstr>
      <vt:lpstr>Slayt 24</vt:lpstr>
      <vt:lpstr>Study population</vt:lpstr>
      <vt:lpstr>Slayt 26</vt:lpstr>
      <vt:lpstr>Slayt 27</vt:lpstr>
      <vt:lpstr>Slayt 28</vt:lpstr>
      <vt:lpstr>Low environmental performance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 </vt:lpstr>
      <vt:lpstr>Slayt 45</vt:lpstr>
      <vt:lpstr> </vt:lpstr>
      <vt:lpstr>Slayt 47</vt:lpstr>
    </vt:vector>
  </TitlesOfParts>
  <Company>TURBO A.Ş.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burcu</dc:creator>
  <cp:lastModifiedBy>burcu</cp:lastModifiedBy>
  <cp:revision>734</cp:revision>
  <dcterms:created xsi:type="dcterms:W3CDTF">2011-03-05T18:41:31Z</dcterms:created>
  <dcterms:modified xsi:type="dcterms:W3CDTF">2012-06-07T19:49:51Z</dcterms:modified>
</cp:coreProperties>
</file>